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7" r:id="rId2"/>
    <p:sldId id="299" r:id="rId3"/>
    <p:sldId id="258" r:id="rId4"/>
    <p:sldId id="259" r:id="rId5"/>
    <p:sldId id="260" r:id="rId6"/>
    <p:sldId id="261" r:id="rId7"/>
    <p:sldId id="273" r:id="rId8"/>
    <p:sldId id="262" r:id="rId9"/>
    <p:sldId id="298" r:id="rId10"/>
    <p:sldId id="263" r:id="rId11"/>
    <p:sldId id="264" r:id="rId12"/>
    <p:sldId id="297" r:id="rId13"/>
    <p:sldId id="296" r:id="rId14"/>
    <p:sldId id="265" r:id="rId15"/>
    <p:sldId id="266" r:id="rId16"/>
    <p:sldId id="268" r:id="rId17"/>
    <p:sldId id="267" r:id="rId18"/>
    <p:sldId id="269" r:id="rId19"/>
    <p:sldId id="270" r:id="rId20"/>
    <p:sldId id="271" r:id="rId21"/>
    <p:sldId id="272" r:id="rId22"/>
    <p:sldId id="275" r:id="rId23"/>
    <p:sldId id="274" r:id="rId24"/>
    <p:sldId id="277" r:id="rId25"/>
    <p:sldId id="293" r:id="rId26"/>
    <p:sldId id="294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90" r:id="rId37"/>
    <p:sldId id="291" r:id="rId38"/>
    <p:sldId id="292" r:id="rId3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7E23F7-6BD8-4295-A240-F6074BC85181}" type="datetimeFigureOut">
              <a:rPr lang="tr-TR" smtClean="0"/>
              <a:t>23.5.2019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9BDBF-297A-4137-9342-A91A77BC8E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6788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10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7B77958-56F1-47E4-A7B8-914027B15247}" type="slidenum">
              <a:rPr lang="tr-TR" altLang="tr-TR"/>
              <a:pPr eaLnBrk="1" hangingPunct="1"/>
              <a:t>11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63458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410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7B77958-56F1-47E4-A7B8-914027B15247}" type="slidenum">
              <a:rPr lang="tr-TR" altLang="tr-TR"/>
              <a:pPr eaLnBrk="1" hangingPunct="1"/>
              <a:t>22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49849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D752-3383-4FE3-93BE-32F5C67A75DB}" type="datetimeFigureOut">
              <a:rPr lang="tr-TR" smtClean="0"/>
              <a:t>23.5.2019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F9BC-5C9E-4019-9330-7CEBECBE4F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5576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D752-3383-4FE3-93BE-32F5C67A75DB}" type="datetimeFigureOut">
              <a:rPr lang="tr-TR" smtClean="0"/>
              <a:t>23.5.2019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F9BC-5C9E-4019-9330-7CEBECBE4F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9953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D752-3383-4FE3-93BE-32F5C67A75DB}" type="datetimeFigureOut">
              <a:rPr lang="tr-TR" smtClean="0"/>
              <a:t>23.5.2019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F9BC-5C9E-4019-9330-7CEBECBE4F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796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D752-3383-4FE3-93BE-32F5C67A75DB}" type="datetimeFigureOut">
              <a:rPr lang="tr-TR" smtClean="0"/>
              <a:t>23.5.2019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F9BC-5C9E-4019-9330-7CEBECBE4F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808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D752-3383-4FE3-93BE-32F5C67A75DB}" type="datetimeFigureOut">
              <a:rPr lang="tr-TR" smtClean="0"/>
              <a:t>23.5.2019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F9BC-5C9E-4019-9330-7CEBECBE4F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4502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D752-3383-4FE3-93BE-32F5C67A75DB}" type="datetimeFigureOut">
              <a:rPr lang="tr-TR" smtClean="0"/>
              <a:t>23.5.2019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F9BC-5C9E-4019-9330-7CEBECBE4F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8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D752-3383-4FE3-93BE-32F5C67A75DB}" type="datetimeFigureOut">
              <a:rPr lang="tr-TR" smtClean="0"/>
              <a:t>23.5.2019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F9BC-5C9E-4019-9330-7CEBECBE4F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830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D752-3383-4FE3-93BE-32F5C67A75DB}" type="datetimeFigureOut">
              <a:rPr lang="tr-TR" smtClean="0"/>
              <a:t>23.5.2019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F9BC-5C9E-4019-9330-7CEBECBE4F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7626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D752-3383-4FE3-93BE-32F5C67A75DB}" type="datetimeFigureOut">
              <a:rPr lang="tr-TR" smtClean="0"/>
              <a:t>23.5.2019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F9BC-5C9E-4019-9330-7CEBECBE4F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775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D752-3383-4FE3-93BE-32F5C67A75DB}" type="datetimeFigureOut">
              <a:rPr lang="tr-TR" smtClean="0"/>
              <a:t>23.5.2019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F9BC-5C9E-4019-9330-7CEBECBE4F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3579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0D752-3383-4FE3-93BE-32F5C67A75DB}" type="datetimeFigureOut">
              <a:rPr lang="tr-TR" smtClean="0"/>
              <a:t>23.5.2019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EF9BC-5C9E-4019-9330-7CEBECBE4F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9327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0D752-3383-4FE3-93BE-32F5C67A75DB}" type="datetimeFigureOut">
              <a:rPr lang="tr-TR" smtClean="0"/>
              <a:t>23.5.2019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EF9BC-5C9E-4019-9330-7CEBECBE4F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91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ktisadidusuncelertarihi.blogspot.com.tr/" TargetMode="External"/><Relationship Id="rId2" Type="http://schemas.openxmlformats.org/officeDocument/2006/relationships/hyperlink" Target="mailto:Altug.Yalcintas@politics.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laboutlean.com/industry-4-0/industry-4-0-2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44600" y="444500"/>
            <a:ext cx="9715500" cy="6096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İKT 216 İktisadi Düşünceler Tarihi</a:t>
            </a:r>
            <a:br>
              <a:rPr lang="tr-TR" dirty="0" smtClean="0"/>
            </a:br>
            <a:r>
              <a:rPr lang="tr-TR" sz="4400" i="1" dirty="0" smtClean="0"/>
              <a:t>Ankara Üniversitesi SBF II. Sınıf İktisat</a:t>
            </a:r>
            <a:br>
              <a:rPr lang="tr-TR" sz="4400" i="1" dirty="0" smtClean="0"/>
            </a:br>
            <a:r>
              <a:rPr lang="tr-TR" sz="4400" i="1" dirty="0" smtClean="0"/>
              <a:t/>
            </a:r>
            <a:br>
              <a:rPr lang="tr-TR" sz="4400" i="1" dirty="0" smtClean="0"/>
            </a:br>
            <a:r>
              <a:rPr lang="tr-TR" sz="4400" b="1" dirty="0" smtClean="0"/>
              <a:t>Ders 12</a:t>
            </a:r>
            <a:br>
              <a:rPr lang="tr-TR" sz="4400" b="1" dirty="0" smtClean="0"/>
            </a:br>
            <a:r>
              <a:rPr lang="tr-TR" sz="3100" i="1" dirty="0" smtClean="0"/>
              <a:t/>
            </a:r>
            <a:br>
              <a:rPr lang="tr-TR" sz="3100" i="1" dirty="0" smtClean="0"/>
            </a:br>
            <a:r>
              <a:rPr lang="tr-TR" sz="4000" dirty="0" smtClean="0"/>
              <a:t>Altuğ Yalçıntaş</a:t>
            </a:r>
            <a:r>
              <a:rPr lang="tr-TR" sz="4400" dirty="0" smtClean="0"/>
              <a:t/>
            </a:r>
            <a:br>
              <a:rPr lang="tr-TR" sz="4400" dirty="0" smtClean="0"/>
            </a:br>
            <a:r>
              <a:rPr lang="tr-TR" sz="3100" dirty="0" smtClean="0">
                <a:hlinkClick r:id="rId2"/>
              </a:rPr>
              <a:t>http://ayalcintas.blogspot.com.tr/</a:t>
            </a:r>
            <a:br>
              <a:rPr lang="tr-TR" sz="3100" dirty="0" smtClean="0">
                <a:hlinkClick r:id="rId2"/>
              </a:rPr>
            </a:br>
            <a:r>
              <a:rPr lang="tr-TR" sz="3100" dirty="0" smtClean="0">
                <a:hlinkClick r:id="rId2"/>
              </a:rPr>
              <a:t>altug.yalcintas@politics.ankara.edu.tr</a:t>
            </a:r>
            <a:r>
              <a:rPr lang="tr-TR" sz="3100" dirty="0" smtClean="0"/>
              <a:t> </a:t>
            </a:r>
            <a:br>
              <a:rPr lang="tr-TR" sz="3100" dirty="0" smtClean="0"/>
            </a:br>
            <a:r>
              <a:rPr lang="tr-TR" sz="5400" i="1" dirty="0" smtClean="0"/>
              <a:t/>
            </a:r>
            <a:br>
              <a:rPr lang="tr-TR" sz="5400" i="1" dirty="0" smtClean="0"/>
            </a:br>
            <a:r>
              <a:rPr lang="tr-TR" sz="3100" dirty="0" smtClean="0">
                <a:hlinkClick r:id="rId3"/>
              </a:rPr>
              <a:t>http://iktisadidusuncelertarihi.blogspot.com.tr/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99578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28825" y="115889"/>
            <a:ext cx="8243888" cy="720725"/>
          </a:xfrm>
        </p:spPr>
        <p:txBody>
          <a:bodyPr/>
          <a:lstStyle/>
          <a:p>
            <a:pPr eaLnBrk="1" hangingPunct="1"/>
            <a:r>
              <a:rPr lang="tr-TR" altLang="tr-TR" sz="3200" b="1"/>
              <a:t>KLASİK İKTİSAT OKULU</a:t>
            </a:r>
            <a:r>
              <a:rPr lang="tr-TR" altLang="tr-TR" sz="3200"/>
              <a:t> (1776 – 1870’ler)</a:t>
            </a:r>
            <a:endParaRPr lang="en-US" altLang="tr-TR" sz="3200"/>
          </a:p>
        </p:txBody>
      </p:sp>
      <p:sp>
        <p:nvSpPr>
          <p:cNvPr id="2051" name="Line 4"/>
          <p:cNvSpPr>
            <a:spLocks noChangeShapeType="1"/>
          </p:cNvSpPr>
          <p:nvPr/>
        </p:nvSpPr>
        <p:spPr bwMode="auto">
          <a:xfrm>
            <a:off x="2927350" y="4437063"/>
            <a:ext cx="5905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2" name="Line 5"/>
          <p:cNvSpPr>
            <a:spLocks noChangeShapeType="1"/>
          </p:cNvSpPr>
          <p:nvPr/>
        </p:nvSpPr>
        <p:spPr bwMode="auto">
          <a:xfrm flipV="1">
            <a:off x="2927350" y="3716339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1682750" y="3205164"/>
            <a:ext cx="1244600" cy="511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/>
              <a:t>1776</a:t>
            </a:r>
            <a:r>
              <a:rPr lang="tr-TR" altLang="tr-TR" sz="900"/>
              <a:t> - Adam Smith, </a:t>
            </a:r>
            <a:r>
              <a:rPr lang="tr-TR" altLang="tr-TR" sz="900" i="1"/>
              <a:t>Ulusların Zenginliği (Wealth of Nations)</a:t>
            </a:r>
            <a:endParaRPr lang="en-US" altLang="tr-TR" sz="900" i="1"/>
          </a:p>
        </p:txBody>
      </p:sp>
      <p:sp>
        <p:nvSpPr>
          <p:cNvPr id="2054" name="Line 7"/>
          <p:cNvSpPr>
            <a:spLocks noChangeShapeType="1"/>
          </p:cNvSpPr>
          <p:nvPr/>
        </p:nvSpPr>
        <p:spPr bwMode="auto">
          <a:xfrm flipV="1">
            <a:off x="3432175" y="2276475"/>
            <a:ext cx="0" cy="2160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3575050" y="2852738"/>
            <a:ext cx="1657350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1817</a:t>
            </a:r>
            <a:r>
              <a:rPr lang="tr-TR" altLang="tr-TR" sz="900" i="1"/>
              <a:t> – David Ricardo, Vergilendirmenin İlkeleri (On the Principles of Political Economy and Taxation)</a:t>
            </a:r>
            <a:endParaRPr lang="en-US" altLang="tr-TR" sz="900" i="1"/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5788025" y="2997200"/>
            <a:ext cx="1244600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1821</a:t>
            </a:r>
            <a:r>
              <a:rPr lang="tr-TR" altLang="tr-TR" sz="900" i="1"/>
              <a:t> – James Mill, Siyasal İktisadın Öğeleri (Elements of Political Economy)</a:t>
            </a:r>
            <a:endParaRPr lang="en-US" altLang="tr-TR" sz="900" i="1"/>
          </a:p>
        </p:txBody>
      </p:sp>
      <p:sp>
        <p:nvSpPr>
          <p:cNvPr id="2057" name="Line 10"/>
          <p:cNvSpPr>
            <a:spLocks noChangeShapeType="1"/>
          </p:cNvSpPr>
          <p:nvPr/>
        </p:nvSpPr>
        <p:spPr bwMode="auto">
          <a:xfrm>
            <a:off x="5232400" y="3500439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8" name="Text Box 11"/>
          <p:cNvSpPr txBox="1">
            <a:spLocks noChangeArrowheads="1"/>
          </p:cNvSpPr>
          <p:nvPr/>
        </p:nvSpPr>
        <p:spPr bwMode="auto">
          <a:xfrm>
            <a:off x="4346575" y="1500188"/>
            <a:ext cx="1244600" cy="920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1820</a:t>
            </a:r>
            <a:r>
              <a:rPr lang="tr-TR" altLang="tr-TR" sz="900" i="1"/>
              <a:t> - Thomas Malhus, Nüfus İlkesi Üzerine Bir Deneme (Essay on the Principle of Population)</a:t>
            </a:r>
            <a:endParaRPr lang="en-US" altLang="tr-TR" sz="900" i="1"/>
          </a:p>
        </p:txBody>
      </p:sp>
      <p:sp>
        <p:nvSpPr>
          <p:cNvPr id="2059" name="Line 12"/>
          <p:cNvSpPr>
            <a:spLocks noChangeShapeType="1"/>
          </p:cNvSpPr>
          <p:nvPr/>
        </p:nvSpPr>
        <p:spPr bwMode="auto">
          <a:xfrm flipV="1">
            <a:off x="5591175" y="2060575"/>
            <a:ext cx="0" cy="2376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60" name="Text Box 13"/>
          <p:cNvSpPr txBox="1">
            <a:spLocks noChangeArrowheads="1"/>
          </p:cNvSpPr>
          <p:nvPr/>
        </p:nvSpPr>
        <p:spPr bwMode="auto">
          <a:xfrm>
            <a:off x="2187575" y="2076450"/>
            <a:ext cx="1244600" cy="920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1803</a:t>
            </a:r>
            <a:r>
              <a:rPr lang="tr-TR" altLang="tr-TR" sz="900" i="1"/>
              <a:t> - (FR, 1821 EN) – Jean-Baptiste Say, Siyasal İktisat Üzerine Deneme (Traite D’economie politique)</a:t>
            </a:r>
            <a:endParaRPr lang="en-US" altLang="tr-TR" sz="900" i="1"/>
          </a:p>
        </p:txBody>
      </p:sp>
      <p:sp>
        <p:nvSpPr>
          <p:cNvPr id="2061" name="Line 14"/>
          <p:cNvSpPr>
            <a:spLocks noChangeShapeType="1"/>
          </p:cNvSpPr>
          <p:nvPr/>
        </p:nvSpPr>
        <p:spPr bwMode="auto">
          <a:xfrm>
            <a:off x="7032625" y="3644901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62" name="Text Box 15"/>
          <p:cNvSpPr txBox="1">
            <a:spLocks noChangeArrowheads="1"/>
          </p:cNvSpPr>
          <p:nvPr/>
        </p:nvSpPr>
        <p:spPr bwMode="auto">
          <a:xfrm>
            <a:off x="6146800" y="1508126"/>
            <a:ext cx="1244600" cy="1057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1836</a:t>
            </a:r>
            <a:r>
              <a:rPr lang="tr-TR" altLang="tr-TR" sz="900" i="1"/>
              <a:t> - Nassau William Senior, Siyasal İktisat Biliminin Ana Hatları (An Outline of the Science of Political Economy)</a:t>
            </a:r>
            <a:endParaRPr lang="en-US" altLang="tr-TR" sz="900" i="1"/>
          </a:p>
        </p:txBody>
      </p:sp>
      <p:sp>
        <p:nvSpPr>
          <p:cNvPr id="2063" name="Line 16"/>
          <p:cNvSpPr>
            <a:spLocks noChangeShapeType="1"/>
          </p:cNvSpPr>
          <p:nvPr/>
        </p:nvSpPr>
        <p:spPr bwMode="auto">
          <a:xfrm>
            <a:off x="7391400" y="2565401"/>
            <a:ext cx="0" cy="187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64" name="Text Box 17"/>
          <p:cNvSpPr txBox="1">
            <a:spLocks noChangeArrowheads="1"/>
          </p:cNvSpPr>
          <p:nvPr/>
        </p:nvSpPr>
        <p:spPr bwMode="auto">
          <a:xfrm>
            <a:off x="7588250" y="2300288"/>
            <a:ext cx="1244600" cy="9207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1848</a:t>
            </a:r>
            <a:r>
              <a:rPr lang="tr-TR" altLang="tr-TR" sz="900" i="1"/>
              <a:t> – John Stuart Mill (James Mill’in oğlu), Siyasal İktisadın İlkeleri (Principles of Political Economy)</a:t>
            </a:r>
            <a:endParaRPr lang="en-US" altLang="tr-TR" sz="900" i="1"/>
          </a:p>
        </p:txBody>
      </p:sp>
      <p:sp>
        <p:nvSpPr>
          <p:cNvPr id="2065" name="Line 18"/>
          <p:cNvSpPr>
            <a:spLocks noChangeShapeType="1"/>
          </p:cNvSpPr>
          <p:nvPr/>
        </p:nvSpPr>
        <p:spPr bwMode="auto">
          <a:xfrm>
            <a:off x="8832850" y="3213101"/>
            <a:ext cx="0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66" name="Line 19"/>
          <p:cNvSpPr>
            <a:spLocks noChangeShapeType="1"/>
          </p:cNvSpPr>
          <p:nvPr/>
        </p:nvSpPr>
        <p:spPr bwMode="auto">
          <a:xfrm>
            <a:off x="9048751" y="4437063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67" name="Text Box 20"/>
          <p:cNvSpPr txBox="1">
            <a:spLocks noChangeArrowheads="1"/>
          </p:cNvSpPr>
          <p:nvPr/>
        </p:nvSpPr>
        <p:spPr bwMode="auto">
          <a:xfrm>
            <a:off x="9048750" y="2098676"/>
            <a:ext cx="1244600" cy="1603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u="sng"/>
              <a:t>Marx ve sonrası</a:t>
            </a:r>
          </a:p>
          <a:p>
            <a:pPr eaLnBrk="1" hangingPunct="1"/>
            <a:endParaRPr lang="tr-TR" altLang="tr-TR" sz="900" b="1" i="1" u="sng"/>
          </a:p>
          <a:p>
            <a:pPr eaLnBrk="1" hangingPunct="1"/>
            <a:r>
              <a:rPr lang="tr-TR" altLang="tr-TR" sz="900" b="1"/>
              <a:t>1847</a:t>
            </a:r>
            <a:r>
              <a:rPr lang="tr-TR" altLang="tr-TR" sz="900"/>
              <a:t> </a:t>
            </a:r>
            <a:r>
              <a:rPr lang="tr-TR" altLang="tr-TR" sz="900" i="1"/>
              <a:t>Ücretli Emek ve Sermaye</a:t>
            </a:r>
            <a:endParaRPr lang="tr-TR" altLang="tr-TR" sz="900"/>
          </a:p>
          <a:p>
            <a:pPr eaLnBrk="1" hangingPunct="1"/>
            <a:r>
              <a:rPr lang="tr-TR" altLang="tr-TR" sz="900" b="1"/>
              <a:t>1848</a:t>
            </a:r>
            <a:r>
              <a:rPr lang="tr-TR" altLang="tr-TR" sz="900"/>
              <a:t> </a:t>
            </a:r>
            <a:r>
              <a:rPr lang="tr-TR" altLang="tr-TR" sz="900" i="1"/>
              <a:t>Komünist Manifesto</a:t>
            </a:r>
          </a:p>
          <a:p>
            <a:pPr eaLnBrk="1" hangingPunct="1"/>
            <a:r>
              <a:rPr lang="tr-TR" altLang="tr-TR" sz="900" b="1"/>
              <a:t>1857</a:t>
            </a:r>
            <a:r>
              <a:rPr lang="tr-TR" altLang="tr-TR" sz="900"/>
              <a:t> </a:t>
            </a:r>
            <a:r>
              <a:rPr lang="tr-TR" altLang="tr-TR" sz="900" i="1"/>
              <a:t>Grundrisse</a:t>
            </a:r>
          </a:p>
          <a:p>
            <a:pPr eaLnBrk="1" hangingPunct="1"/>
            <a:r>
              <a:rPr lang="tr-TR" altLang="tr-TR" sz="900" b="1"/>
              <a:t>1867</a:t>
            </a:r>
            <a:r>
              <a:rPr lang="tr-TR" altLang="tr-TR" sz="900"/>
              <a:t> </a:t>
            </a:r>
            <a:r>
              <a:rPr lang="tr-TR" altLang="tr-TR" sz="900" i="1"/>
              <a:t>Kapital</a:t>
            </a:r>
          </a:p>
          <a:p>
            <a:pPr eaLnBrk="1" hangingPunct="1"/>
            <a:r>
              <a:rPr lang="tr-TR" altLang="tr-TR" sz="900" b="1"/>
              <a:t>1862</a:t>
            </a:r>
            <a:r>
              <a:rPr lang="tr-TR" altLang="tr-TR" sz="900" i="1"/>
              <a:t> Artık Değer Teorileri</a:t>
            </a:r>
          </a:p>
          <a:p>
            <a:pPr eaLnBrk="1" hangingPunct="1"/>
            <a:endParaRPr lang="en-US" altLang="tr-TR" sz="900"/>
          </a:p>
        </p:txBody>
      </p:sp>
      <p:sp>
        <p:nvSpPr>
          <p:cNvPr id="2068" name="Line 21"/>
          <p:cNvSpPr>
            <a:spLocks noChangeShapeType="1"/>
          </p:cNvSpPr>
          <p:nvPr/>
        </p:nvSpPr>
        <p:spPr bwMode="auto">
          <a:xfrm>
            <a:off x="9048750" y="3429001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69" name="Text Box 22"/>
          <p:cNvSpPr txBox="1">
            <a:spLocks noChangeArrowheads="1"/>
          </p:cNvSpPr>
          <p:nvPr/>
        </p:nvSpPr>
        <p:spPr bwMode="auto">
          <a:xfrm>
            <a:off x="1611313" y="4456113"/>
            <a:ext cx="996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1770’ler</a:t>
            </a:r>
            <a:endParaRPr lang="en-US" altLang="tr-TR"/>
          </a:p>
        </p:txBody>
      </p:sp>
      <p:sp>
        <p:nvSpPr>
          <p:cNvPr id="2070" name="Text Box 23"/>
          <p:cNvSpPr txBox="1">
            <a:spLocks noChangeArrowheads="1"/>
          </p:cNvSpPr>
          <p:nvPr/>
        </p:nvSpPr>
        <p:spPr bwMode="auto">
          <a:xfrm>
            <a:off x="9636125" y="4502151"/>
            <a:ext cx="99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1870’ler</a:t>
            </a:r>
            <a:endParaRPr lang="en-US" altLang="tr-TR"/>
          </a:p>
        </p:txBody>
      </p:sp>
      <p:sp>
        <p:nvSpPr>
          <p:cNvPr id="2071" name="Line 24"/>
          <p:cNvSpPr>
            <a:spLocks noChangeShapeType="1"/>
          </p:cNvSpPr>
          <p:nvPr/>
        </p:nvSpPr>
        <p:spPr bwMode="auto">
          <a:xfrm flipH="1">
            <a:off x="1631950" y="4437063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72" name="Text Box 25"/>
          <p:cNvSpPr txBox="1">
            <a:spLocks noChangeArrowheads="1"/>
          </p:cNvSpPr>
          <p:nvPr/>
        </p:nvSpPr>
        <p:spPr bwMode="auto">
          <a:xfrm>
            <a:off x="1703388" y="1341438"/>
            <a:ext cx="9128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r>
              <a:rPr lang="tr-TR" altLang="tr-TR" sz="1400">
                <a:solidFill>
                  <a:srgbClr val="66FF33"/>
                </a:solidFill>
              </a:rPr>
              <a:t>Merkantil Sistem</a:t>
            </a:r>
            <a:endParaRPr lang="en-US" altLang="tr-TR" sz="1400">
              <a:solidFill>
                <a:srgbClr val="66FF33"/>
              </a:solidFill>
            </a:endParaRPr>
          </a:p>
        </p:txBody>
      </p:sp>
      <p:sp>
        <p:nvSpPr>
          <p:cNvPr id="2074" name="Text Box 28"/>
          <p:cNvSpPr txBox="1">
            <a:spLocks noChangeArrowheads="1"/>
          </p:cNvSpPr>
          <p:nvPr/>
        </p:nvSpPr>
        <p:spPr bwMode="auto">
          <a:xfrm rot="-5400000">
            <a:off x="2194719" y="5530057"/>
            <a:ext cx="187166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000"/>
              <a:t>1776 – Amerikan Özgürlük Bildirgesi</a:t>
            </a:r>
            <a:endParaRPr lang="en-US" altLang="tr-TR" sz="1000"/>
          </a:p>
        </p:txBody>
      </p:sp>
      <p:sp>
        <p:nvSpPr>
          <p:cNvPr id="2075" name="Line 29"/>
          <p:cNvSpPr>
            <a:spLocks noChangeShapeType="1"/>
          </p:cNvSpPr>
          <p:nvPr/>
        </p:nvSpPr>
        <p:spPr bwMode="auto">
          <a:xfrm>
            <a:off x="2927350" y="44370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76" name="Text Box 30"/>
          <p:cNvSpPr txBox="1">
            <a:spLocks noChangeArrowheads="1"/>
          </p:cNvSpPr>
          <p:nvPr/>
        </p:nvSpPr>
        <p:spPr bwMode="auto">
          <a:xfrm>
            <a:off x="3441701" y="4797426"/>
            <a:ext cx="7046913" cy="588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3200"/>
              <a:t>I. Sanayi Devrimi ve sonrası</a:t>
            </a:r>
            <a:endParaRPr lang="en-US" altLang="tr-TR" sz="3200"/>
          </a:p>
        </p:txBody>
      </p:sp>
      <p:sp>
        <p:nvSpPr>
          <p:cNvPr id="2077" name="Text Box 31"/>
          <p:cNvSpPr txBox="1">
            <a:spLocks noChangeArrowheads="1"/>
          </p:cNvSpPr>
          <p:nvPr/>
        </p:nvSpPr>
        <p:spPr bwMode="auto">
          <a:xfrm>
            <a:off x="4800601" y="1125538"/>
            <a:ext cx="22590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400">
                <a:solidFill>
                  <a:srgbClr val="3333FF"/>
                </a:solidFill>
              </a:rPr>
              <a:t>KLASİK POLİTİK İKTİSAT</a:t>
            </a:r>
            <a:endParaRPr lang="en-US" altLang="tr-TR" sz="1400">
              <a:solidFill>
                <a:srgbClr val="3333FF"/>
              </a:solidFill>
            </a:endParaRPr>
          </a:p>
        </p:txBody>
      </p:sp>
      <p:sp>
        <p:nvSpPr>
          <p:cNvPr id="2078" name="Line 32"/>
          <p:cNvSpPr>
            <a:spLocks noChangeShapeType="1"/>
          </p:cNvSpPr>
          <p:nvPr/>
        </p:nvSpPr>
        <p:spPr bwMode="auto">
          <a:xfrm flipH="1">
            <a:off x="2927351" y="1341438"/>
            <a:ext cx="1584325" cy="0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79" name="Line 33"/>
          <p:cNvSpPr>
            <a:spLocks noChangeShapeType="1"/>
          </p:cNvSpPr>
          <p:nvPr/>
        </p:nvSpPr>
        <p:spPr bwMode="auto">
          <a:xfrm>
            <a:off x="7392988" y="1341438"/>
            <a:ext cx="3167062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80" name="Text Box 34"/>
          <p:cNvSpPr txBox="1">
            <a:spLocks noChangeArrowheads="1"/>
          </p:cNvSpPr>
          <p:nvPr/>
        </p:nvSpPr>
        <p:spPr bwMode="auto">
          <a:xfrm>
            <a:off x="8956676" y="1398588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400">
                <a:solidFill>
                  <a:srgbClr val="FF0000"/>
                </a:solidFill>
              </a:rPr>
              <a:t>MARKSİST POLİTİK İKTİSAT</a:t>
            </a:r>
            <a:endParaRPr lang="en-US" altLang="tr-TR" sz="1400">
              <a:solidFill>
                <a:srgbClr val="FF0000"/>
              </a:solidFill>
            </a:endParaRPr>
          </a:p>
        </p:txBody>
      </p:sp>
      <p:sp>
        <p:nvSpPr>
          <p:cNvPr id="2081" name="Line 35"/>
          <p:cNvSpPr>
            <a:spLocks noChangeShapeType="1"/>
          </p:cNvSpPr>
          <p:nvPr/>
        </p:nvSpPr>
        <p:spPr bwMode="auto">
          <a:xfrm>
            <a:off x="9048750" y="1916113"/>
            <a:ext cx="15113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82" name="Text Box 36"/>
          <p:cNvSpPr txBox="1">
            <a:spLocks noChangeArrowheads="1"/>
          </p:cNvSpPr>
          <p:nvPr/>
        </p:nvSpPr>
        <p:spPr bwMode="auto">
          <a:xfrm>
            <a:off x="6456363" y="5465764"/>
            <a:ext cx="238125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/>
              <a:t>Yoksul Yasası (</a:t>
            </a:r>
            <a:r>
              <a:rPr lang="tr-TR" altLang="tr-TR" sz="1200" i="1"/>
              <a:t>Poor Law</a:t>
            </a:r>
            <a:r>
              <a:rPr lang="tr-TR" altLang="tr-TR" sz="1200"/>
              <a:t>) 1834</a:t>
            </a:r>
          </a:p>
          <a:p>
            <a:pPr eaLnBrk="1" hangingPunct="1"/>
            <a:r>
              <a:rPr lang="tr-TR" altLang="tr-TR" sz="1200"/>
              <a:t>Tahıl Yasaları (</a:t>
            </a:r>
            <a:r>
              <a:rPr lang="tr-TR" altLang="tr-TR" sz="1200" i="1"/>
              <a:t>Corn Laws</a:t>
            </a:r>
            <a:r>
              <a:rPr lang="tr-TR" altLang="tr-TR" sz="1200"/>
              <a:t>) 1846</a:t>
            </a:r>
            <a:endParaRPr lang="en-US" altLang="tr-TR" sz="1200"/>
          </a:p>
        </p:txBody>
      </p:sp>
      <p:sp>
        <p:nvSpPr>
          <p:cNvPr id="2083" name="Line 37"/>
          <p:cNvSpPr>
            <a:spLocks noChangeShapeType="1"/>
          </p:cNvSpPr>
          <p:nvPr/>
        </p:nvSpPr>
        <p:spPr bwMode="auto">
          <a:xfrm flipH="1">
            <a:off x="1524001" y="1916113"/>
            <a:ext cx="1116013" cy="0"/>
          </a:xfrm>
          <a:prstGeom prst="line">
            <a:avLst/>
          </a:prstGeom>
          <a:noFill/>
          <a:ln w="9525">
            <a:solidFill>
              <a:srgbClr val="66FF33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6265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31950" y="-100013"/>
            <a:ext cx="9036050" cy="1470026"/>
          </a:xfrm>
        </p:spPr>
        <p:txBody>
          <a:bodyPr/>
          <a:lstStyle/>
          <a:p>
            <a:pPr algn="l" eaLnBrk="1" hangingPunct="1"/>
            <a:r>
              <a:rPr lang="tr-TR" altLang="tr-TR" sz="4000" dirty="0"/>
              <a:t>Marjinal Devrim (1871 – 1874) ve </a:t>
            </a:r>
            <a:br>
              <a:rPr lang="tr-TR" altLang="tr-TR" sz="4000" dirty="0"/>
            </a:br>
            <a:r>
              <a:rPr lang="tr-TR" altLang="tr-TR" sz="4000" dirty="0"/>
              <a:t>Neo-Klasik İktisat Okulu</a:t>
            </a:r>
            <a:endParaRPr lang="en-US" altLang="tr-TR" sz="4000" dirty="0"/>
          </a:p>
        </p:txBody>
      </p:sp>
      <p:sp>
        <p:nvSpPr>
          <p:cNvPr id="2052" name="Line 5"/>
          <p:cNvSpPr>
            <a:spLocks noChangeShapeType="1"/>
          </p:cNvSpPr>
          <p:nvPr/>
        </p:nvSpPr>
        <p:spPr bwMode="auto">
          <a:xfrm>
            <a:off x="3432176" y="4941888"/>
            <a:ext cx="5832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3646488" y="2395538"/>
            <a:ext cx="3529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>
                <a:solidFill>
                  <a:srgbClr val="FF0000"/>
                </a:solidFill>
              </a:rPr>
              <a:t>Marxist Politik İktisat, Marxism ve Neo-Marxism</a:t>
            </a:r>
          </a:p>
          <a:p>
            <a:pPr eaLnBrk="1" hangingPunct="1"/>
            <a:endParaRPr lang="en-US" altLang="tr-TR" sz="1200">
              <a:solidFill>
                <a:srgbClr val="FF0000"/>
              </a:solidFill>
            </a:endParaRP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>
            <a:off x="3432175" y="2708275"/>
            <a:ext cx="6985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5" name="Line 10"/>
          <p:cNvSpPr>
            <a:spLocks noChangeShapeType="1"/>
          </p:cNvSpPr>
          <p:nvPr/>
        </p:nvSpPr>
        <p:spPr bwMode="auto">
          <a:xfrm>
            <a:off x="6888163" y="1700212"/>
            <a:ext cx="2376488" cy="14289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6" name="Line 11"/>
          <p:cNvSpPr>
            <a:spLocks noChangeShapeType="1"/>
          </p:cNvSpPr>
          <p:nvPr/>
        </p:nvSpPr>
        <p:spPr bwMode="auto">
          <a:xfrm flipH="1">
            <a:off x="1703389" y="1700213"/>
            <a:ext cx="2160587" cy="0"/>
          </a:xfrm>
          <a:prstGeom prst="line">
            <a:avLst/>
          </a:prstGeom>
          <a:noFill/>
          <a:ln w="9525">
            <a:solidFill>
              <a:srgbClr val="3333FF"/>
            </a:solidFill>
            <a:prstDash val="dash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7" name="Text Box 12"/>
          <p:cNvSpPr txBox="1">
            <a:spLocks noChangeArrowheads="1"/>
          </p:cNvSpPr>
          <p:nvPr/>
        </p:nvSpPr>
        <p:spPr bwMode="auto">
          <a:xfrm>
            <a:off x="1716088" y="1406526"/>
            <a:ext cx="2076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>
                <a:solidFill>
                  <a:srgbClr val="3333FF"/>
                </a:solidFill>
              </a:rPr>
              <a:t>Marjinalist Öncüler</a:t>
            </a:r>
            <a:endParaRPr lang="en-US" altLang="tr-TR">
              <a:solidFill>
                <a:srgbClr val="3333FF"/>
              </a:solidFill>
            </a:endParaRPr>
          </a:p>
        </p:txBody>
      </p:sp>
      <p:sp>
        <p:nvSpPr>
          <p:cNvPr id="2058" name="Line 13"/>
          <p:cNvSpPr>
            <a:spLocks noChangeShapeType="1"/>
          </p:cNvSpPr>
          <p:nvPr/>
        </p:nvSpPr>
        <p:spPr bwMode="auto">
          <a:xfrm flipH="1">
            <a:off x="1703389" y="4941888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9" name="Text Box 14"/>
          <p:cNvSpPr txBox="1">
            <a:spLocks noChangeArrowheads="1"/>
          </p:cNvSpPr>
          <p:nvPr/>
        </p:nvSpPr>
        <p:spPr bwMode="auto">
          <a:xfrm>
            <a:off x="1631950" y="4941888"/>
            <a:ext cx="996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1750’ler</a:t>
            </a:r>
            <a:endParaRPr lang="en-US" altLang="tr-TR"/>
          </a:p>
        </p:txBody>
      </p:sp>
      <p:sp>
        <p:nvSpPr>
          <p:cNvPr id="2060" name="Text Box 15"/>
          <p:cNvSpPr txBox="1">
            <a:spLocks noChangeArrowheads="1"/>
          </p:cNvSpPr>
          <p:nvPr/>
        </p:nvSpPr>
        <p:spPr bwMode="auto">
          <a:xfrm>
            <a:off x="6816725" y="1406526"/>
            <a:ext cx="1949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>
                <a:solidFill>
                  <a:srgbClr val="3333FF"/>
                </a:solidFill>
              </a:rPr>
              <a:t>Neo-Klasik İktisat</a:t>
            </a:r>
            <a:endParaRPr lang="en-US" altLang="tr-TR" dirty="0">
              <a:solidFill>
                <a:srgbClr val="3333FF"/>
              </a:solidFill>
            </a:endParaRPr>
          </a:p>
        </p:txBody>
      </p:sp>
      <p:sp>
        <p:nvSpPr>
          <p:cNvPr id="2061" name="Text Box 16"/>
          <p:cNvSpPr txBox="1">
            <a:spLocks noChangeArrowheads="1"/>
          </p:cNvSpPr>
          <p:nvPr/>
        </p:nvSpPr>
        <p:spPr bwMode="auto">
          <a:xfrm>
            <a:off x="9551988" y="4933951"/>
            <a:ext cx="99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1930’lar</a:t>
            </a:r>
            <a:endParaRPr lang="en-US" altLang="tr-TR"/>
          </a:p>
        </p:txBody>
      </p:sp>
      <p:sp>
        <p:nvSpPr>
          <p:cNvPr id="2062" name="Line 17"/>
          <p:cNvSpPr>
            <a:spLocks noChangeShapeType="1"/>
          </p:cNvSpPr>
          <p:nvPr/>
        </p:nvSpPr>
        <p:spPr bwMode="auto">
          <a:xfrm>
            <a:off x="9191625" y="4941888"/>
            <a:ext cx="1296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63" name="Line 18"/>
          <p:cNvSpPr>
            <a:spLocks noChangeShapeType="1"/>
          </p:cNvSpPr>
          <p:nvPr/>
        </p:nvSpPr>
        <p:spPr bwMode="auto">
          <a:xfrm>
            <a:off x="9264651" y="2060575"/>
            <a:ext cx="1152525" cy="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64" name="Text Box 19"/>
          <p:cNvSpPr txBox="1">
            <a:spLocks noChangeArrowheads="1"/>
          </p:cNvSpPr>
          <p:nvPr/>
        </p:nvSpPr>
        <p:spPr bwMode="auto">
          <a:xfrm>
            <a:off x="9156701" y="1785939"/>
            <a:ext cx="13319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>
                <a:solidFill>
                  <a:srgbClr val="FF9900"/>
                </a:solidFill>
              </a:rPr>
              <a:t>Keynesçi Devrim</a:t>
            </a:r>
            <a:endParaRPr lang="en-US" altLang="tr-TR" sz="1200">
              <a:solidFill>
                <a:srgbClr val="FF9900"/>
              </a:solidFill>
            </a:endParaRPr>
          </a:p>
        </p:txBody>
      </p:sp>
      <p:sp>
        <p:nvSpPr>
          <p:cNvPr id="2065" name="Text Box 20"/>
          <p:cNvSpPr txBox="1">
            <a:spLocks noChangeArrowheads="1"/>
          </p:cNvSpPr>
          <p:nvPr/>
        </p:nvSpPr>
        <p:spPr bwMode="auto">
          <a:xfrm>
            <a:off x="4079875" y="2909888"/>
            <a:ext cx="2520950" cy="374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1871</a:t>
            </a:r>
            <a:r>
              <a:rPr lang="tr-TR" altLang="tr-TR" sz="900" i="1"/>
              <a:t> – </a:t>
            </a:r>
            <a:r>
              <a:rPr lang="tr-TR" altLang="tr-TR" sz="900"/>
              <a:t>W. Stanley Jevons,</a:t>
            </a:r>
            <a:r>
              <a:rPr lang="tr-TR" altLang="tr-TR" sz="900" i="1"/>
              <a:t> Politik İktisat Teorisi </a:t>
            </a:r>
            <a:r>
              <a:rPr lang="tr-TR" altLang="tr-TR" sz="900"/>
              <a:t>(</a:t>
            </a:r>
            <a:r>
              <a:rPr lang="tr-TR" altLang="tr-TR" sz="900" i="1"/>
              <a:t>Theory of Political Economy</a:t>
            </a:r>
            <a:r>
              <a:rPr lang="tr-TR" altLang="tr-TR" sz="900"/>
              <a:t>)</a:t>
            </a:r>
            <a:endParaRPr lang="en-US" altLang="tr-TR" sz="900" i="1"/>
          </a:p>
        </p:txBody>
      </p:sp>
      <p:sp>
        <p:nvSpPr>
          <p:cNvPr id="2066" name="Line 21"/>
          <p:cNvSpPr>
            <a:spLocks noChangeShapeType="1"/>
          </p:cNvSpPr>
          <p:nvPr/>
        </p:nvSpPr>
        <p:spPr bwMode="auto">
          <a:xfrm>
            <a:off x="4079875" y="2924176"/>
            <a:ext cx="0" cy="201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67" name="Text Box 22"/>
          <p:cNvSpPr txBox="1">
            <a:spLocks noChangeArrowheads="1"/>
          </p:cNvSpPr>
          <p:nvPr/>
        </p:nvSpPr>
        <p:spPr bwMode="auto">
          <a:xfrm>
            <a:off x="4079875" y="3573463"/>
            <a:ext cx="2520950" cy="374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1871</a:t>
            </a:r>
            <a:r>
              <a:rPr lang="tr-TR" altLang="tr-TR" sz="900" i="1"/>
              <a:t> – </a:t>
            </a:r>
            <a:r>
              <a:rPr lang="tr-TR" altLang="tr-TR" sz="900"/>
              <a:t>C. Menger,</a:t>
            </a:r>
            <a:r>
              <a:rPr lang="tr-TR" altLang="tr-TR" sz="900" i="1"/>
              <a:t> İktisadın İlkeleri </a:t>
            </a:r>
            <a:r>
              <a:rPr lang="tr-TR" altLang="tr-TR" sz="900"/>
              <a:t>(</a:t>
            </a:r>
            <a:r>
              <a:rPr lang="en-US" altLang="tr-TR" sz="900" i="1"/>
              <a:t>Grundsätze der Volkswirtschaftslehre</a:t>
            </a:r>
            <a:r>
              <a:rPr lang="tr-TR" altLang="tr-TR" sz="900"/>
              <a:t>)</a:t>
            </a:r>
            <a:endParaRPr lang="en-US" altLang="tr-TR" sz="900" i="1"/>
          </a:p>
        </p:txBody>
      </p:sp>
      <p:sp>
        <p:nvSpPr>
          <p:cNvPr id="2068" name="Text Box 23"/>
          <p:cNvSpPr txBox="1">
            <a:spLocks noChangeArrowheads="1"/>
          </p:cNvSpPr>
          <p:nvPr/>
        </p:nvSpPr>
        <p:spPr bwMode="auto">
          <a:xfrm>
            <a:off x="4081463" y="4278313"/>
            <a:ext cx="2519362" cy="374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1874</a:t>
            </a:r>
            <a:r>
              <a:rPr lang="tr-TR" altLang="tr-TR" sz="900" i="1"/>
              <a:t> – </a:t>
            </a:r>
            <a:r>
              <a:rPr lang="tr-TR" altLang="tr-TR" sz="900"/>
              <a:t>L. Walras,</a:t>
            </a:r>
            <a:r>
              <a:rPr lang="tr-TR" altLang="tr-TR" sz="900" i="1"/>
              <a:t> Pür Politik İktisadın Öğeleri </a:t>
            </a:r>
            <a:r>
              <a:rPr lang="tr-TR" altLang="tr-TR" sz="900"/>
              <a:t>(</a:t>
            </a:r>
            <a:r>
              <a:rPr lang="en-US" altLang="tr-TR" sz="900" i="1"/>
              <a:t>Éléments d'Économie </a:t>
            </a:r>
            <a:r>
              <a:rPr lang="tr-TR" altLang="tr-TR" sz="900" i="1"/>
              <a:t>P</a:t>
            </a:r>
            <a:r>
              <a:rPr lang="en-US" altLang="tr-TR" sz="900" i="1"/>
              <a:t>olitique </a:t>
            </a:r>
            <a:r>
              <a:rPr lang="tr-TR" altLang="tr-TR" sz="900" i="1"/>
              <a:t>P</a:t>
            </a:r>
            <a:r>
              <a:rPr lang="en-US" altLang="tr-TR" sz="900" i="1"/>
              <a:t>ure</a:t>
            </a:r>
            <a:r>
              <a:rPr lang="tr-TR" altLang="tr-TR" sz="900"/>
              <a:t>)</a:t>
            </a:r>
            <a:r>
              <a:rPr lang="en-US" altLang="tr-TR" sz="900"/>
              <a:t> </a:t>
            </a:r>
          </a:p>
        </p:txBody>
      </p:sp>
      <p:sp>
        <p:nvSpPr>
          <p:cNvPr id="2069" name="Text Box 30"/>
          <p:cNvSpPr txBox="1">
            <a:spLocks noChangeArrowheads="1"/>
          </p:cNvSpPr>
          <p:nvPr/>
        </p:nvSpPr>
        <p:spPr bwMode="auto">
          <a:xfrm>
            <a:off x="4006851" y="1484313"/>
            <a:ext cx="26654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1400">
                <a:solidFill>
                  <a:srgbClr val="3333FF"/>
                </a:solidFill>
              </a:rPr>
              <a:t>Marjinal Devrim  (1871 – 1874)</a:t>
            </a:r>
            <a:endParaRPr lang="en-US" altLang="tr-TR" sz="1400">
              <a:solidFill>
                <a:srgbClr val="3333FF"/>
              </a:solidFill>
            </a:endParaRPr>
          </a:p>
        </p:txBody>
      </p:sp>
      <p:sp>
        <p:nvSpPr>
          <p:cNvPr id="2070" name="Text Box 31"/>
          <p:cNvSpPr txBox="1">
            <a:spLocks noChangeArrowheads="1"/>
          </p:cNvSpPr>
          <p:nvPr/>
        </p:nvSpPr>
        <p:spPr bwMode="auto">
          <a:xfrm>
            <a:off x="1774825" y="3068639"/>
            <a:ext cx="2160588" cy="1330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1838</a:t>
            </a:r>
            <a:r>
              <a:rPr lang="tr-TR" altLang="tr-TR" sz="900"/>
              <a:t> – A. A. Cournot, </a:t>
            </a:r>
            <a:r>
              <a:rPr lang="en-US" altLang="tr-TR" sz="900" i="1"/>
              <a:t>Recherches sur les principes mathématiques de la théories des richesses</a:t>
            </a:r>
            <a:r>
              <a:rPr lang="en-US" altLang="tr-TR" sz="900"/>
              <a:t> </a:t>
            </a:r>
            <a:endParaRPr lang="tr-TR" altLang="tr-TR" sz="900"/>
          </a:p>
          <a:p>
            <a:pPr eaLnBrk="1" hangingPunct="1"/>
            <a:r>
              <a:rPr lang="tr-TR" altLang="tr-TR" sz="900" b="1" i="1"/>
              <a:t>1844</a:t>
            </a:r>
            <a:r>
              <a:rPr lang="tr-TR" altLang="tr-TR" sz="900"/>
              <a:t> – J. J. Dupuit, </a:t>
            </a:r>
            <a:r>
              <a:rPr lang="en-US" altLang="tr-TR" sz="900" i="1"/>
              <a:t>De la mesure de l'utilité des travaux publics</a:t>
            </a:r>
            <a:r>
              <a:rPr lang="en-US" altLang="tr-TR" sz="900"/>
              <a:t> </a:t>
            </a:r>
            <a:endParaRPr lang="tr-TR" altLang="tr-TR" sz="900"/>
          </a:p>
          <a:p>
            <a:pPr eaLnBrk="1" hangingPunct="1"/>
            <a:r>
              <a:rPr lang="tr-TR" altLang="tr-TR" sz="900" b="1" i="1"/>
              <a:t>1850</a:t>
            </a:r>
            <a:r>
              <a:rPr lang="tr-TR" altLang="tr-TR" sz="900"/>
              <a:t> – J. H. von Thünen, </a:t>
            </a:r>
            <a:r>
              <a:rPr lang="en-US" altLang="tr-TR" sz="900" i="1"/>
              <a:t>Des </a:t>
            </a:r>
            <a:r>
              <a:rPr lang="tr-TR" altLang="tr-TR" sz="900" i="1"/>
              <a:t>I</a:t>
            </a:r>
            <a:r>
              <a:rPr lang="en-US" altLang="tr-TR" sz="900" i="1"/>
              <a:t>solierte Staat</a:t>
            </a:r>
            <a:r>
              <a:rPr lang="en-US" altLang="tr-TR" sz="900"/>
              <a:t> </a:t>
            </a:r>
            <a:r>
              <a:rPr lang="tr-TR" altLang="tr-TR" sz="900"/>
              <a:t> </a:t>
            </a:r>
          </a:p>
          <a:p>
            <a:pPr eaLnBrk="1" hangingPunct="1"/>
            <a:r>
              <a:rPr lang="tr-TR" altLang="tr-TR" sz="900" b="1" i="1"/>
              <a:t>1854</a:t>
            </a:r>
            <a:r>
              <a:rPr lang="tr-TR" altLang="tr-TR" sz="900"/>
              <a:t> – H. H. Gossen, </a:t>
            </a:r>
            <a:r>
              <a:rPr lang="en-US" altLang="tr-TR" sz="900" i="1"/>
              <a:t>Entwicklung der Gesetze des menschlichen Verkerhs</a:t>
            </a:r>
            <a:r>
              <a:rPr lang="en-US" altLang="tr-TR" sz="900"/>
              <a:t> </a:t>
            </a:r>
          </a:p>
        </p:txBody>
      </p:sp>
      <p:sp>
        <p:nvSpPr>
          <p:cNvPr id="2071" name="Text Box 32"/>
          <p:cNvSpPr txBox="1">
            <a:spLocks noChangeArrowheads="1"/>
          </p:cNvSpPr>
          <p:nvPr/>
        </p:nvSpPr>
        <p:spPr bwMode="auto">
          <a:xfrm>
            <a:off x="6888163" y="2924175"/>
            <a:ext cx="2159000" cy="173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1881 </a:t>
            </a:r>
            <a:r>
              <a:rPr lang="tr-TR" altLang="tr-TR" sz="900"/>
              <a:t>–</a:t>
            </a:r>
            <a:r>
              <a:rPr lang="tr-TR" altLang="tr-TR" sz="900" b="1" i="1"/>
              <a:t> </a:t>
            </a:r>
            <a:r>
              <a:rPr lang="tr-TR" altLang="tr-TR" sz="900"/>
              <a:t>F. Y. Edgeworth, </a:t>
            </a:r>
            <a:r>
              <a:rPr lang="tr-TR" altLang="tr-TR" sz="900" i="1"/>
              <a:t>Mathematical Physics</a:t>
            </a:r>
            <a:endParaRPr lang="tr-TR" altLang="tr-TR" sz="900" b="1" i="1"/>
          </a:p>
          <a:p>
            <a:pPr eaLnBrk="1" hangingPunct="1"/>
            <a:r>
              <a:rPr lang="tr-TR" altLang="tr-TR" sz="900" b="1" i="1"/>
              <a:t>1890</a:t>
            </a:r>
            <a:r>
              <a:rPr lang="tr-TR" altLang="tr-TR" sz="900" i="1"/>
              <a:t> – </a:t>
            </a:r>
            <a:r>
              <a:rPr lang="tr-TR" altLang="tr-TR" sz="900"/>
              <a:t>A. Marshall, </a:t>
            </a:r>
            <a:r>
              <a:rPr lang="tr-TR" altLang="tr-TR" sz="900" i="1"/>
              <a:t>İktisadın İlkeleri </a:t>
            </a:r>
            <a:r>
              <a:rPr lang="tr-TR" altLang="tr-TR" sz="900"/>
              <a:t>(</a:t>
            </a:r>
            <a:r>
              <a:rPr lang="tr-TR" altLang="tr-TR" sz="900" i="1"/>
              <a:t>Principles of Economics</a:t>
            </a:r>
            <a:r>
              <a:rPr lang="tr-TR" altLang="tr-TR" sz="900"/>
              <a:t>)</a:t>
            </a:r>
            <a:endParaRPr lang="en-US" altLang="tr-TR" sz="900" i="1"/>
          </a:p>
          <a:p>
            <a:pPr eaLnBrk="1" hangingPunct="1"/>
            <a:r>
              <a:rPr lang="tr-TR" altLang="tr-TR" sz="900" b="1" i="1"/>
              <a:t>1891 </a:t>
            </a:r>
            <a:r>
              <a:rPr lang="tr-TR" altLang="tr-TR" sz="900"/>
              <a:t>– J. B. Clark, “</a:t>
            </a:r>
            <a:r>
              <a:rPr lang="en-US" altLang="tr-TR" sz="900"/>
              <a:t>Distribution as Determined by a Law of Rent</a:t>
            </a:r>
            <a:r>
              <a:rPr lang="tr-TR" altLang="tr-TR" sz="900"/>
              <a:t>”</a:t>
            </a:r>
          </a:p>
          <a:p>
            <a:pPr eaLnBrk="1" hangingPunct="1"/>
            <a:r>
              <a:rPr lang="tr-TR" altLang="tr-TR" sz="900" b="1" i="1"/>
              <a:t>1893</a:t>
            </a:r>
            <a:r>
              <a:rPr lang="tr-TR" altLang="tr-TR" sz="900"/>
              <a:t> – K. Wicksell, </a:t>
            </a:r>
            <a:r>
              <a:rPr lang="en-US" altLang="tr-TR" sz="900" i="1"/>
              <a:t>Über Wert, Kapital und Rente</a:t>
            </a:r>
            <a:r>
              <a:rPr lang="en-US" altLang="tr-TR" sz="900"/>
              <a:t> </a:t>
            </a:r>
            <a:endParaRPr lang="tr-TR" altLang="tr-TR" sz="900"/>
          </a:p>
          <a:p>
            <a:pPr eaLnBrk="1" hangingPunct="1"/>
            <a:r>
              <a:rPr lang="tr-TR" altLang="tr-TR" sz="900" b="1" i="1"/>
              <a:t>1894</a:t>
            </a:r>
            <a:r>
              <a:rPr lang="tr-TR" altLang="tr-TR" sz="900"/>
              <a:t> – P. H. Wicksteed, </a:t>
            </a:r>
            <a:r>
              <a:rPr lang="en-US" altLang="tr-TR" sz="900" i="1"/>
              <a:t>Co-ordination of the Laws of Distribution</a:t>
            </a:r>
            <a:r>
              <a:rPr lang="en-US" altLang="tr-TR" sz="900"/>
              <a:t> </a:t>
            </a:r>
            <a:endParaRPr lang="tr-TR" altLang="tr-TR" sz="900"/>
          </a:p>
          <a:p>
            <a:pPr eaLnBrk="1" hangingPunct="1"/>
            <a:r>
              <a:rPr lang="tr-TR" altLang="tr-TR" sz="900" b="1" i="1"/>
              <a:t>1896</a:t>
            </a:r>
            <a:r>
              <a:rPr lang="tr-TR" altLang="tr-TR" sz="900"/>
              <a:t> – V. Pareto, </a:t>
            </a:r>
            <a:r>
              <a:rPr lang="en-US" altLang="tr-TR" sz="900" i="1"/>
              <a:t>Cours d'économie politique</a:t>
            </a:r>
            <a:r>
              <a:rPr lang="en-US" altLang="tr-TR" sz="900"/>
              <a:t> </a:t>
            </a:r>
          </a:p>
        </p:txBody>
      </p:sp>
      <p:sp>
        <p:nvSpPr>
          <p:cNvPr id="2072" name="Text Box 33"/>
          <p:cNvSpPr txBox="1">
            <a:spLocks noChangeArrowheads="1"/>
          </p:cNvSpPr>
          <p:nvPr/>
        </p:nvSpPr>
        <p:spPr bwMode="auto">
          <a:xfrm>
            <a:off x="9336088" y="5734051"/>
            <a:ext cx="102711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/>
              <a:t>1929 Büyük BuhranI</a:t>
            </a:r>
            <a:endParaRPr lang="en-US" altLang="tr-TR" sz="1200"/>
          </a:p>
        </p:txBody>
      </p:sp>
      <p:sp>
        <p:nvSpPr>
          <p:cNvPr id="2073" name="Text Box 34"/>
          <p:cNvSpPr txBox="1">
            <a:spLocks noChangeArrowheads="1"/>
          </p:cNvSpPr>
          <p:nvPr/>
        </p:nvSpPr>
        <p:spPr bwMode="auto">
          <a:xfrm>
            <a:off x="8112126" y="5314951"/>
            <a:ext cx="2233613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/>
              <a:t>1917 Sovyet Devrimi</a:t>
            </a:r>
            <a:endParaRPr lang="en-US" altLang="tr-TR" sz="1600"/>
          </a:p>
        </p:txBody>
      </p:sp>
      <p:sp>
        <p:nvSpPr>
          <p:cNvPr id="2074" name="Text Box 35"/>
          <p:cNvSpPr txBox="1">
            <a:spLocks noChangeArrowheads="1"/>
          </p:cNvSpPr>
          <p:nvPr/>
        </p:nvSpPr>
        <p:spPr bwMode="auto">
          <a:xfrm>
            <a:off x="6167439" y="5942013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II. Sanayi Devrimi</a:t>
            </a:r>
            <a:endParaRPr lang="en-US" altLang="tr-TR"/>
          </a:p>
        </p:txBody>
      </p:sp>
      <p:sp>
        <p:nvSpPr>
          <p:cNvPr id="2075" name="Text Box 36"/>
          <p:cNvSpPr txBox="1">
            <a:spLocks noChangeArrowheads="1"/>
          </p:cNvSpPr>
          <p:nvPr/>
        </p:nvSpPr>
        <p:spPr bwMode="auto">
          <a:xfrm>
            <a:off x="4008439" y="5314951"/>
            <a:ext cx="2016125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/>
              <a:t>1870 Paris Komünü</a:t>
            </a:r>
            <a:endParaRPr lang="en-US" altLang="tr-TR" sz="1600"/>
          </a:p>
        </p:txBody>
      </p:sp>
      <p:sp>
        <p:nvSpPr>
          <p:cNvPr id="2076" name="Line 37"/>
          <p:cNvSpPr>
            <a:spLocks noChangeShapeType="1"/>
          </p:cNvSpPr>
          <p:nvPr/>
        </p:nvSpPr>
        <p:spPr bwMode="auto">
          <a:xfrm>
            <a:off x="6311901" y="6308725"/>
            <a:ext cx="41767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77" name="Line 38"/>
          <p:cNvSpPr>
            <a:spLocks noChangeShapeType="1"/>
          </p:cNvSpPr>
          <p:nvPr/>
        </p:nvSpPr>
        <p:spPr bwMode="auto">
          <a:xfrm flipH="1">
            <a:off x="1703388" y="6308725"/>
            <a:ext cx="43926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78" name="Text Box 39"/>
          <p:cNvSpPr txBox="1">
            <a:spLocks noChangeArrowheads="1"/>
          </p:cNvSpPr>
          <p:nvPr/>
        </p:nvSpPr>
        <p:spPr bwMode="auto">
          <a:xfrm>
            <a:off x="4295776" y="5942013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I. Sanayi Devrimi</a:t>
            </a:r>
            <a:endParaRPr lang="en-US" altLang="tr-TR"/>
          </a:p>
        </p:txBody>
      </p:sp>
      <p:sp>
        <p:nvSpPr>
          <p:cNvPr id="2079" name="AutoShape 42"/>
          <p:cNvSpPr>
            <a:spLocks/>
          </p:cNvSpPr>
          <p:nvPr/>
        </p:nvSpPr>
        <p:spPr bwMode="auto">
          <a:xfrm>
            <a:off x="6743701" y="1412876"/>
            <a:ext cx="73025" cy="576263"/>
          </a:xfrm>
          <a:prstGeom prst="rightBrace">
            <a:avLst>
              <a:gd name="adj1" fmla="val 65761"/>
              <a:gd name="adj2" fmla="val 50000"/>
            </a:avLst>
          </a:prstGeom>
          <a:noFill/>
          <a:ln w="9525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80" name="AutoShape 44"/>
          <p:cNvSpPr>
            <a:spLocks/>
          </p:cNvSpPr>
          <p:nvPr/>
        </p:nvSpPr>
        <p:spPr bwMode="auto">
          <a:xfrm>
            <a:off x="3935414" y="1412876"/>
            <a:ext cx="73025" cy="576263"/>
          </a:xfrm>
          <a:prstGeom prst="leftBrace">
            <a:avLst>
              <a:gd name="adj1" fmla="val 65761"/>
              <a:gd name="adj2" fmla="val 50000"/>
            </a:avLst>
          </a:prstGeom>
          <a:noFill/>
          <a:ln w="9525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81" name="Line 45"/>
          <p:cNvSpPr>
            <a:spLocks noChangeShapeType="1"/>
          </p:cNvSpPr>
          <p:nvPr/>
        </p:nvSpPr>
        <p:spPr bwMode="auto">
          <a:xfrm>
            <a:off x="7680325" y="2349500"/>
            <a:ext cx="273685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82" name="Line 46"/>
          <p:cNvSpPr>
            <a:spLocks noChangeShapeType="1"/>
          </p:cNvSpPr>
          <p:nvPr/>
        </p:nvSpPr>
        <p:spPr bwMode="auto">
          <a:xfrm flipH="1">
            <a:off x="4008439" y="2349500"/>
            <a:ext cx="3671887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83" name="Text Box 47"/>
          <p:cNvSpPr txBox="1">
            <a:spLocks noChangeArrowheads="1"/>
          </p:cNvSpPr>
          <p:nvPr/>
        </p:nvSpPr>
        <p:spPr bwMode="auto">
          <a:xfrm>
            <a:off x="4151313" y="2074864"/>
            <a:ext cx="498316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>
                <a:solidFill>
                  <a:schemeClr val="bg2"/>
                </a:solidFill>
              </a:rPr>
              <a:t>Evrim Düşüncesi (Charles Darwin) ve Evrimci İktisat (Thorstein Veblen)</a:t>
            </a:r>
            <a:endParaRPr lang="en-US" altLang="tr-TR" sz="1200">
              <a:solidFill>
                <a:schemeClr val="bg2"/>
              </a:solidFill>
            </a:endParaRPr>
          </a:p>
        </p:txBody>
      </p:sp>
      <p:sp>
        <p:nvSpPr>
          <p:cNvPr id="2084" name="Line 48"/>
          <p:cNvSpPr>
            <a:spLocks noChangeShapeType="1"/>
          </p:cNvSpPr>
          <p:nvPr/>
        </p:nvSpPr>
        <p:spPr bwMode="auto">
          <a:xfrm flipH="1">
            <a:off x="1703388" y="2349500"/>
            <a:ext cx="3384550" cy="0"/>
          </a:xfrm>
          <a:prstGeom prst="line">
            <a:avLst/>
          </a:prstGeom>
          <a:noFill/>
          <a:ln w="9525">
            <a:solidFill>
              <a:srgbClr val="C0C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cxnSp>
        <p:nvCxnSpPr>
          <p:cNvPr id="3" name="Düz Bağlayıcı 2"/>
          <p:cNvCxnSpPr/>
          <p:nvPr/>
        </p:nvCxnSpPr>
        <p:spPr>
          <a:xfrm>
            <a:off x="9264651" y="1714501"/>
            <a:ext cx="1152524" cy="0"/>
          </a:xfrm>
          <a:prstGeom prst="line">
            <a:avLst/>
          </a:prstGeom>
          <a:ln w="952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640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6" name="Picture 2" descr="The 4 Industrial Revolutions (by Christoph Roser at AllAboutLean.com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410" y="540163"/>
            <a:ext cx="10630967" cy="5171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67409" y="6016487"/>
            <a:ext cx="10283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Kaynak</a:t>
            </a:r>
            <a:r>
              <a:rPr lang="en-GB" dirty="0"/>
              <a:t>: </a:t>
            </a:r>
            <a:r>
              <a:rPr lang="en-GB" dirty="0" err="1" smtClean="0"/>
              <a:t>Christoph</a:t>
            </a:r>
            <a:r>
              <a:rPr lang="en-GB" dirty="0" smtClean="0"/>
              <a:t> </a:t>
            </a:r>
            <a:r>
              <a:rPr lang="en-GB" dirty="0" err="1" smtClean="0"/>
              <a:t>Roser</a:t>
            </a:r>
            <a:r>
              <a:rPr lang="en-GB" dirty="0"/>
              <a:t>, </a:t>
            </a:r>
            <a:r>
              <a:rPr lang="en-GB" dirty="0">
                <a:hlinkClick r:id="rId3"/>
              </a:rPr>
              <a:t>https://www.allaboutlean.com/industry-4-0/industry-4-0-2</a:t>
            </a:r>
            <a:r>
              <a:rPr lang="en-GB" dirty="0" smtClean="0">
                <a:hlinkClick r:id="rId3"/>
              </a:rPr>
              <a:t>/</a:t>
            </a:r>
            <a:r>
              <a:rPr lang="en-GB" dirty="0" smtClean="0"/>
              <a:t> </a:t>
            </a:r>
          </a:p>
          <a:p>
            <a:r>
              <a:rPr lang="en-GB" dirty="0" smtClean="0"/>
              <a:t>[</a:t>
            </a:r>
            <a:r>
              <a:rPr lang="en-GB" dirty="0" err="1" smtClean="0"/>
              <a:t>Erişim</a:t>
            </a:r>
            <a:r>
              <a:rPr lang="en-GB" dirty="0" smtClean="0"/>
              <a:t> </a:t>
            </a:r>
            <a:r>
              <a:rPr lang="en-GB" dirty="0" err="1" smtClean="0"/>
              <a:t>Tarihi</a:t>
            </a:r>
            <a:r>
              <a:rPr lang="en-GB" dirty="0" smtClean="0"/>
              <a:t>: </a:t>
            </a:r>
            <a:r>
              <a:rPr lang="en-GB" dirty="0" err="1" smtClean="0"/>
              <a:t>Mayıs</a:t>
            </a:r>
            <a:r>
              <a:rPr lang="en-GB" dirty="0" smtClean="0"/>
              <a:t> 2019]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330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Marjinal Devrim (1871 – 1874) ve </a:t>
            </a:r>
            <a:br>
              <a:rPr lang="tr-TR" altLang="tr-TR" dirty="0"/>
            </a:br>
            <a:r>
              <a:rPr lang="tr-TR" altLang="tr-TR" dirty="0"/>
              <a:t>Neo-Klasik İktisat Okulu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44200" cy="4351338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r>
              <a:rPr lang="en-GB" dirty="0" err="1" smtClean="0"/>
              <a:t>Ulaştırma</a:t>
            </a:r>
            <a:r>
              <a:rPr lang="en-GB" dirty="0" smtClean="0"/>
              <a:t> (</a:t>
            </a:r>
            <a:r>
              <a:rPr lang="en-GB" dirty="0" err="1" smtClean="0"/>
              <a:t>demiryolları</a:t>
            </a:r>
            <a:r>
              <a:rPr lang="en-GB" dirty="0" smtClean="0"/>
              <a:t>), </a:t>
            </a:r>
            <a:r>
              <a:rPr lang="en-GB" dirty="0" err="1" smtClean="0"/>
              <a:t>iletişim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petrol </a:t>
            </a:r>
            <a:r>
              <a:rPr lang="en-GB" dirty="0" err="1" smtClean="0"/>
              <a:t>ekonomilerinin</a:t>
            </a:r>
            <a:r>
              <a:rPr lang="en-GB" dirty="0" smtClean="0"/>
              <a:t> </a:t>
            </a:r>
            <a:r>
              <a:rPr lang="en-GB" dirty="0" err="1" smtClean="0"/>
              <a:t>yükselişi</a:t>
            </a:r>
            <a:endParaRPr lang="en-GB" dirty="0" smtClean="0"/>
          </a:p>
          <a:p>
            <a:r>
              <a:rPr lang="en-GB" dirty="0" smtClean="0"/>
              <a:t>İlk </a:t>
            </a:r>
            <a:r>
              <a:rPr lang="en-GB" dirty="0" err="1" smtClean="0"/>
              <a:t>otomobil</a:t>
            </a:r>
            <a:r>
              <a:rPr lang="en-GB" dirty="0" smtClean="0"/>
              <a:t> (Karl Benz, 1886), Ford Motor Co. (1908) </a:t>
            </a:r>
            <a:r>
              <a:rPr lang="en-GB" dirty="0" smtClean="0">
                <a:sym typeface="Wingdings" panose="05000000000000000000" pitchFamily="2" charset="2"/>
              </a:rPr>
              <a:t> </a:t>
            </a:r>
            <a:r>
              <a:rPr lang="en-GB" dirty="0" err="1" smtClean="0">
                <a:sym typeface="Wingdings" panose="05000000000000000000" pitchFamily="2" charset="2"/>
              </a:rPr>
              <a:t>Fordizm</a:t>
            </a:r>
            <a:endParaRPr lang="en-GB" dirty="0" smtClean="0"/>
          </a:p>
          <a:p>
            <a:r>
              <a:rPr lang="en-GB" dirty="0" err="1" smtClean="0"/>
              <a:t>İşletme</a:t>
            </a:r>
            <a:r>
              <a:rPr lang="en-GB" dirty="0" smtClean="0"/>
              <a:t> </a:t>
            </a:r>
            <a:r>
              <a:rPr lang="en-GB" dirty="0" err="1" smtClean="0"/>
              <a:t>biliminin</a:t>
            </a:r>
            <a:r>
              <a:rPr lang="en-GB" dirty="0" smtClean="0"/>
              <a:t> </a:t>
            </a:r>
            <a:r>
              <a:rPr lang="en-GB" dirty="0" err="1" smtClean="0"/>
              <a:t>doğuşu</a:t>
            </a:r>
            <a:r>
              <a:rPr lang="en-GB" dirty="0" smtClean="0"/>
              <a:t>: </a:t>
            </a:r>
          </a:p>
          <a:p>
            <a:pPr marL="0" indent="0">
              <a:buNone/>
            </a:pPr>
            <a:r>
              <a:rPr lang="en-GB" dirty="0" smtClean="0"/>
              <a:t>Frederick Taylor, </a:t>
            </a:r>
            <a:r>
              <a:rPr lang="en-GB" i="1" dirty="0" smtClean="0"/>
              <a:t>Principles of Scientific Management</a:t>
            </a:r>
            <a:r>
              <a:rPr lang="en-GB" dirty="0" smtClean="0"/>
              <a:t> (1911) </a:t>
            </a:r>
            <a:r>
              <a:rPr lang="en-GB" dirty="0" smtClean="0">
                <a:sym typeface="Wingdings" panose="05000000000000000000" pitchFamily="2" charset="2"/>
              </a:rPr>
              <a:t> </a:t>
            </a:r>
            <a:r>
              <a:rPr lang="en-GB" dirty="0" err="1" smtClean="0">
                <a:sym typeface="Wingdings" panose="05000000000000000000" pitchFamily="2" charset="2"/>
              </a:rPr>
              <a:t>Taylorizm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err="1" smtClean="0"/>
              <a:t>Yoğun</a:t>
            </a:r>
            <a:r>
              <a:rPr lang="en-GB" dirty="0" smtClean="0"/>
              <a:t> </a:t>
            </a:r>
            <a:r>
              <a:rPr lang="en-GB" dirty="0" err="1"/>
              <a:t>sermaye</a:t>
            </a:r>
            <a:r>
              <a:rPr lang="en-GB" dirty="0"/>
              <a:t> </a:t>
            </a:r>
            <a:r>
              <a:rPr lang="en-GB" dirty="0" err="1"/>
              <a:t>birikimi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tekelleşme</a:t>
            </a:r>
            <a:r>
              <a:rPr lang="en-GB" dirty="0"/>
              <a:t>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n-GB" dirty="0" err="1"/>
              <a:t>Uzun</a:t>
            </a:r>
            <a:r>
              <a:rPr lang="en-GB" dirty="0"/>
              <a:t> </a:t>
            </a:r>
            <a:r>
              <a:rPr lang="en-GB" dirty="0" err="1"/>
              <a:t>Depresyon</a:t>
            </a:r>
            <a:r>
              <a:rPr lang="en-GB" dirty="0"/>
              <a:t>, </a:t>
            </a:r>
            <a:r>
              <a:rPr lang="en-GB" dirty="0" smtClean="0"/>
              <a:t>1873-1879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325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«Marj» kavramı «toplam» kavramının epistemolojik </a:t>
            </a:r>
            <a:r>
              <a:rPr lang="tr-TR" dirty="0" err="1" smtClean="0"/>
              <a:t>ikâmesidir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b="1" u="sng" dirty="0" smtClean="0"/>
              <a:t>Marjinal Fayda (MF) </a:t>
            </a:r>
            <a:r>
              <a:rPr lang="tr-TR" dirty="0" smtClean="0"/>
              <a:t>= Bir malın tüketilen son biriminden (n) elde edilen fayda</a:t>
            </a:r>
          </a:p>
          <a:p>
            <a:pPr marL="0" indent="0">
              <a:buNone/>
            </a:pPr>
            <a:endParaRPr lang="tr-TR" b="1" u="sng" dirty="0" smtClean="0"/>
          </a:p>
          <a:p>
            <a:pPr marL="0" indent="0">
              <a:buNone/>
            </a:pPr>
            <a:r>
              <a:rPr lang="tr-TR" b="1" u="sng" dirty="0" smtClean="0"/>
              <a:t>Toplam Fayda (TF) </a:t>
            </a:r>
            <a:r>
              <a:rPr lang="tr-TR" dirty="0" smtClean="0"/>
              <a:t>= Bir malın her biriminden elde edilen faydaların tek tek toplamı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15638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Tek bir meta için: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TF = ∑ Fayda </a:t>
            </a:r>
            <a:r>
              <a:rPr lang="en-GB" dirty="0" err="1"/>
              <a:t>q</a:t>
            </a:r>
            <a:r>
              <a:rPr lang="en-GB" baseline="-25000" dirty="0" err="1"/>
              <a:t>n</a:t>
            </a:r>
            <a:endParaRPr lang="tr-TR" dirty="0"/>
          </a:p>
          <a:p>
            <a:pPr marL="0" indent="0" algn="ctr">
              <a:buNone/>
            </a:pPr>
            <a:endParaRPr lang="tr-TR" sz="2000" dirty="0" smtClean="0"/>
          </a:p>
          <a:p>
            <a:pPr marL="0" indent="0" algn="ctr">
              <a:buNone/>
            </a:pPr>
            <a:r>
              <a:rPr lang="tr-TR" sz="2000" dirty="0" smtClean="0"/>
              <a:t>q</a:t>
            </a:r>
            <a:r>
              <a:rPr lang="en-GB" sz="2000" dirty="0" smtClean="0"/>
              <a:t> </a:t>
            </a:r>
            <a:r>
              <a:rPr lang="tr-TR" sz="2000" dirty="0" smtClean="0"/>
              <a:t>meta</a:t>
            </a:r>
            <a:r>
              <a:rPr lang="en-GB" sz="2000" dirty="0" err="1" smtClean="0"/>
              <a:t>sı</a:t>
            </a:r>
            <a:r>
              <a:rPr lang="tr-TR" sz="2000" dirty="0" err="1" smtClean="0"/>
              <a:t>nın</a:t>
            </a:r>
            <a:r>
              <a:rPr lang="tr-TR" sz="2000" dirty="0" smtClean="0"/>
              <a:t> tüketilen en son (</a:t>
            </a:r>
            <a:r>
              <a:rPr lang="tr-TR" sz="2000" dirty="0" err="1" smtClean="0"/>
              <a:t>n’inci</a:t>
            </a:r>
            <a:r>
              <a:rPr lang="tr-TR" sz="2000" dirty="0" smtClean="0"/>
              <a:t>) birimi</a:t>
            </a:r>
          </a:p>
          <a:p>
            <a:endParaRPr lang="tr-TR" dirty="0" smtClean="0"/>
          </a:p>
          <a:p>
            <a:pPr marL="0" indent="0" algn="ctr">
              <a:buNone/>
            </a:pPr>
            <a:r>
              <a:rPr lang="tr-TR" dirty="0" err="1" smtClean="0"/>
              <a:t>MF</a:t>
            </a:r>
            <a:r>
              <a:rPr lang="tr-TR" baseline="-25000" dirty="0" err="1" smtClean="0"/>
              <a:t>q</a:t>
            </a:r>
            <a:r>
              <a:rPr lang="tr-TR" dirty="0" smtClean="0"/>
              <a:t> = ∆TF / ∆</a:t>
            </a:r>
            <a:r>
              <a:rPr lang="en-GB" dirty="0" err="1"/>
              <a:t>q</a:t>
            </a:r>
            <a:r>
              <a:rPr lang="en-GB" baseline="-25000" dirty="0" err="1"/>
              <a:t>n</a:t>
            </a:r>
            <a:endParaRPr lang="tr-TR" dirty="0"/>
          </a:p>
          <a:p>
            <a:pPr marL="0" indent="0" algn="ctr">
              <a:buNone/>
            </a:pPr>
            <a:endParaRPr lang="tr-TR" sz="2000" baseline="-25000" dirty="0" smtClean="0"/>
          </a:p>
          <a:p>
            <a:pPr marL="0" indent="0" algn="ctr">
              <a:buNone/>
            </a:pPr>
            <a:r>
              <a:rPr lang="tr-TR" sz="2000" dirty="0" smtClean="0"/>
              <a:t>∆: değişim</a:t>
            </a:r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02918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1676400" y="-9407"/>
            <a:ext cx="113342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pSp>
        <p:nvGrpSpPr>
          <p:cNvPr id="23" name="Group 23"/>
          <p:cNvGrpSpPr>
            <a:grpSpLocks noChangeAspect="1"/>
          </p:cNvGrpSpPr>
          <p:nvPr/>
        </p:nvGrpSpPr>
        <p:grpSpPr bwMode="auto">
          <a:xfrm>
            <a:off x="2351584" y="980728"/>
            <a:ext cx="7659960" cy="5688632"/>
            <a:chOff x="2126" y="1417"/>
            <a:chExt cx="9000" cy="5400"/>
          </a:xfrm>
        </p:grpSpPr>
        <p:sp>
          <p:nvSpPr>
            <p:cNvPr id="24" name="AutoShape 38"/>
            <p:cNvSpPr>
              <a:spLocks noChangeAspect="1" noChangeArrowheads="1" noTextEdit="1"/>
            </p:cNvSpPr>
            <p:nvPr/>
          </p:nvSpPr>
          <p:spPr bwMode="auto">
            <a:xfrm>
              <a:off x="2126" y="1417"/>
              <a:ext cx="9000" cy="5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25" name="Line 37"/>
            <p:cNvSpPr>
              <a:spLocks noChangeShapeType="1"/>
            </p:cNvSpPr>
            <p:nvPr/>
          </p:nvSpPr>
          <p:spPr bwMode="auto">
            <a:xfrm flipV="1">
              <a:off x="2846" y="1957"/>
              <a:ext cx="0" cy="43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26" name="Line 36"/>
            <p:cNvSpPr>
              <a:spLocks noChangeShapeType="1"/>
            </p:cNvSpPr>
            <p:nvPr/>
          </p:nvSpPr>
          <p:spPr bwMode="auto">
            <a:xfrm>
              <a:off x="2666" y="5917"/>
              <a:ext cx="68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27" name="Freeform 35"/>
            <p:cNvSpPr>
              <a:spLocks/>
            </p:cNvSpPr>
            <p:nvPr/>
          </p:nvSpPr>
          <p:spPr bwMode="auto">
            <a:xfrm>
              <a:off x="2846" y="2137"/>
              <a:ext cx="5580" cy="3780"/>
            </a:xfrm>
            <a:custGeom>
              <a:avLst/>
              <a:gdLst>
                <a:gd name="T0" fmla="*/ 0 w 5580"/>
                <a:gd name="T1" fmla="*/ 3870 h 3870"/>
                <a:gd name="T2" fmla="*/ 1980 w 5580"/>
                <a:gd name="T3" fmla="*/ 2070 h 3870"/>
                <a:gd name="T4" fmla="*/ 2880 w 5580"/>
                <a:gd name="T5" fmla="*/ 270 h 3870"/>
                <a:gd name="T6" fmla="*/ 4320 w 5580"/>
                <a:gd name="T7" fmla="*/ 450 h 3870"/>
                <a:gd name="T8" fmla="*/ 5580 w 5580"/>
                <a:gd name="T9" fmla="*/ 1170 h 3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580" h="3870">
                  <a:moveTo>
                    <a:pt x="0" y="3870"/>
                  </a:moveTo>
                  <a:cubicBezTo>
                    <a:pt x="750" y="3270"/>
                    <a:pt x="1500" y="2670"/>
                    <a:pt x="1980" y="2070"/>
                  </a:cubicBezTo>
                  <a:cubicBezTo>
                    <a:pt x="2460" y="1470"/>
                    <a:pt x="2490" y="540"/>
                    <a:pt x="2880" y="270"/>
                  </a:cubicBezTo>
                  <a:cubicBezTo>
                    <a:pt x="3270" y="0"/>
                    <a:pt x="3870" y="300"/>
                    <a:pt x="4320" y="450"/>
                  </a:cubicBezTo>
                  <a:cubicBezTo>
                    <a:pt x="4770" y="600"/>
                    <a:pt x="5175" y="885"/>
                    <a:pt x="5580" y="117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28" name="Line 34"/>
            <p:cNvSpPr>
              <a:spLocks noChangeShapeType="1"/>
            </p:cNvSpPr>
            <p:nvPr/>
          </p:nvSpPr>
          <p:spPr bwMode="auto">
            <a:xfrm>
              <a:off x="5354" y="3037"/>
              <a:ext cx="1" cy="28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29" name="Line 33"/>
            <p:cNvSpPr>
              <a:spLocks noChangeShapeType="1"/>
            </p:cNvSpPr>
            <p:nvPr/>
          </p:nvSpPr>
          <p:spPr bwMode="auto">
            <a:xfrm>
              <a:off x="6086" y="2317"/>
              <a:ext cx="1" cy="3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2846" y="4149"/>
              <a:ext cx="3240" cy="1768"/>
            </a:xfrm>
            <a:custGeom>
              <a:avLst/>
              <a:gdLst>
                <a:gd name="T0" fmla="*/ 0 w 3240"/>
                <a:gd name="T1" fmla="*/ 1710 h 1710"/>
                <a:gd name="T2" fmla="*/ 1440 w 3240"/>
                <a:gd name="T3" fmla="*/ 1170 h 1710"/>
                <a:gd name="T4" fmla="*/ 2520 w 3240"/>
                <a:gd name="T5" fmla="*/ 90 h 1710"/>
                <a:gd name="T6" fmla="*/ 3240 w 3240"/>
                <a:gd name="T7" fmla="*/ 1710 h 17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40" h="1710">
                  <a:moveTo>
                    <a:pt x="0" y="1710"/>
                  </a:moveTo>
                  <a:cubicBezTo>
                    <a:pt x="510" y="1575"/>
                    <a:pt x="1020" y="1440"/>
                    <a:pt x="1440" y="1170"/>
                  </a:cubicBezTo>
                  <a:cubicBezTo>
                    <a:pt x="1860" y="900"/>
                    <a:pt x="2220" y="0"/>
                    <a:pt x="2520" y="90"/>
                  </a:cubicBezTo>
                  <a:cubicBezTo>
                    <a:pt x="2820" y="180"/>
                    <a:pt x="3030" y="945"/>
                    <a:pt x="3240" y="171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31" name="Line 31"/>
            <p:cNvSpPr>
              <a:spLocks noChangeShapeType="1"/>
            </p:cNvSpPr>
            <p:nvPr/>
          </p:nvSpPr>
          <p:spPr bwMode="auto">
            <a:xfrm>
              <a:off x="5456" y="2279"/>
              <a:ext cx="126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4994" y="4212"/>
              <a:ext cx="7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33" name="Line 29"/>
            <p:cNvSpPr>
              <a:spLocks noChangeShapeType="1"/>
            </p:cNvSpPr>
            <p:nvPr/>
          </p:nvSpPr>
          <p:spPr bwMode="auto">
            <a:xfrm>
              <a:off x="6086" y="5917"/>
              <a:ext cx="18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34" name="Text Box 28"/>
            <p:cNvSpPr txBox="1">
              <a:spLocks noChangeArrowheads="1"/>
            </p:cNvSpPr>
            <p:nvPr/>
          </p:nvSpPr>
          <p:spPr bwMode="auto">
            <a:xfrm>
              <a:off x="8235" y="3217"/>
              <a:ext cx="2171" cy="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800" dirty="0">
                  <a:latin typeface="Times New Roman" panose="02020603050405020304" pitchFamily="18" charset="0"/>
                  <a:ea typeface="DejaVu LGC Sans" charset="0"/>
                  <a:cs typeface="Times New Roman" panose="02020603050405020304" pitchFamily="18" charset="0"/>
                </a:rPr>
                <a:t>Toplam Fayda</a:t>
              </a:r>
              <a:endParaRPr lang="tr-TR" altLang="tr-TR" sz="900" dirty="0"/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800" dirty="0" smtClean="0">
                  <a:latin typeface="Times New Roman" panose="02020603050405020304" pitchFamily="18" charset="0"/>
                  <a:ea typeface="DejaVu LGC Sans" charset="0"/>
                  <a:cs typeface="Times New Roman" panose="02020603050405020304" pitchFamily="18" charset="0"/>
                </a:rPr>
                <a:t>TF= f(Q)</a:t>
              </a:r>
              <a:endParaRPr lang="tr-TR" altLang="tr-TR" dirty="0">
                <a:latin typeface="Arial" panose="020B0604020202020204" pitchFamily="34" charset="0"/>
              </a:endParaRPr>
            </a:p>
          </p:txBody>
        </p:sp>
        <p:sp>
          <p:nvSpPr>
            <p:cNvPr id="35" name="Text Box 27"/>
            <p:cNvSpPr txBox="1">
              <a:spLocks noChangeArrowheads="1"/>
            </p:cNvSpPr>
            <p:nvPr/>
          </p:nvSpPr>
          <p:spPr bwMode="auto">
            <a:xfrm>
              <a:off x="9506" y="5557"/>
              <a:ext cx="869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800" dirty="0">
                  <a:latin typeface="Times New Roman" panose="02020603050405020304" pitchFamily="18" charset="0"/>
                  <a:ea typeface="DejaVu LGC Sans" charset="0"/>
                  <a:cs typeface="Times New Roman" panose="02020603050405020304" pitchFamily="18" charset="0"/>
                </a:rPr>
                <a:t> Tüketilen </a:t>
              </a:r>
              <a:endParaRPr lang="tr-TR" altLang="tr-TR" sz="900" dirty="0"/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800" dirty="0">
                  <a:latin typeface="Times New Roman" panose="02020603050405020304" pitchFamily="18" charset="0"/>
                  <a:ea typeface="DejaVu LGC Sans" charset="0"/>
                  <a:cs typeface="Times New Roman" panose="02020603050405020304" pitchFamily="18" charset="0"/>
                </a:rPr>
                <a:t>Miktar </a:t>
              </a:r>
              <a:r>
                <a:rPr lang="tr-TR" altLang="tr-TR" sz="800" dirty="0" smtClean="0">
                  <a:latin typeface="Times New Roman" panose="02020603050405020304" pitchFamily="18" charset="0"/>
                  <a:ea typeface="DejaVu LGC Sans" charset="0"/>
                  <a:cs typeface="Times New Roman" panose="02020603050405020304" pitchFamily="18" charset="0"/>
                </a:rPr>
                <a:t>(</a:t>
              </a:r>
              <a:r>
                <a:rPr lang="en-GB" sz="800" dirty="0" err="1" smtClean="0"/>
                <a:t>q</a:t>
              </a:r>
              <a:r>
                <a:rPr lang="en-GB" sz="800" baseline="-25000" dirty="0" err="1" smtClean="0"/>
                <a:t>n</a:t>
              </a:r>
              <a:r>
                <a:rPr lang="tr-TR" altLang="tr-TR" sz="800" dirty="0" smtClean="0">
                  <a:latin typeface="Times New Roman" panose="02020603050405020304" pitchFamily="18" charset="0"/>
                  <a:ea typeface="DejaVu LGC Sans" charset="0"/>
                  <a:cs typeface="Times New Roman" panose="02020603050405020304" pitchFamily="18" charset="0"/>
                </a:rPr>
                <a:t>)</a:t>
              </a:r>
              <a:endParaRPr lang="tr-TR" altLang="tr-TR" dirty="0">
                <a:latin typeface="Arial" panose="020B0604020202020204" pitchFamily="34" charset="0"/>
              </a:endParaRPr>
            </a:p>
          </p:txBody>
        </p:sp>
        <p:sp>
          <p:nvSpPr>
            <p:cNvPr id="36" name="Text Box 26"/>
            <p:cNvSpPr txBox="1">
              <a:spLocks noChangeArrowheads="1"/>
            </p:cNvSpPr>
            <p:nvPr/>
          </p:nvSpPr>
          <p:spPr bwMode="auto">
            <a:xfrm>
              <a:off x="2306" y="1417"/>
              <a:ext cx="16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800">
                  <a:latin typeface="Times New Roman" panose="02020603050405020304" pitchFamily="18" charset="0"/>
                  <a:ea typeface="DejaVu LGC Sans" charset="0"/>
                  <a:cs typeface="Times New Roman" panose="02020603050405020304" pitchFamily="18" charset="0"/>
                </a:rPr>
                <a:t>Toplam ya da Marjinal Fayda</a:t>
              </a:r>
              <a:endParaRPr lang="tr-TR" altLang="tr-TR">
                <a:latin typeface="Arial" panose="020B0604020202020204" pitchFamily="34" charset="0"/>
              </a:endParaRPr>
            </a:p>
          </p:txBody>
        </p:sp>
        <p:sp>
          <p:nvSpPr>
            <p:cNvPr id="37" name="Text Box 25"/>
            <p:cNvSpPr txBox="1">
              <a:spLocks noChangeArrowheads="1"/>
            </p:cNvSpPr>
            <p:nvPr/>
          </p:nvSpPr>
          <p:spPr bwMode="auto">
            <a:xfrm>
              <a:off x="5906" y="1957"/>
              <a:ext cx="360" cy="3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800">
                  <a:latin typeface="Times New Roman" panose="02020603050405020304" pitchFamily="18" charset="0"/>
                  <a:ea typeface="DejaVu LGC Sans" charset="0"/>
                  <a:cs typeface="Times New Roman" panose="02020603050405020304" pitchFamily="18" charset="0"/>
                </a:rPr>
                <a:t>A</a:t>
              </a:r>
              <a:endParaRPr lang="tr-TR" altLang="tr-TR">
                <a:latin typeface="Arial" panose="020B0604020202020204" pitchFamily="34" charset="0"/>
              </a:endParaRPr>
            </a:p>
          </p:txBody>
        </p:sp>
        <p:sp>
          <p:nvSpPr>
            <p:cNvPr id="38" name="Text Box 24"/>
            <p:cNvSpPr txBox="1">
              <a:spLocks noChangeArrowheads="1"/>
            </p:cNvSpPr>
            <p:nvPr/>
          </p:nvSpPr>
          <p:spPr bwMode="auto">
            <a:xfrm>
              <a:off x="5186" y="3937"/>
              <a:ext cx="360" cy="360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tr-TR" altLang="tr-TR" sz="800" dirty="0">
                  <a:latin typeface="Times New Roman" panose="02020603050405020304" pitchFamily="18" charset="0"/>
                  <a:ea typeface="DejaVu LGC Sans" charset="0"/>
                  <a:cs typeface="Times New Roman" panose="02020603050405020304" pitchFamily="18" charset="0"/>
                </a:rPr>
                <a:t>B</a:t>
              </a:r>
              <a:endParaRPr lang="tr-TR" altLang="tr-TR" dirty="0">
                <a:latin typeface="Arial" panose="020B0604020202020204" pitchFamily="34" charset="0"/>
              </a:endParaRPr>
            </a:p>
          </p:txBody>
        </p:sp>
      </p:grpSp>
      <p:sp>
        <p:nvSpPr>
          <p:cNvPr id="39" name="Metin kutusu 38"/>
          <p:cNvSpPr txBox="1"/>
          <p:nvPr/>
        </p:nvSpPr>
        <p:spPr>
          <a:xfrm>
            <a:off x="1919536" y="264486"/>
            <a:ext cx="8424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dirty="0"/>
              <a:t>Su, hamburger, </a:t>
            </a:r>
            <a:r>
              <a:rPr lang="tr-TR" sz="1600" dirty="0" smtClean="0"/>
              <a:t>pantolon gibi </a:t>
            </a:r>
            <a:r>
              <a:rPr lang="tr-TR" sz="1600" dirty="0"/>
              <a:t>«standart» bazı metaları temsil eden toplam ve marjinal fayda eğrileri</a:t>
            </a:r>
          </a:p>
        </p:txBody>
      </p:sp>
    </p:spTree>
    <p:extLst>
      <p:ext uri="{BB962C8B-B14F-4D97-AF65-F5344CB8AC3E}">
        <p14:creationId xmlns:p14="http://schemas.microsoft.com/office/powerpoint/2010/main" val="71060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Birden fazla meta için: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MF</a:t>
            </a:r>
            <a:r>
              <a:rPr lang="en-GB" baseline="-25000" dirty="0" err="1"/>
              <a:t>q</a:t>
            </a:r>
            <a:r>
              <a:rPr lang="tr-TR" dirty="0" smtClean="0"/>
              <a:t> = MF</a:t>
            </a:r>
            <a:r>
              <a:rPr lang="en-GB" baseline="-25000" dirty="0" err="1"/>
              <a:t>r</a:t>
            </a:r>
            <a:r>
              <a:rPr lang="tr-TR" dirty="0" smtClean="0"/>
              <a:t> </a:t>
            </a:r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∆TF</a:t>
            </a:r>
            <a:r>
              <a:rPr lang="en-GB" baseline="-25000" dirty="0" err="1"/>
              <a:t>q</a:t>
            </a:r>
            <a:r>
              <a:rPr lang="tr-TR" dirty="0" smtClean="0"/>
              <a:t> / ∆q</a:t>
            </a:r>
            <a:r>
              <a:rPr lang="en-GB" baseline="-25000" dirty="0" err="1" smtClean="0"/>
              <a:t>n</a:t>
            </a:r>
            <a:r>
              <a:rPr lang="tr-TR" dirty="0" smtClean="0"/>
              <a:t> = ∆TF</a:t>
            </a:r>
            <a:r>
              <a:rPr lang="en-GB" baseline="-25000" dirty="0" err="1"/>
              <a:t>r</a:t>
            </a:r>
            <a:r>
              <a:rPr lang="tr-TR" dirty="0" smtClean="0"/>
              <a:t> / ∆q</a:t>
            </a:r>
            <a:r>
              <a:rPr lang="en-GB" baseline="-25000" dirty="0" err="1"/>
              <a:t>m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36357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1847529" y="4360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pSp>
        <p:nvGrpSpPr>
          <p:cNvPr id="8" name="Group 1"/>
          <p:cNvGrpSpPr>
            <a:grpSpLocks noChangeAspect="1"/>
          </p:cNvGrpSpPr>
          <p:nvPr/>
        </p:nvGrpSpPr>
        <p:grpSpPr bwMode="auto">
          <a:xfrm>
            <a:off x="1847528" y="620688"/>
            <a:ext cx="8229600" cy="5943600"/>
            <a:chOff x="1440" y="1797"/>
            <a:chExt cx="12960" cy="9360"/>
          </a:xfrm>
        </p:grpSpPr>
        <p:sp>
          <p:nvSpPr>
            <p:cNvPr id="10" name="AutoShape 14"/>
            <p:cNvSpPr>
              <a:spLocks noChangeAspect="1" noChangeArrowheads="1" noTextEdit="1"/>
            </p:cNvSpPr>
            <p:nvPr/>
          </p:nvSpPr>
          <p:spPr bwMode="auto">
            <a:xfrm>
              <a:off x="1440" y="1797"/>
              <a:ext cx="12960" cy="93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>
              <a:off x="8160" y="5757"/>
              <a:ext cx="5520" cy="27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 flipH="1">
              <a:off x="3360" y="5757"/>
              <a:ext cx="4800" cy="3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 flipV="1">
              <a:off x="8160" y="2697"/>
              <a:ext cx="1" cy="30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4180" y="3477"/>
              <a:ext cx="3980" cy="2460"/>
            </a:xfrm>
            <a:custGeom>
              <a:avLst/>
              <a:gdLst>
                <a:gd name="T0" fmla="*/ 3980 w 3980"/>
                <a:gd name="T1" fmla="*/ 2280 h 2460"/>
                <a:gd name="T2" fmla="*/ 3380 w 3980"/>
                <a:gd name="T3" fmla="*/ 1920 h 2460"/>
                <a:gd name="T4" fmla="*/ 2660 w 3980"/>
                <a:gd name="T5" fmla="*/ 1560 h 2460"/>
                <a:gd name="T6" fmla="*/ 1940 w 3980"/>
                <a:gd name="T7" fmla="*/ 660 h 2460"/>
                <a:gd name="T8" fmla="*/ 1340 w 3980"/>
                <a:gd name="T9" fmla="*/ 120 h 2460"/>
                <a:gd name="T10" fmla="*/ 620 w 3980"/>
                <a:gd name="T11" fmla="*/ 120 h 2460"/>
                <a:gd name="T12" fmla="*/ 140 w 3980"/>
                <a:gd name="T13" fmla="*/ 840 h 2460"/>
                <a:gd name="T14" fmla="*/ 20 w 3980"/>
                <a:gd name="T15" fmla="*/ 1560 h 2460"/>
                <a:gd name="T16" fmla="*/ 20 w 3980"/>
                <a:gd name="T17" fmla="*/ 2460 h 2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80" h="2460">
                  <a:moveTo>
                    <a:pt x="3980" y="2280"/>
                  </a:moveTo>
                  <a:cubicBezTo>
                    <a:pt x="3790" y="2160"/>
                    <a:pt x="3600" y="2040"/>
                    <a:pt x="3380" y="1920"/>
                  </a:cubicBezTo>
                  <a:cubicBezTo>
                    <a:pt x="3160" y="1800"/>
                    <a:pt x="2900" y="1770"/>
                    <a:pt x="2660" y="1560"/>
                  </a:cubicBezTo>
                  <a:cubicBezTo>
                    <a:pt x="2420" y="1350"/>
                    <a:pt x="2160" y="900"/>
                    <a:pt x="1940" y="660"/>
                  </a:cubicBezTo>
                  <a:cubicBezTo>
                    <a:pt x="1720" y="420"/>
                    <a:pt x="1560" y="210"/>
                    <a:pt x="1340" y="120"/>
                  </a:cubicBezTo>
                  <a:cubicBezTo>
                    <a:pt x="1120" y="30"/>
                    <a:pt x="820" y="0"/>
                    <a:pt x="620" y="120"/>
                  </a:cubicBezTo>
                  <a:cubicBezTo>
                    <a:pt x="420" y="240"/>
                    <a:pt x="240" y="600"/>
                    <a:pt x="140" y="840"/>
                  </a:cubicBezTo>
                  <a:cubicBezTo>
                    <a:pt x="40" y="1080"/>
                    <a:pt x="40" y="1290"/>
                    <a:pt x="20" y="1560"/>
                  </a:cubicBezTo>
                  <a:cubicBezTo>
                    <a:pt x="0" y="1830"/>
                    <a:pt x="10" y="2145"/>
                    <a:pt x="20" y="246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6" name="Freeform 9"/>
            <p:cNvSpPr>
              <a:spLocks/>
            </p:cNvSpPr>
            <p:nvPr/>
          </p:nvSpPr>
          <p:spPr bwMode="auto">
            <a:xfrm>
              <a:off x="8160" y="3057"/>
              <a:ext cx="4320" cy="2700"/>
            </a:xfrm>
            <a:custGeom>
              <a:avLst/>
              <a:gdLst>
                <a:gd name="T0" fmla="*/ 0 w 4320"/>
                <a:gd name="T1" fmla="*/ 3300 h 3300"/>
                <a:gd name="T2" fmla="*/ 480 w 4320"/>
                <a:gd name="T3" fmla="*/ 3120 h 3300"/>
                <a:gd name="T4" fmla="*/ 960 w 4320"/>
                <a:gd name="T5" fmla="*/ 2760 h 3300"/>
                <a:gd name="T6" fmla="*/ 1560 w 4320"/>
                <a:gd name="T7" fmla="*/ 2040 h 3300"/>
                <a:gd name="T8" fmla="*/ 2160 w 4320"/>
                <a:gd name="T9" fmla="*/ 1320 h 3300"/>
                <a:gd name="T10" fmla="*/ 2640 w 4320"/>
                <a:gd name="T11" fmla="*/ 600 h 3300"/>
                <a:gd name="T12" fmla="*/ 3240 w 4320"/>
                <a:gd name="T13" fmla="*/ 60 h 3300"/>
                <a:gd name="T14" fmla="*/ 3960 w 4320"/>
                <a:gd name="T15" fmla="*/ 240 h 3300"/>
                <a:gd name="T16" fmla="*/ 4200 w 4320"/>
                <a:gd name="T17" fmla="*/ 960 h 3300"/>
                <a:gd name="T18" fmla="*/ 4320 w 4320"/>
                <a:gd name="T19" fmla="*/ 1680 h 3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20" h="3300">
                  <a:moveTo>
                    <a:pt x="0" y="3300"/>
                  </a:moveTo>
                  <a:cubicBezTo>
                    <a:pt x="160" y="3255"/>
                    <a:pt x="320" y="3210"/>
                    <a:pt x="480" y="3120"/>
                  </a:cubicBezTo>
                  <a:cubicBezTo>
                    <a:pt x="640" y="3030"/>
                    <a:pt x="780" y="2940"/>
                    <a:pt x="960" y="2760"/>
                  </a:cubicBezTo>
                  <a:cubicBezTo>
                    <a:pt x="1140" y="2580"/>
                    <a:pt x="1360" y="2280"/>
                    <a:pt x="1560" y="2040"/>
                  </a:cubicBezTo>
                  <a:cubicBezTo>
                    <a:pt x="1760" y="1800"/>
                    <a:pt x="1980" y="1560"/>
                    <a:pt x="2160" y="1320"/>
                  </a:cubicBezTo>
                  <a:cubicBezTo>
                    <a:pt x="2340" y="1080"/>
                    <a:pt x="2460" y="810"/>
                    <a:pt x="2640" y="600"/>
                  </a:cubicBezTo>
                  <a:cubicBezTo>
                    <a:pt x="2820" y="390"/>
                    <a:pt x="3020" y="120"/>
                    <a:pt x="3240" y="60"/>
                  </a:cubicBezTo>
                  <a:cubicBezTo>
                    <a:pt x="3460" y="0"/>
                    <a:pt x="3800" y="90"/>
                    <a:pt x="3960" y="240"/>
                  </a:cubicBezTo>
                  <a:cubicBezTo>
                    <a:pt x="4120" y="390"/>
                    <a:pt x="4140" y="720"/>
                    <a:pt x="4200" y="960"/>
                  </a:cubicBezTo>
                  <a:cubicBezTo>
                    <a:pt x="4260" y="1200"/>
                    <a:pt x="4290" y="1440"/>
                    <a:pt x="4320" y="168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7" name="Text Box 8"/>
            <p:cNvSpPr txBox="1">
              <a:spLocks noChangeArrowheads="1"/>
            </p:cNvSpPr>
            <p:nvPr/>
          </p:nvSpPr>
          <p:spPr bwMode="auto">
            <a:xfrm>
              <a:off x="6366" y="1871"/>
              <a:ext cx="3692" cy="7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1200" dirty="0" err="1">
                  <a:latin typeface="Arial" panose="020B0604020202020204" pitchFamily="34" charset="0"/>
                  <a:ea typeface="Times New Roman" panose="02020603050405020304" pitchFamily="18" charset="0"/>
                </a:rPr>
                <a:t>Toplam</a:t>
              </a:r>
              <a:r>
                <a:rPr lang="en-US" altLang="tr-TR" sz="1200" dirty="0"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en-US" altLang="tr-TR" sz="1200" dirty="0" err="1">
                  <a:latin typeface="Arial" panose="020B0604020202020204" pitchFamily="34" charset="0"/>
                  <a:ea typeface="Times New Roman" panose="02020603050405020304" pitchFamily="18" charset="0"/>
                </a:rPr>
                <a:t>Fayda</a:t>
              </a:r>
              <a:endParaRPr lang="en-US" altLang="tr-TR" sz="900" dirty="0">
                <a:latin typeface="Arial" panose="020B0604020202020204" pitchFamily="34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1200" dirty="0">
                  <a:latin typeface="Arial" panose="020B0604020202020204" pitchFamily="34" charset="0"/>
                  <a:ea typeface="Times New Roman" panose="02020603050405020304" pitchFamily="18" charset="0"/>
                </a:rPr>
                <a:t>(n </a:t>
              </a:r>
              <a:r>
                <a:rPr lang="en-US" altLang="tr-TR" sz="1200" dirty="0" err="1">
                  <a:latin typeface="Arial" panose="020B0604020202020204" pitchFamily="34" charset="0"/>
                  <a:ea typeface="Times New Roman" panose="02020603050405020304" pitchFamily="18" charset="0"/>
                </a:rPr>
                <a:t>ve</a:t>
              </a:r>
              <a:r>
                <a:rPr lang="en-US" altLang="tr-TR" sz="1200" dirty="0">
                  <a:latin typeface="Arial" panose="020B0604020202020204" pitchFamily="34" charset="0"/>
                  <a:ea typeface="Times New Roman" panose="02020603050405020304" pitchFamily="18" charset="0"/>
                </a:rPr>
                <a:t> m </a:t>
              </a:r>
              <a:r>
                <a:rPr lang="en-US" altLang="tr-TR" sz="1200" dirty="0" err="1">
                  <a:latin typeface="Arial" panose="020B0604020202020204" pitchFamily="34" charset="0"/>
                  <a:ea typeface="Times New Roman" panose="02020603050405020304" pitchFamily="18" charset="0"/>
                </a:rPr>
                <a:t>birimleri</a:t>
              </a:r>
              <a:r>
                <a:rPr lang="en-US" altLang="tr-TR" sz="1200" dirty="0"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en-US" altLang="tr-TR" sz="1200" dirty="0" err="1">
                  <a:latin typeface="Arial" panose="020B0604020202020204" pitchFamily="34" charset="0"/>
                  <a:ea typeface="Times New Roman" panose="02020603050405020304" pitchFamily="18" charset="0"/>
                </a:rPr>
                <a:t>için</a:t>
              </a:r>
              <a:r>
                <a:rPr lang="en-US" altLang="tr-TR" sz="1200" dirty="0"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en-US" altLang="tr-TR" sz="1200" dirty="0" err="1">
                  <a:latin typeface="Arial" panose="020B0604020202020204" pitchFamily="34" charset="0"/>
                  <a:ea typeface="Times New Roman" panose="02020603050405020304" pitchFamily="18" charset="0"/>
                </a:rPr>
                <a:t>ayrı</a:t>
              </a:r>
              <a:r>
                <a:rPr lang="en-US" altLang="tr-TR" sz="1200" dirty="0"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en-US" altLang="tr-TR" sz="1200" dirty="0" err="1">
                  <a:latin typeface="Arial" panose="020B0604020202020204" pitchFamily="34" charset="0"/>
                  <a:ea typeface="Times New Roman" panose="02020603050405020304" pitchFamily="18" charset="0"/>
                </a:rPr>
                <a:t>ayrı</a:t>
              </a:r>
              <a:r>
                <a:rPr lang="en-US" altLang="tr-TR" sz="1200" dirty="0">
                  <a:latin typeface="Arial" panose="020B0604020202020204" pitchFamily="34" charset="0"/>
                  <a:ea typeface="Times New Roman" panose="02020603050405020304" pitchFamily="18" charset="0"/>
                </a:rPr>
                <a:t>)</a:t>
              </a:r>
              <a:endParaRPr lang="en-US" altLang="tr-TR" dirty="0">
                <a:latin typeface="Arial" panose="020B0604020202020204" pitchFamily="34" charset="0"/>
              </a:endParaRPr>
            </a:p>
          </p:txBody>
        </p:sp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1920" y="7917"/>
              <a:ext cx="24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1200">
                  <a:latin typeface="Arial" panose="020B0604020202020204" pitchFamily="34" charset="0"/>
                  <a:ea typeface="Times New Roman" panose="02020603050405020304" pitchFamily="18" charset="0"/>
                </a:rPr>
                <a:t>Tüketilen miktar (Q</a:t>
              </a:r>
              <a:r>
                <a:rPr lang="en-US" altLang="tr-TR" sz="1200" baseline="-30000">
                  <a:latin typeface="Arial" panose="020B0604020202020204" pitchFamily="34" charset="0"/>
                  <a:ea typeface="Times New Roman" panose="02020603050405020304" pitchFamily="18" charset="0"/>
                </a:rPr>
                <a:t>n</a:t>
              </a:r>
              <a:r>
                <a:rPr lang="en-US" altLang="tr-TR" sz="1200">
                  <a:latin typeface="Arial" panose="020B0604020202020204" pitchFamily="34" charset="0"/>
                  <a:ea typeface="Times New Roman" panose="02020603050405020304" pitchFamily="18" charset="0"/>
                </a:rPr>
                <a:t>)</a:t>
              </a:r>
              <a:endParaRPr lang="en-US" altLang="tr-TR">
                <a:latin typeface="Arial" panose="020B0604020202020204" pitchFamily="34" charset="0"/>
              </a:endParaRPr>
            </a:p>
          </p:txBody>
        </p:sp>
        <p:sp>
          <p:nvSpPr>
            <p:cNvPr id="19" name="Text Box 6"/>
            <p:cNvSpPr txBox="1">
              <a:spLocks noChangeArrowheads="1"/>
            </p:cNvSpPr>
            <p:nvPr/>
          </p:nvSpPr>
          <p:spPr bwMode="auto">
            <a:xfrm>
              <a:off x="12600" y="7197"/>
              <a:ext cx="1560" cy="10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1200">
                  <a:latin typeface="Arial" panose="020B0604020202020204" pitchFamily="34" charset="0"/>
                  <a:ea typeface="Times New Roman" panose="02020603050405020304" pitchFamily="18" charset="0"/>
                </a:rPr>
                <a:t>Tüketilen miktar (Q</a:t>
              </a:r>
              <a:r>
                <a:rPr lang="en-US" altLang="tr-TR" sz="1200" baseline="-30000">
                  <a:latin typeface="Arial" panose="020B0604020202020204" pitchFamily="34" charset="0"/>
                  <a:ea typeface="Times New Roman" panose="02020603050405020304" pitchFamily="18" charset="0"/>
                </a:rPr>
                <a:t>m</a:t>
              </a:r>
              <a:r>
                <a:rPr lang="en-US" altLang="tr-TR" sz="1200">
                  <a:latin typeface="Arial" panose="020B0604020202020204" pitchFamily="34" charset="0"/>
                  <a:ea typeface="Times New Roman" panose="02020603050405020304" pitchFamily="18" charset="0"/>
                </a:rPr>
                <a:t>)</a:t>
              </a:r>
              <a:endParaRPr lang="en-US" altLang="tr-TR">
                <a:latin typeface="Arial" panose="020B0604020202020204" pitchFamily="34" charset="0"/>
              </a:endParaRPr>
            </a:p>
          </p:txBody>
        </p:sp>
        <p:sp>
          <p:nvSpPr>
            <p:cNvPr id="20" name="Text Box 5"/>
            <p:cNvSpPr txBox="1">
              <a:spLocks noChangeArrowheads="1"/>
            </p:cNvSpPr>
            <p:nvPr/>
          </p:nvSpPr>
          <p:spPr bwMode="auto">
            <a:xfrm>
              <a:off x="5400" y="7737"/>
              <a:ext cx="8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1200">
                  <a:latin typeface="Arial" panose="020B0604020202020204" pitchFamily="34" charset="0"/>
                  <a:ea typeface="Times New Roman" panose="02020603050405020304" pitchFamily="18" charset="0"/>
                </a:rPr>
                <a:t>MF</a:t>
              </a:r>
              <a:r>
                <a:rPr lang="en-US" altLang="tr-TR" sz="1200" baseline="-30000">
                  <a:latin typeface="Arial" panose="020B0604020202020204" pitchFamily="34" charset="0"/>
                  <a:ea typeface="Times New Roman" panose="02020603050405020304" pitchFamily="18" charset="0"/>
                </a:rPr>
                <a:t>1</a:t>
              </a:r>
              <a:endParaRPr lang="en-US" altLang="tr-TR">
                <a:latin typeface="Arial" panose="020B0604020202020204" pitchFamily="34" charset="0"/>
              </a:endParaRPr>
            </a:p>
          </p:txBody>
        </p:sp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5520" y="8277"/>
              <a:ext cx="8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1200">
                  <a:latin typeface="Arial" panose="020B0604020202020204" pitchFamily="34" charset="0"/>
                  <a:ea typeface="Times New Roman" panose="02020603050405020304" pitchFamily="18" charset="0"/>
                </a:rPr>
                <a:t>MF</a:t>
              </a:r>
              <a:r>
                <a:rPr lang="en-US" altLang="tr-TR" sz="1200" baseline="-30000">
                  <a:latin typeface="Arial" panose="020B0604020202020204" pitchFamily="34" charset="0"/>
                  <a:ea typeface="Times New Roman" panose="02020603050405020304" pitchFamily="18" charset="0"/>
                </a:rPr>
                <a:t>2</a:t>
              </a:r>
              <a:endParaRPr lang="en-US" altLang="tr-TR">
                <a:latin typeface="Arial" panose="020B0604020202020204" pitchFamily="34" charset="0"/>
              </a:endParaRPr>
            </a:p>
          </p:txBody>
        </p:sp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5760" y="8997"/>
              <a:ext cx="8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tr-TR" sz="1200">
                  <a:latin typeface="Arial" panose="020B0604020202020204" pitchFamily="34" charset="0"/>
                  <a:ea typeface="Times New Roman" panose="02020603050405020304" pitchFamily="18" charset="0"/>
                </a:rPr>
                <a:t>MF</a:t>
              </a:r>
              <a:r>
                <a:rPr lang="en-US" altLang="tr-TR" sz="1200" baseline="-30000">
                  <a:latin typeface="Arial" panose="020B0604020202020204" pitchFamily="34" charset="0"/>
                  <a:ea typeface="Times New Roman" panose="02020603050405020304" pitchFamily="18" charset="0"/>
                </a:rPr>
                <a:t>3</a:t>
              </a:r>
              <a:endParaRPr lang="en-US" altLang="tr-TR">
                <a:latin typeface="Arial" panose="020B0604020202020204" pitchFamily="34" charset="0"/>
              </a:endParaRPr>
            </a:p>
          </p:txBody>
        </p:sp>
        <p:sp>
          <p:nvSpPr>
            <p:cNvPr id="23" name="Arc 2"/>
            <p:cNvSpPr>
              <a:spLocks/>
            </p:cNvSpPr>
            <p:nvPr/>
          </p:nvSpPr>
          <p:spPr bwMode="auto">
            <a:xfrm rot="12748150" flipV="1">
              <a:off x="6000" y="6165"/>
              <a:ext cx="4035" cy="4374"/>
            </a:xfrm>
            <a:custGeom>
              <a:avLst/>
              <a:gdLst>
                <a:gd name="G0" fmla="+- 0 0 0"/>
                <a:gd name="G1" fmla="+- 21597 0 0"/>
                <a:gd name="G2" fmla="+- 21600 0 0"/>
                <a:gd name="T0" fmla="*/ 343 w 20112"/>
                <a:gd name="T1" fmla="*/ 0 h 21597"/>
                <a:gd name="T2" fmla="*/ 20112 w 20112"/>
                <a:gd name="T3" fmla="*/ 13718 h 21597"/>
                <a:gd name="T4" fmla="*/ 0 w 20112"/>
                <a:gd name="T5" fmla="*/ 21597 h 21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112" h="21597" fill="none" extrusionOk="0">
                  <a:moveTo>
                    <a:pt x="343" y="-1"/>
                  </a:moveTo>
                  <a:cubicBezTo>
                    <a:pt x="9105" y="138"/>
                    <a:pt x="16915" y="5558"/>
                    <a:pt x="20111" y="13718"/>
                  </a:cubicBezTo>
                </a:path>
                <a:path w="20112" h="21597" stroke="0" extrusionOk="0">
                  <a:moveTo>
                    <a:pt x="343" y="-1"/>
                  </a:moveTo>
                  <a:cubicBezTo>
                    <a:pt x="9105" y="138"/>
                    <a:pt x="16915" y="5558"/>
                    <a:pt x="20111" y="13718"/>
                  </a:cubicBezTo>
                  <a:lnTo>
                    <a:pt x="0" y="21597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</p:grpSp>
      <p:sp>
        <p:nvSpPr>
          <p:cNvPr id="24" name="Arc 2"/>
          <p:cNvSpPr>
            <a:spLocks/>
          </p:cNvSpPr>
          <p:nvPr/>
        </p:nvSpPr>
        <p:spPr bwMode="auto">
          <a:xfrm rot="12748150" flipV="1">
            <a:off x="4908781" y="3851568"/>
            <a:ext cx="2562225" cy="2777490"/>
          </a:xfrm>
          <a:custGeom>
            <a:avLst/>
            <a:gdLst>
              <a:gd name="G0" fmla="+- 0 0 0"/>
              <a:gd name="G1" fmla="+- 21597 0 0"/>
              <a:gd name="G2" fmla="+- 21600 0 0"/>
              <a:gd name="T0" fmla="*/ 343 w 20112"/>
              <a:gd name="T1" fmla="*/ 0 h 21597"/>
              <a:gd name="T2" fmla="*/ 20112 w 20112"/>
              <a:gd name="T3" fmla="*/ 13718 h 21597"/>
              <a:gd name="T4" fmla="*/ 0 w 20112"/>
              <a:gd name="T5" fmla="*/ 21597 h 215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112" h="21597" fill="none" extrusionOk="0">
                <a:moveTo>
                  <a:pt x="343" y="-1"/>
                </a:moveTo>
                <a:cubicBezTo>
                  <a:pt x="9105" y="138"/>
                  <a:pt x="16915" y="5558"/>
                  <a:pt x="20111" y="13718"/>
                </a:cubicBezTo>
              </a:path>
              <a:path w="20112" h="21597" stroke="0" extrusionOk="0">
                <a:moveTo>
                  <a:pt x="343" y="-1"/>
                </a:moveTo>
                <a:cubicBezTo>
                  <a:pt x="9105" y="138"/>
                  <a:pt x="16915" y="5558"/>
                  <a:pt x="20111" y="13718"/>
                </a:cubicBezTo>
                <a:lnTo>
                  <a:pt x="0" y="21597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5" name="Arc 2"/>
          <p:cNvSpPr>
            <a:spLocks/>
          </p:cNvSpPr>
          <p:nvPr/>
        </p:nvSpPr>
        <p:spPr bwMode="auto">
          <a:xfrm rot="12748150" flipV="1">
            <a:off x="5094311" y="4355151"/>
            <a:ext cx="2562225" cy="2777490"/>
          </a:xfrm>
          <a:custGeom>
            <a:avLst/>
            <a:gdLst>
              <a:gd name="G0" fmla="+- 0 0 0"/>
              <a:gd name="G1" fmla="+- 21597 0 0"/>
              <a:gd name="G2" fmla="+- 21600 0 0"/>
              <a:gd name="T0" fmla="*/ 343 w 20112"/>
              <a:gd name="T1" fmla="*/ 0 h 21597"/>
              <a:gd name="T2" fmla="*/ 20112 w 20112"/>
              <a:gd name="T3" fmla="*/ 13718 h 21597"/>
              <a:gd name="T4" fmla="*/ 0 w 20112"/>
              <a:gd name="T5" fmla="*/ 21597 h 215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112" h="21597" fill="none" extrusionOk="0">
                <a:moveTo>
                  <a:pt x="343" y="-1"/>
                </a:moveTo>
                <a:cubicBezTo>
                  <a:pt x="9105" y="138"/>
                  <a:pt x="16915" y="5558"/>
                  <a:pt x="20111" y="13718"/>
                </a:cubicBezTo>
              </a:path>
              <a:path w="20112" h="21597" stroke="0" extrusionOk="0">
                <a:moveTo>
                  <a:pt x="343" y="-1"/>
                </a:moveTo>
                <a:cubicBezTo>
                  <a:pt x="9105" y="138"/>
                  <a:pt x="16915" y="5558"/>
                  <a:pt x="20111" y="13718"/>
                </a:cubicBezTo>
                <a:lnTo>
                  <a:pt x="0" y="21597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250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/>
              <a:t>Marjinalist</a:t>
            </a:r>
            <a:r>
              <a:rPr lang="tr-TR" b="1" dirty="0" smtClean="0"/>
              <a:t> Değer </a:t>
            </a:r>
            <a:r>
              <a:rPr lang="tr-TR" b="1" dirty="0" err="1" smtClean="0"/>
              <a:t>Kuramı’nın</a:t>
            </a:r>
            <a:r>
              <a:rPr lang="tr-TR" b="1" dirty="0" smtClean="0"/>
              <a:t> karakteri (1):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«</a:t>
            </a:r>
            <a:r>
              <a:rPr lang="tr-TR" b="1" dirty="0" smtClean="0"/>
              <a:t>Disiplinler-</a:t>
            </a:r>
            <a:r>
              <a:rPr lang="tr-TR" b="1" dirty="0" err="1" smtClean="0"/>
              <a:t>arasılık</a:t>
            </a:r>
            <a:r>
              <a:rPr lang="tr-TR" dirty="0" smtClean="0"/>
              <a:t>»: matematik ve fizik</a:t>
            </a:r>
          </a:p>
          <a:p>
            <a:r>
              <a:rPr lang="tr-TR" i="1" dirty="0" smtClean="0"/>
              <a:t>At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expense</a:t>
            </a:r>
            <a:r>
              <a:rPr lang="tr-TR" i="1" dirty="0" smtClean="0"/>
              <a:t> of</a:t>
            </a:r>
            <a:r>
              <a:rPr lang="tr-TR" dirty="0" smtClean="0"/>
              <a:t>: Tarih ve sosyolojinin dışlanması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087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Sınav</a:t>
            </a:r>
            <a:r>
              <a:rPr lang="en-GB" dirty="0" smtClean="0"/>
              <a:t> </a:t>
            </a:r>
            <a:r>
              <a:rPr lang="en-GB" dirty="0" err="1" smtClean="0"/>
              <a:t>sorumluluğunuz</a:t>
            </a:r>
            <a:r>
              <a:rPr lang="en-GB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Hunt: </a:t>
            </a:r>
            <a:r>
              <a:rPr lang="en-GB" dirty="0" err="1" smtClean="0"/>
              <a:t>Bölüm</a:t>
            </a:r>
            <a:r>
              <a:rPr lang="en-GB" dirty="0" smtClean="0"/>
              <a:t> 1, 2, 3, 4, 5, 9</a:t>
            </a:r>
            <a:r>
              <a:rPr lang="en-GB" smtClean="0"/>
              <a:t>, 10, 11, </a:t>
            </a:r>
            <a:r>
              <a:rPr lang="en-GB" dirty="0" smtClean="0"/>
              <a:t>12</a:t>
            </a:r>
          </a:p>
          <a:p>
            <a:r>
              <a:rPr lang="en-GB" dirty="0" err="1" smtClean="0"/>
              <a:t>Selik</a:t>
            </a:r>
            <a:r>
              <a:rPr lang="en-GB" dirty="0" smtClean="0"/>
              <a:t>: </a:t>
            </a:r>
            <a:r>
              <a:rPr lang="en-GB" dirty="0" err="1" smtClean="0"/>
              <a:t>Sorular</a:t>
            </a:r>
            <a:r>
              <a:rPr lang="en-GB" dirty="0" smtClean="0"/>
              <a:t> 24-31, 35-59, 70-90, 93-99</a:t>
            </a:r>
          </a:p>
          <a:p>
            <a:r>
              <a:rPr lang="en-GB" dirty="0" err="1" smtClean="0"/>
              <a:t>Heilbroner</a:t>
            </a:r>
            <a:r>
              <a:rPr lang="en-GB" dirty="0" smtClean="0"/>
              <a:t>: </a:t>
            </a:r>
            <a:r>
              <a:rPr lang="en-GB" dirty="0" err="1" smtClean="0"/>
              <a:t>Bölümler</a:t>
            </a:r>
            <a:r>
              <a:rPr lang="en-GB" dirty="0" smtClean="0"/>
              <a:t> 1-8</a:t>
            </a:r>
          </a:p>
          <a:p>
            <a:r>
              <a:rPr lang="en-GB" dirty="0" err="1" smtClean="0"/>
              <a:t>Derste</a:t>
            </a:r>
            <a:r>
              <a:rPr lang="en-GB" dirty="0" smtClean="0"/>
              <a:t> </a:t>
            </a:r>
            <a:r>
              <a:rPr lang="en-GB" dirty="0" err="1" smtClean="0"/>
              <a:t>kullandığımız</a:t>
            </a:r>
            <a:r>
              <a:rPr lang="en-GB" dirty="0" smtClean="0"/>
              <a:t> PP </a:t>
            </a:r>
            <a:r>
              <a:rPr lang="en-GB" dirty="0" err="1" smtClean="0"/>
              <a:t>Slaytları</a:t>
            </a:r>
            <a:endParaRPr lang="en-GB" dirty="0" smtClean="0"/>
          </a:p>
          <a:p>
            <a:r>
              <a:rPr lang="en-GB" dirty="0" err="1" smtClean="0"/>
              <a:t>Ders</a:t>
            </a:r>
            <a:r>
              <a:rPr lang="en-GB" dirty="0" smtClean="0"/>
              <a:t> </a:t>
            </a:r>
            <a:r>
              <a:rPr lang="en-GB" dirty="0" err="1" smtClean="0"/>
              <a:t>notlarınız</a:t>
            </a:r>
            <a:endParaRPr lang="en-GB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68161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/>
              <a:t>Marjinalist</a:t>
            </a:r>
            <a:r>
              <a:rPr lang="tr-TR" b="1" dirty="0" smtClean="0"/>
              <a:t> Değer </a:t>
            </a:r>
            <a:r>
              <a:rPr lang="tr-TR" b="1" dirty="0" err="1" smtClean="0"/>
              <a:t>Kuramı’nın</a:t>
            </a:r>
            <a:r>
              <a:rPr lang="tr-TR" b="1" dirty="0" smtClean="0"/>
              <a:t> karakteri (2):</a:t>
            </a:r>
          </a:p>
          <a:p>
            <a:endParaRPr lang="tr-TR" dirty="0" smtClean="0"/>
          </a:p>
          <a:p>
            <a:r>
              <a:rPr lang="tr-TR" b="1" dirty="0" smtClean="0"/>
              <a:t>Denge ve optimizasyon</a:t>
            </a:r>
            <a:r>
              <a:rPr lang="tr-TR" dirty="0" smtClean="0"/>
              <a:t>: büyüklükler arasındaki türev ilişkisi</a:t>
            </a:r>
          </a:p>
          <a:p>
            <a:r>
              <a:rPr lang="tr-TR" b="1" dirty="0" smtClean="0"/>
              <a:t>Rasyonalizm</a:t>
            </a:r>
            <a:r>
              <a:rPr lang="tr-TR" dirty="0" smtClean="0"/>
              <a:t>: </a:t>
            </a:r>
            <a:r>
              <a:rPr lang="en-GB" dirty="0" err="1" smtClean="0"/>
              <a:t>fayda</a:t>
            </a:r>
            <a:r>
              <a:rPr lang="en-GB" dirty="0" smtClean="0"/>
              <a:t> </a:t>
            </a:r>
            <a:r>
              <a:rPr lang="en-GB" dirty="0" err="1" smtClean="0"/>
              <a:t>maksimizasyonu</a:t>
            </a:r>
            <a:endParaRPr lang="en-GB" dirty="0" smtClean="0"/>
          </a:p>
          <a:p>
            <a:r>
              <a:rPr lang="en-GB" b="1" dirty="0" err="1" smtClean="0"/>
              <a:t>Gerçek</a:t>
            </a:r>
            <a:r>
              <a:rPr lang="en-GB" b="1" dirty="0" smtClean="0"/>
              <a:t> </a:t>
            </a:r>
            <a:r>
              <a:rPr lang="en-GB" b="1" dirty="0" err="1" smtClean="0"/>
              <a:t>dışı</a:t>
            </a:r>
            <a:r>
              <a:rPr lang="en-GB" b="1" dirty="0" smtClean="0"/>
              <a:t> </a:t>
            </a:r>
            <a:r>
              <a:rPr lang="en-GB" b="1" dirty="0" err="1" smtClean="0"/>
              <a:t>varsayımların</a:t>
            </a:r>
            <a:r>
              <a:rPr lang="en-GB" b="1" dirty="0" smtClean="0"/>
              <a:t> </a:t>
            </a:r>
            <a:r>
              <a:rPr lang="en-GB" b="1" dirty="0" err="1" smtClean="0"/>
              <a:t>doğuşu</a:t>
            </a:r>
            <a:r>
              <a:rPr lang="en-GB" dirty="0" smtClean="0"/>
              <a:t>: </a:t>
            </a:r>
            <a:r>
              <a:rPr lang="tr-TR" dirty="0" smtClean="0"/>
              <a:t>tam bilgi, tam rekabet, </a:t>
            </a:r>
            <a:r>
              <a:rPr lang="en-GB" dirty="0" err="1" smtClean="0"/>
              <a:t>azalan</a:t>
            </a:r>
            <a:r>
              <a:rPr lang="en-GB" dirty="0" smtClean="0"/>
              <a:t> </a:t>
            </a:r>
            <a:r>
              <a:rPr lang="en-GB" dirty="0" err="1" smtClean="0"/>
              <a:t>fayda</a:t>
            </a:r>
            <a:r>
              <a:rPr lang="en-GB" dirty="0" smtClean="0"/>
              <a:t>, </a:t>
            </a:r>
            <a:r>
              <a:rPr lang="tr-TR" dirty="0" smtClean="0"/>
              <a:t>minimum devlet</a:t>
            </a:r>
            <a:r>
              <a:rPr lang="en-GB" dirty="0" smtClean="0"/>
              <a:t> </a:t>
            </a:r>
            <a:r>
              <a:rPr lang="en-GB" dirty="0" err="1" smtClean="0"/>
              <a:t>vd</a:t>
            </a:r>
            <a:r>
              <a:rPr lang="en-GB" dirty="0" smtClean="0"/>
              <a:t>.</a:t>
            </a:r>
          </a:p>
          <a:p>
            <a:r>
              <a:rPr lang="en-GB" b="1" dirty="0" smtClean="0"/>
              <a:t>“Robinson Crusoe </a:t>
            </a:r>
            <a:r>
              <a:rPr lang="en-GB" b="1" dirty="0" err="1" smtClean="0"/>
              <a:t>Ekonomisi</a:t>
            </a:r>
            <a:r>
              <a:rPr lang="en-GB" b="1" dirty="0" smtClean="0"/>
              <a:t>”</a:t>
            </a:r>
            <a:r>
              <a:rPr lang="en-GB" dirty="0" smtClean="0"/>
              <a:t>: </a:t>
            </a:r>
            <a:r>
              <a:rPr lang="en-GB" dirty="0" err="1" smtClean="0"/>
              <a:t>iki</a:t>
            </a:r>
            <a:r>
              <a:rPr lang="en-GB" dirty="0" smtClean="0"/>
              <a:t> mal, </a:t>
            </a:r>
            <a:r>
              <a:rPr lang="en-GB" dirty="0" err="1" smtClean="0"/>
              <a:t>iki</a:t>
            </a:r>
            <a:r>
              <a:rPr lang="en-GB" dirty="0" smtClean="0"/>
              <a:t> </a:t>
            </a:r>
            <a:r>
              <a:rPr lang="en-GB" dirty="0" err="1" smtClean="0"/>
              <a:t>üretici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4376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/>
              <a:t>Marjinalist</a:t>
            </a:r>
            <a:r>
              <a:rPr lang="tr-TR" b="1" dirty="0" smtClean="0"/>
              <a:t> Değer </a:t>
            </a:r>
            <a:r>
              <a:rPr lang="tr-TR" b="1" dirty="0" err="1" smtClean="0"/>
              <a:t>Kuramı’nın</a:t>
            </a:r>
            <a:r>
              <a:rPr lang="tr-TR" b="1" dirty="0" smtClean="0"/>
              <a:t> karakteri (3):</a:t>
            </a:r>
          </a:p>
          <a:p>
            <a:endParaRPr lang="tr-TR" dirty="0" smtClean="0"/>
          </a:p>
          <a:p>
            <a:r>
              <a:rPr lang="tr-TR" b="1" dirty="0" smtClean="0"/>
              <a:t>Pozitivizm</a:t>
            </a:r>
            <a:r>
              <a:rPr lang="tr-TR" dirty="0" smtClean="0"/>
              <a:t>: «pür iktisat» ve «pozitif iktisat»</a:t>
            </a:r>
          </a:p>
          <a:p>
            <a:pPr lvl="1"/>
            <a:r>
              <a:rPr lang="tr-TR" dirty="0" smtClean="0"/>
              <a:t>«İktisat bir pozitif bilimdir» ne anlama gelir?</a:t>
            </a:r>
          </a:p>
          <a:p>
            <a:r>
              <a:rPr lang="tr-TR" dirty="0" smtClean="0"/>
              <a:t>Sınıf analizinin dışlanması</a:t>
            </a:r>
          </a:p>
          <a:p>
            <a:r>
              <a:rPr lang="tr-TR" dirty="0" smtClean="0"/>
              <a:t>Mikro vs. makro</a:t>
            </a:r>
          </a:p>
          <a:p>
            <a:endParaRPr lang="tr-TR" dirty="0" smtClean="0"/>
          </a:p>
          <a:p>
            <a:r>
              <a:rPr lang="tr-TR" dirty="0" smtClean="0"/>
              <a:t>Diğer toplum bilim alanlarında </a:t>
            </a:r>
            <a:r>
              <a:rPr lang="tr-TR" dirty="0" err="1" smtClean="0"/>
              <a:t>marjinalizm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8529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31950" y="-100013"/>
            <a:ext cx="9036050" cy="1470026"/>
          </a:xfrm>
        </p:spPr>
        <p:txBody>
          <a:bodyPr/>
          <a:lstStyle/>
          <a:p>
            <a:pPr algn="l" eaLnBrk="1" hangingPunct="1"/>
            <a:r>
              <a:rPr lang="tr-TR" altLang="tr-TR" sz="4000" dirty="0"/>
              <a:t>Marjinal Devrim (1871 – 1874) ve </a:t>
            </a:r>
            <a:br>
              <a:rPr lang="tr-TR" altLang="tr-TR" sz="4000" dirty="0"/>
            </a:br>
            <a:r>
              <a:rPr lang="tr-TR" altLang="tr-TR" sz="4000" dirty="0"/>
              <a:t>Neo-Klasik İktisat Okulu</a:t>
            </a:r>
            <a:endParaRPr lang="en-US" altLang="tr-TR" sz="4000" dirty="0"/>
          </a:p>
        </p:txBody>
      </p:sp>
      <p:sp>
        <p:nvSpPr>
          <p:cNvPr id="2052" name="Line 5"/>
          <p:cNvSpPr>
            <a:spLocks noChangeShapeType="1"/>
          </p:cNvSpPr>
          <p:nvPr/>
        </p:nvSpPr>
        <p:spPr bwMode="auto">
          <a:xfrm>
            <a:off x="3432176" y="4941888"/>
            <a:ext cx="5832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3646488" y="2395538"/>
            <a:ext cx="3529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>
                <a:solidFill>
                  <a:srgbClr val="FF0000"/>
                </a:solidFill>
              </a:rPr>
              <a:t>Marxist Politik İktisat, Marxism ve Neo-Marxism</a:t>
            </a:r>
          </a:p>
          <a:p>
            <a:pPr eaLnBrk="1" hangingPunct="1"/>
            <a:endParaRPr lang="en-US" altLang="tr-TR" sz="1200">
              <a:solidFill>
                <a:srgbClr val="FF0000"/>
              </a:solidFill>
            </a:endParaRP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>
            <a:off x="3432175" y="2708275"/>
            <a:ext cx="6985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5" name="Line 10"/>
          <p:cNvSpPr>
            <a:spLocks noChangeShapeType="1"/>
          </p:cNvSpPr>
          <p:nvPr/>
        </p:nvSpPr>
        <p:spPr bwMode="auto">
          <a:xfrm>
            <a:off x="6888163" y="1700212"/>
            <a:ext cx="2376488" cy="14289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6" name="Line 11"/>
          <p:cNvSpPr>
            <a:spLocks noChangeShapeType="1"/>
          </p:cNvSpPr>
          <p:nvPr/>
        </p:nvSpPr>
        <p:spPr bwMode="auto">
          <a:xfrm flipH="1">
            <a:off x="1703389" y="1700213"/>
            <a:ext cx="2160587" cy="0"/>
          </a:xfrm>
          <a:prstGeom prst="line">
            <a:avLst/>
          </a:prstGeom>
          <a:noFill/>
          <a:ln w="9525">
            <a:solidFill>
              <a:srgbClr val="3333FF"/>
            </a:solidFill>
            <a:prstDash val="dash"/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7" name="Text Box 12"/>
          <p:cNvSpPr txBox="1">
            <a:spLocks noChangeArrowheads="1"/>
          </p:cNvSpPr>
          <p:nvPr/>
        </p:nvSpPr>
        <p:spPr bwMode="auto">
          <a:xfrm>
            <a:off x="1716088" y="1406526"/>
            <a:ext cx="2076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>
                <a:solidFill>
                  <a:srgbClr val="3333FF"/>
                </a:solidFill>
              </a:rPr>
              <a:t>Marjinalist Öncüler</a:t>
            </a:r>
            <a:endParaRPr lang="en-US" altLang="tr-TR">
              <a:solidFill>
                <a:srgbClr val="3333FF"/>
              </a:solidFill>
            </a:endParaRPr>
          </a:p>
        </p:txBody>
      </p:sp>
      <p:sp>
        <p:nvSpPr>
          <p:cNvPr id="2058" name="Line 13"/>
          <p:cNvSpPr>
            <a:spLocks noChangeShapeType="1"/>
          </p:cNvSpPr>
          <p:nvPr/>
        </p:nvSpPr>
        <p:spPr bwMode="auto">
          <a:xfrm flipH="1">
            <a:off x="1703389" y="4941888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59" name="Text Box 14"/>
          <p:cNvSpPr txBox="1">
            <a:spLocks noChangeArrowheads="1"/>
          </p:cNvSpPr>
          <p:nvPr/>
        </p:nvSpPr>
        <p:spPr bwMode="auto">
          <a:xfrm>
            <a:off x="1631950" y="4941888"/>
            <a:ext cx="996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1750’ler</a:t>
            </a:r>
            <a:endParaRPr lang="en-US" altLang="tr-TR"/>
          </a:p>
        </p:txBody>
      </p:sp>
      <p:sp>
        <p:nvSpPr>
          <p:cNvPr id="2060" name="Text Box 15"/>
          <p:cNvSpPr txBox="1">
            <a:spLocks noChangeArrowheads="1"/>
          </p:cNvSpPr>
          <p:nvPr/>
        </p:nvSpPr>
        <p:spPr bwMode="auto">
          <a:xfrm>
            <a:off x="6816725" y="1406526"/>
            <a:ext cx="1949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>
                <a:solidFill>
                  <a:srgbClr val="3333FF"/>
                </a:solidFill>
              </a:rPr>
              <a:t>Neo-Klasik İktisat</a:t>
            </a:r>
            <a:endParaRPr lang="en-US" altLang="tr-TR" dirty="0">
              <a:solidFill>
                <a:srgbClr val="3333FF"/>
              </a:solidFill>
            </a:endParaRPr>
          </a:p>
        </p:txBody>
      </p:sp>
      <p:sp>
        <p:nvSpPr>
          <p:cNvPr id="2061" name="Text Box 16"/>
          <p:cNvSpPr txBox="1">
            <a:spLocks noChangeArrowheads="1"/>
          </p:cNvSpPr>
          <p:nvPr/>
        </p:nvSpPr>
        <p:spPr bwMode="auto">
          <a:xfrm>
            <a:off x="9551988" y="4933951"/>
            <a:ext cx="99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1930’lar</a:t>
            </a:r>
            <a:endParaRPr lang="en-US" altLang="tr-TR"/>
          </a:p>
        </p:txBody>
      </p:sp>
      <p:sp>
        <p:nvSpPr>
          <p:cNvPr id="2062" name="Line 17"/>
          <p:cNvSpPr>
            <a:spLocks noChangeShapeType="1"/>
          </p:cNvSpPr>
          <p:nvPr/>
        </p:nvSpPr>
        <p:spPr bwMode="auto">
          <a:xfrm>
            <a:off x="9191625" y="4941888"/>
            <a:ext cx="1296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63" name="Line 18"/>
          <p:cNvSpPr>
            <a:spLocks noChangeShapeType="1"/>
          </p:cNvSpPr>
          <p:nvPr/>
        </p:nvSpPr>
        <p:spPr bwMode="auto">
          <a:xfrm>
            <a:off x="9264651" y="2060575"/>
            <a:ext cx="1152525" cy="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64" name="Text Box 19"/>
          <p:cNvSpPr txBox="1">
            <a:spLocks noChangeArrowheads="1"/>
          </p:cNvSpPr>
          <p:nvPr/>
        </p:nvSpPr>
        <p:spPr bwMode="auto">
          <a:xfrm>
            <a:off x="9156701" y="1785939"/>
            <a:ext cx="13319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>
                <a:solidFill>
                  <a:srgbClr val="FF9900"/>
                </a:solidFill>
              </a:rPr>
              <a:t>Keynesçi Devrim</a:t>
            </a:r>
            <a:endParaRPr lang="en-US" altLang="tr-TR" sz="1200">
              <a:solidFill>
                <a:srgbClr val="FF9900"/>
              </a:solidFill>
            </a:endParaRPr>
          </a:p>
        </p:txBody>
      </p:sp>
      <p:sp>
        <p:nvSpPr>
          <p:cNvPr id="2065" name="Text Box 20"/>
          <p:cNvSpPr txBox="1">
            <a:spLocks noChangeArrowheads="1"/>
          </p:cNvSpPr>
          <p:nvPr/>
        </p:nvSpPr>
        <p:spPr bwMode="auto">
          <a:xfrm>
            <a:off x="4079875" y="2909888"/>
            <a:ext cx="2520950" cy="374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1871</a:t>
            </a:r>
            <a:r>
              <a:rPr lang="tr-TR" altLang="tr-TR" sz="900" i="1"/>
              <a:t> – </a:t>
            </a:r>
            <a:r>
              <a:rPr lang="tr-TR" altLang="tr-TR" sz="900"/>
              <a:t>W. Stanley Jevons,</a:t>
            </a:r>
            <a:r>
              <a:rPr lang="tr-TR" altLang="tr-TR" sz="900" i="1"/>
              <a:t> Politik İktisat Teorisi </a:t>
            </a:r>
            <a:r>
              <a:rPr lang="tr-TR" altLang="tr-TR" sz="900"/>
              <a:t>(</a:t>
            </a:r>
            <a:r>
              <a:rPr lang="tr-TR" altLang="tr-TR" sz="900" i="1"/>
              <a:t>Theory of Political Economy</a:t>
            </a:r>
            <a:r>
              <a:rPr lang="tr-TR" altLang="tr-TR" sz="900"/>
              <a:t>)</a:t>
            </a:r>
            <a:endParaRPr lang="en-US" altLang="tr-TR" sz="900" i="1"/>
          </a:p>
        </p:txBody>
      </p:sp>
      <p:sp>
        <p:nvSpPr>
          <p:cNvPr id="2066" name="Line 21"/>
          <p:cNvSpPr>
            <a:spLocks noChangeShapeType="1"/>
          </p:cNvSpPr>
          <p:nvPr/>
        </p:nvSpPr>
        <p:spPr bwMode="auto">
          <a:xfrm>
            <a:off x="4079875" y="2924176"/>
            <a:ext cx="0" cy="201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67" name="Text Box 22"/>
          <p:cNvSpPr txBox="1">
            <a:spLocks noChangeArrowheads="1"/>
          </p:cNvSpPr>
          <p:nvPr/>
        </p:nvSpPr>
        <p:spPr bwMode="auto">
          <a:xfrm>
            <a:off x="4079875" y="3573463"/>
            <a:ext cx="2520950" cy="374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1871</a:t>
            </a:r>
            <a:r>
              <a:rPr lang="tr-TR" altLang="tr-TR" sz="900" i="1"/>
              <a:t> – </a:t>
            </a:r>
            <a:r>
              <a:rPr lang="tr-TR" altLang="tr-TR" sz="900"/>
              <a:t>C. Menger,</a:t>
            </a:r>
            <a:r>
              <a:rPr lang="tr-TR" altLang="tr-TR" sz="900" i="1"/>
              <a:t> İktisadın İlkeleri </a:t>
            </a:r>
            <a:r>
              <a:rPr lang="tr-TR" altLang="tr-TR" sz="900"/>
              <a:t>(</a:t>
            </a:r>
            <a:r>
              <a:rPr lang="en-US" altLang="tr-TR" sz="900" i="1"/>
              <a:t>Grundsätze der Volkswirtschaftslehre</a:t>
            </a:r>
            <a:r>
              <a:rPr lang="tr-TR" altLang="tr-TR" sz="900"/>
              <a:t>)</a:t>
            </a:r>
            <a:endParaRPr lang="en-US" altLang="tr-TR" sz="900" i="1"/>
          </a:p>
        </p:txBody>
      </p:sp>
      <p:sp>
        <p:nvSpPr>
          <p:cNvPr id="2068" name="Text Box 23"/>
          <p:cNvSpPr txBox="1">
            <a:spLocks noChangeArrowheads="1"/>
          </p:cNvSpPr>
          <p:nvPr/>
        </p:nvSpPr>
        <p:spPr bwMode="auto">
          <a:xfrm>
            <a:off x="4081463" y="4278313"/>
            <a:ext cx="2519362" cy="374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1874</a:t>
            </a:r>
            <a:r>
              <a:rPr lang="tr-TR" altLang="tr-TR" sz="900" i="1"/>
              <a:t> – </a:t>
            </a:r>
            <a:r>
              <a:rPr lang="tr-TR" altLang="tr-TR" sz="900"/>
              <a:t>L. Walras,</a:t>
            </a:r>
            <a:r>
              <a:rPr lang="tr-TR" altLang="tr-TR" sz="900" i="1"/>
              <a:t> Pür Politik İktisadın Öğeleri </a:t>
            </a:r>
            <a:r>
              <a:rPr lang="tr-TR" altLang="tr-TR" sz="900"/>
              <a:t>(</a:t>
            </a:r>
            <a:r>
              <a:rPr lang="en-US" altLang="tr-TR" sz="900" i="1"/>
              <a:t>Éléments d'Économie </a:t>
            </a:r>
            <a:r>
              <a:rPr lang="tr-TR" altLang="tr-TR" sz="900" i="1"/>
              <a:t>P</a:t>
            </a:r>
            <a:r>
              <a:rPr lang="en-US" altLang="tr-TR" sz="900" i="1"/>
              <a:t>olitique </a:t>
            </a:r>
            <a:r>
              <a:rPr lang="tr-TR" altLang="tr-TR" sz="900" i="1"/>
              <a:t>P</a:t>
            </a:r>
            <a:r>
              <a:rPr lang="en-US" altLang="tr-TR" sz="900" i="1"/>
              <a:t>ure</a:t>
            </a:r>
            <a:r>
              <a:rPr lang="tr-TR" altLang="tr-TR" sz="900"/>
              <a:t>)</a:t>
            </a:r>
            <a:r>
              <a:rPr lang="en-US" altLang="tr-TR" sz="900"/>
              <a:t> </a:t>
            </a:r>
          </a:p>
        </p:txBody>
      </p:sp>
      <p:sp>
        <p:nvSpPr>
          <p:cNvPr id="2069" name="Text Box 30"/>
          <p:cNvSpPr txBox="1">
            <a:spLocks noChangeArrowheads="1"/>
          </p:cNvSpPr>
          <p:nvPr/>
        </p:nvSpPr>
        <p:spPr bwMode="auto">
          <a:xfrm>
            <a:off x="4006851" y="1484313"/>
            <a:ext cx="26654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1400">
                <a:solidFill>
                  <a:srgbClr val="3333FF"/>
                </a:solidFill>
              </a:rPr>
              <a:t>Marjinal Devrim  (1871 – 1874)</a:t>
            </a:r>
            <a:endParaRPr lang="en-US" altLang="tr-TR" sz="1400">
              <a:solidFill>
                <a:srgbClr val="3333FF"/>
              </a:solidFill>
            </a:endParaRPr>
          </a:p>
        </p:txBody>
      </p:sp>
      <p:sp>
        <p:nvSpPr>
          <p:cNvPr id="2070" name="Text Box 31"/>
          <p:cNvSpPr txBox="1">
            <a:spLocks noChangeArrowheads="1"/>
          </p:cNvSpPr>
          <p:nvPr/>
        </p:nvSpPr>
        <p:spPr bwMode="auto">
          <a:xfrm>
            <a:off x="1774825" y="3068639"/>
            <a:ext cx="2160588" cy="1330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1838</a:t>
            </a:r>
            <a:r>
              <a:rPr lang="tr-TR" altLang="tr-TR" sz="900"/>
              <a:t> – A. A. Cournot, </a:t>
            </a:r>
            <a:r>
              <a:rPr lang="en-US" altLang="tr-TR" sz="900" i="1"/>
              <a:t>Recherches sur les principes mathématiques de la théories des richesses</a:t>
            </a:r>
            <a:r>
              <a:rPr lang="en-US" altLang="tr-TR" sz="900"/>
              <a:t> </a:t>
            </a:r>
            <a:endParaRPr lang="tr-TR" altLang="tr-TR" sz="900"/>
          </a:p>
          <a:p>
            <a:pPr eaLnBrk="1" hangingPunct="1"/>
            <a:r>
              <a:rPr lang="tr-TR" altLang="tr-TR" sz="900" b="1" i="1"/>
              <a:t>1844</a:t>
            </a:r>
            <a:r>
              <a:rPr lang="tr-TR" altLang="tr-TR" sz="900"/>
              <a:t> – J. J. Dupuit, </a:t>
            </a:r>
            <a:r>
              <a:rPr lang="en-US" altLang="tr-TR" sz="900" i="1"/>
              <a:t>De la mesure de l'utilité des travaux publics</a:t>
            </a:r>
            <a:r>
              <a:rPr lang="en-US" altLang="tr-TR" sz="900"/>
              <a:t> </a:t>
            </a:r>
            <a:endParaRPr lang="tr-TR" altLang="tr-TR" sz="900"/>
          </a:p>
          <a:p>
            <a:pPr eaLnBrk="1" hangingPunct="1"/>
            <a:r>
              <a:rPr lang="tr-TR" altLang="tr-TR" sz="900" b="1" i="1"/>
              <a:t>1850</a:t>
            </a:r>
            <a:r>
              <a:rPr lang="tr-TR" altLang="tr-TR" sz="900"/>
              <a:t> – J. H. von Thünen, </a:t>
            </a:r>
            <a:r>
              <a:rPr lang="en-US" altLang="tr-TR" sz="900" i="1"/>
              <a:t>Des </a:t>
            </a:r>
            <a:r>
              <a:rPr lang="tr-TR" altLang="tr-TR" sz="900" i="1"/>
              <a:t>I</a:t>
            </a:r>
            <a:r>
              <a:rPr lang="en-US" altLang="tr-TR" sz="900" i="1"/>
              <a:t>solierte Staat</a:t>
            </a:r>
            <a:r>
              <a:rPr lang="en-US" altLang="tr-TR" sz="900"/>
              <a:t> </a:t>
            </a:r>
            <a:r>
              <a:rPr lang="tr-TR" altLang="tr-TR" sz="900"/>
              <a:t> </a:t>
            </a:r>
          </a:p>
          <a:p>
            <a:pPr eaLnBrk="1" hangingPunct="1"/>
            <a:r>
              <a:rPr lang="tr-TR" altLang="tr-TR" sz="900" b="1" i="1"/>
              <a:t>1854</a:t>
            </a:r>
            <a:r>
              <a:rPr lang="tr-TR" altLang="tr-TR" sz="900"/>
              <a:t> – H. H. Gossen, </a:t>
            </a:r>
            <a:r>
              <a:rPr lang="en-US" altLang="tr-TR" sz="900" i="1"/>
              <a:t>Entwicklung der Gesetze des menschlichen Verkerhs</a:t>
            </a:r>
            <a:r>
              <a:rPr lang="en-US" altLang="tr-TR" sz="900"/>
              <a:t> </a:t>
            </a:r>
          </a:p>
        </p:txBody>
      </p:sp>
      <p:sp>
        <p:nvSpPr>
          <p:cNvPr id="2071" name="Text Box 32"/>
          <p:cNvSpPr txBox="1">
            <a:spLocks noChangeArrowheads="1"/>
          </p:cNvSpPr>
          <p:nvPr/>
        </p:nvSpPr>
        <p:spPr bwMode="auto">
          <a:xfrm>
            <a:off x="6888163" y="2924175"/>
            <a:ext cx="2159000" cy="1739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900" b="1" i="1"/>
              <a:t>1881 </a:t>
            </a:r>
            <a:r>
              <a:rPr lang="tr-TR" altLang="tr-TR" sz="900"/>
              <a:t>–</a:t>
            </a:r>
            <a:r>
              <a:rPr lang="tr-TR" altLang="tr-TR" sz="900" b="1" i="1"/>
              <a:t> </a:t>
            </a:r>
            <a:r>
              <a:rPr lang="tr-TR" altLang="tr-TR" sz="900"/>
              <a:t>F. Y. Edgeworth, </a:t>
            </a:r>
            <a:r>
              <a:rPr lang="tr-TR" altLang="tr-TR" sz="900" i="1"/>
              <a:t>Mathematical Physics</a:t>
            </a:r>
            <a:endParaRPr lang="tr-TR" altLang="tr-TR" sz="900" b="1" i="1"/>
          </a:p>
          <a:p>
            <a:pPr eaLnBrk="1" hangingPunct="1"/>
            <a:r>
              <a:rPr lang="tr-TR" altLang="tr-TR" sz="900" b="1" i="1"/>
              <a:t>1890</a:t>
            </a:r>
            <a:r>
              <a:rPr lang="tr-TR" altLang="tr-TR" sz="900" i="1"/>
              <a:t> – </a:t>
            </a:r>
            <a:r>
              <a:rPr lang="tr-TR" altLang="tr-TR" sz="900"/>
              <a:t>A. Marshall, </a:t>
            </a:r>
            <a:r>
              <a:rPr lang="tr-TR" altLang="tr-TR" sz="900" i="1"/>
              <a:t>İktisadın İlkeleri </a:t>
            </a:r>
            <a:r>
              <a:rPr lang="tr-TR" altLang="tr-TR" sz="900"/>
              <a:t>(</a:t>
            </a:r>
            <a:r>
              <a:rPr lang="tr-TR" altLang="tr-TR" sz="900" i="1"/>
              <a:t>Principles of Economics</a:t>
            </a:r>
            <a:r>
              <a:rPr lang="tr-TR" altLang="tr-TR" sz="900"/>
              <a:t>)</a:t>
            </a:r>
            <a:endParaRPr lang="en-US" altLang="tr-TR" sz="900" i="1"/>
          </a:p>
          <a:p>
            <a:pPr eaLnBrk="1" hangingPunct="1"/>
            <a:r>
              <a:rPr lang="tr-TR" altLang="tr-TR" sz="900" b="1" i="1"/>
              <a:t>1891 </a:t>
            </a:r>
            <a:r>
              <a:rPr lang="tr-TR" altLang="tr-TR" sz="900"/>
              <a:t>– J. B. Clark, “</a:t>
            </a:r>
            <a:r>
              <a:rPr lang="en-US" altLang="tr-TR" sz="900"/>
              <a:t>Distribution as Determined by a Law of Rent</a:t>
            </a:r>
            <a:r>
              <a:rPr lang="tr-TR" altLang="tr-TR" sz="900"/>
              <a:t>”</a:t>
            </a:r>
          </a:p>
          <a:p>
            <a:pPr eaLnBrk="1" hangingPunct="1"/>
            <a:r>
              <a:rPr lang="tr-TR" altLang="tr-TR" sz="900" b="1" i="1"/>
              <a:t>1893</a:t>
            </a:r>
            <a:r>
              <a:rPr lang="tr-TR" altLang="tr-TR" sz="900"/>
              <a:t> – K. Wicksell, </a:t>
            </a:r>
            <a:r>
              <a:rPr lang="en-US" altLang="tr-TR" sz="900" i="1"/>
              <a:t>Über Wert, Kapital und Rente</a:t>
            </a:r>
            <a:r>
              <a:rPr lang="en-US" altLang="tr-TR" sz="900"/>
              <a:t> </a:t>
            </a:r>
            <a:endParaRPr lang="tr-TR" altLang="tr-TR" sz="900"/>
          </a:p>
          <a:p>
            <a:pPr eaLnBrk="1" hangingPunct="1"/>
            <a:r>
              <a:rPr lang="tr-TR" altLang="tr-TR" sz="900" b="1" i="1"/>
              <a:t>1894</a:t>
            </a:r>
            <a:r>
              <a:rPr lang="tr-TR" altLang="tr-TR" sz="900"/>
              <a:t> – P. H. Wicksteed, </a:t>
            </a:r>
            <a:r>
              <a:rPr lang="en-US" altLang="tr-TR" sz="900" i="1"/>
              <a:t>Co-ordination of the Laws of Distribution</a:t>
            </a:r>
            <a:r>
              <a:rPr lang="en-US" altLang="tr-TR" sz="900"/>
              <a:t> </a:t>
            </a:r>
            <a:endParaRPr lang="tr-TR" altLang="tr-TR" sz="900"/>
          </a:p>
          <a:p>
            <a:pPr eaLnBrk="1" hangingPunct="1"/>
            <a:r>
              <a:rPr lang="tr-TR" altLang="tr-TR" sz="900" b="1" i="1"/>
              <a:t>1896</a:t>
            </a:r>
            <a:r>
              <a:rPr lang="tr-TR" altLang="tr-TR" sz="900"/>
              <a:t> – V. Pareto, </a:t>
            </a:r>
            <a:r>
              <a:rPr lang="en-US" altLang="tr-TR" sz="900" i="1"/>
              <a:t>Cours d'économie politique</a:t>
            </a:r>
            <a:r>
              <a:rPr lang="en-US" altLang="tr-TR" sz="900"/>
              <a:t> </a:t>
            </a:r>
          </a:p>
        </p:txBody>
      </p:sp>
      <p:sp>
        <p:nvSpPr>
          <p:cNvPr id="2072" name="Text Box 33"/>
          <p:cNvSpPr txBox="1">
            <a:spLocks noChangeArrowheads="1"/>
          </p:cNvSpPr>
          <p:nvPr/>
        </p:nvSpPr>
        <p:spPr bwMode="auto">
          <a:xfrm>
            <a:off x="9336088" y="5734051"/>
            <a:ext cx="102711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/>
              <a:t>1929 Büyük BuhranI</a:t>
            </a:r>
            <a:endParaRPr lang="en-US" altLang="tr-TR" sz="1200"/>
          </a:p>
        </p:txBody>
      </p:sp>
      <p:sp>
        <p:nvSpPr>
          <p:cNvPr id="2073" name="Text Box 34"/>
          <p:cNvSpPr txBox="1">
            <a:spLocks noChangeArrowheads="1"/>
          </p:cNvSpPr>
          <p:nvPr/>
        </p:nvSpPr>
        <p:spPr bwMode="auto">
          <a:xfrm>
            <a:off x="8112126" y="5314951"/>
            <a:ext cx="2233613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/>
              <a:t>1917 Sovyet Devrimi</a:t>
            </a:r>
            <a:endParaRPr lang="en-US" altLang="tr-TR" sz="1600"/>
          </a:p>
        </p:txBody>
      </p:sp>
      <p:sp>
        <p:nvSpPr>
          <p:cNvPr id="2074" name="Text Box 35"/>
          <p:cNvSpPr txBox="1">
            <a:spLocks noChangeArrowheads="1"/>
          </p:cNvSpPr>
          <p:nvPr/>
        </p:nvSpPr>
        <p:spPr bwMode="auto">
          <a:xfrm>
            <a:off x="6167439" y="5942013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II. Sanayi Devrimi</a:t>
            </a:r>
            <a:endParaRPr lang="en-US" altLang="tr-TR"/>
          </a:p>
        </p:txBody>
      </p:sp>
      <p:sp>
        <p:nvSpPr>
          <p:cNvPr id="2075" name="Text Box 36"/>
          <p:cNvSpPr txBox="1">
            <a:spLocks noChangeArrowheads="1"/>
          </p:cNvSpPr>
          <p:nvPr/>
        </p:nvSpPr>
        <p:spPr bwMode="auto">
          <a:xfrm>
            <a:off x="4008439" y="5314951"/>
            <a:ext cx="2016125" cy="346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/>
              <a:t>1870 Paris Komünü</a:t>
            </a:r>
            <a:endParaRPr lang="en-US" altLang="tr-TR" sz="1600"/>
          </a:p>
        </p:txBody>
      </p:sp>
      <p:sp>
        <p:nvSpPr>
          <p:cNvPr id="2076" name="Line 37"/>
          <p:cNvSpPr>
            <a:spLocks noChangeShapeType="1"/>
          </p:cNvSpPr>
          <p:nvPr/>
        </p:nvSpPr>
        <p:spPr bwMode="auto">
          <a:xfrm>
            <a:off x="6311901" y="6308725"/>
            <a:ext cx="41767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77" name="Line 38"/>
          <p:cNvSpPr>
            <a:spLocks noChangeShapeType="1"/>
          </p:cNvSpPr>
          <p:nvPr/>
        </p:nvSpPr>
        <p:spPr bwMode="auto">
          <a:xfrm flipH="1">
            <a:off x="1703388" y="6308725"/>
            <a:ext cx="43926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78" name="Text Box 39"/>
          <p:cNvSpPr txBox="1">
            <a:spLocks noChangeArrowheads="1"/>
          </p:cNvSpPr>
          <p:nvPr/>
        </p:nvSpPr>
        <p:spPr bwMode="auto">
          <a:xfrm>
            <a:off x="4295776" y="5942013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I. Sanayi Devrimi</a:t>
            </a:r>
            <a:endParaRPr lang="en-US" altLang="tr-TR"/>
          </a:p>
        </p:txBody>
      </p:sp>
      <p:sp>
        <p:nvSpPr>
          <p:cNvPr id="2079" name="AutoShape 42"/>
          <p:cNvSpPr>
            <a:spLocks/>
          </p:cNvSpPr>
          <p:nvPr/>
        </p:nvSpPr>
        <p:spPr bwMode="auto">
          <a:xfrm>
            <a:off x="6743701" y="1412876"/>
            <a:ext cx="73025" cy="576263"/>
          </a:xfrm>
          <a:prstGeom prst="rightBrace">
            <a:avLst>
              <a:gd name="adj1" fmla="val 65761"/>
              <a:gd name="adj2" fmla="val 50000"/>
            </a:avLst>
          </a:prstGeom>
          <a:noFill/>
          <a:ln w="9525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80" name="AutoShape 44"/>
          <p:cNvSpPr>
            <a:spLocks/>
          </p:cNvSpPr>
          <p:nvPr/>
        </p:nvSpPr>
        <p:spPr bwMode="auto">
          <a:xfrm>
            <a:off x="3935414" y="1412876"/>
            <a:ext cx="73025" cy="576263"/>
          </a:xfrm>
          <a:prstGeom prst="leftBrace">
            <a:avLst>
              <a:gd name="adj1" fmla="val 65761"/>
              <a:gd name="adj2" fmla="val 50000"/>
            </a:avLst>
          </a:prstGeom>
          <a:noFill/>
          <a:ln w="9525">
            <a:solidFill>
              <a:srgbClr val="3333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2081" name="Line 45"/>
          <p:cNvSpPr>
            <a:spLocks noChangeShapeType="1"/>
          </p:cNvSpPr>
          <p:nvPr/>
        </p:nvSpPr>
        <p:spPr bwMode="auto">
          <a:xfrm>
            <a:off x="7680325" y="2349500"/>
            <a:ext cx="273685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82" name="Line 46"/>
          <p:cNvSpPr>
            <a:spLocks noChangeShapeType="1"/>
          </p:cNvSpPr>
          <p:nvPr/>
        </p:nvSpPr>
        <p:spPr bwMode="auto">
          <a:xfrm flipH="1">
            <a:off x="4008439" y="2349500"/>
            <a:ext cx="3671887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2083" name="Text Box 47"/>
          <p:cNvSpPr txBox="1">
            <a:spLocks noChangeArrowheads="1"/>
          </p:cNvSpPr>
          <p:nvPr/>
        </p:nvSpPr>
        <p:spPr bwMode="auto">
          <a:xfrm>
            <a:off x="4151313" y="2074864"/>
            <a:ext cx="498316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200">
                <a:solidFill>
                  <a:schemeClr val="bg2"/>
                </a:solidFill>
              </a:rPr>
              <a:t>Evrim Düşüncesi (Charles Darwin) ve Evrimci İktisat (Thorstein Veblen)</a:t>
            </a:r>
            <a:endParaRPr lang="en-US" altLang="tr-TR" sz="1200">
              <a:solidFill>
                <a:schemeClr val="bg2"/>
              </a:solidFill>
            </a:endParaRPr>
          </a:p>
        </p:txBody>
      </p:sp>
      <p:sp>
        <p:nvSpPr>
          <p:cNvPr id="2084" name="Line 48"/>
          <p:cNvSpPr>
            <a:spLocks noChangeShapeType="1"/>
          </p:cNvSpPr>
          <p:nvPr/>
        </p:nvSpPr>
        <p:spPr bwMode="auto">
          <a:xfrm flipH="1">
            <a:off x="1703388" y="2349500"/>
            <a:ext cx="3384550" cy="0"/>
          </a:xfrm>
          <a:prstGeom prst="line">
            <a:avLst/>
          </a:prstGeom>
          <a:noFill/>
          <a:ln w="9525">
            <a:solidFill>
              <a:srgbClr val="C0C0C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cxnSp>
        <p:nvCxnSpPr>
          <p:cNvPr id="3" name="Düz Bağlayıcı 2"/>
          <p:cNvCxnSpPr/>
          <p:nvPr/>
        </p:nvCxnSpPr>
        <p:spPr>
          <a:xfrm>
            <a:off x="9264651" y="1714501"/>
            <a:ext cx="1152524" cy="0"/>
          </a:xfrm>
          <a:prstGeom prst="line">
            <a:avLst/>
          </a:prstGeom>
          <a:ln w="9525"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5 Oval"/>
          <p:cNvSpPr/>
          <p:nvPr/>
        </p:nvSpPr>
        <p:spPr>
          <a:xfrm>
            <a:off x="1847752" y="3057602"/>
            <a:ext cx="2016224" cy="7920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8" name="36 Oval"/>
          <p:cNvSpPr/>
          <p:nvPr/>
        </p:nvSpPr>
        <p:spPr>
          <a:xfrm>
            <a:off x="7104336" y="3129610"/>
            <a:ext cx="1728192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124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İktisat </a:t>
            </a:r>
            <a:r>
              <a:rPr lang="tr-TR" b="1" dirty="0"/>
              <a:t>eğitimi almamış üç iktisatçı</a:t>
            </a:r>
          </a:p>
          <a:p>
            <a:pPr marL="0" indent="0"/>
            <a:endParaRPr lang="tr-TR" b="1" dirty="0"/>
          </a:p>
          <a:p>
            <a:pPr marL="0" indent="0"/>
            <a:r>
              <a:rPr lang="tr-TR" dirty="0"/>
              <a:t> </a:t>
            </a:r>
            <a:r>
              <a:rPr lang="tr-TR" dirty="0" err="1"/>
              <a:t>Antoine</a:t>
            </a:r>
            <a:r>
              <a:rPr lang="tr-TR" dirty="0"/>
              <a:t> </a:t>
            </a:r>
            <a:r>
              <a:rPr lang="tr-TR" dirty="0" err="1"/>
              <a:t>Augustin</a:t>
            </a:r>
            <a:r>
              <a:rPr lang="tr-TR" dirty="0"/>
              <a:t> </a:t>
            </a:r>
            <a:r>
              <a:rPr lang="tr-TR" dirty="0" err="1"/>
              <a:t>Cournot</a:t>
            </a:r>
            <a:r>
              <a:rPr lang="tr-TR" dirty="0"/>
              <a:t>:</a:t>
            </a:r>
            <a:r>
              <a:rPr lang="tr-TR" b="1" dirty="0"/>
              <a:t> matematik</a:t>
            </a:r>
          </a:p>
          <a:p>
            <a:pPr marL="0" indent="0"/>
            <a:r>
              <a:rPr lang="tr-TR" dirty="0"/>
              <a:t> Jules </a:t>
            </a:r>
            <a:r>
              <a:rPr lang="tr-TR" dirty="0" err="1"/>
              <a:t>Dupuit</a:t>
            </a:r>
            <a:r>
              <a:rPr lang="tr-TR" dirty="0"/>
              <a:t>:</a:t>
            </a:r>
            <a:r>
              <a:rPr lang="tr-TR" b="1" dirty="0"/>
              <a:t> mühendislik</a:t>
            </a:r>
          </a:p>
          <a:p>
            <a:pPr marL="0" indent="0"/>
            <a:r>
              <a:rPr lang="tr-TR" dirty="0"/>
              <a:t> </a:t>
            </a:r>
            <a:r>
              <a:rPr lang="tr-TR" dirty="0" err="1"/>
              <a:t>Alfred</a:t>
            </a:r>
            <a:r>
              <a:rPr lang="tr-TR" dirty="0"/>
              <a:t> Marshall:</a:t>
            </a:r>
            <a:r>
              <a:rPr lang="tr-TR" b="1" dirty="0"/>
              <a:t> matematik ve fizik</a:t>
            </a:r>
          </a:p>
          <a:p>
            <a:pPr marL="0" indent="0"/>
            <a:endParaRPr lang="tr-TR" b="1" dirty="0"/>
          </a:p>
          <a:p>
            <a:pPr marL="0" indent="0">
              <a:buNone/>
            </a:pPr>
            <a:r>
              <a:rPr lang="tr-TR" dirty="0" smtClean="0"/>
              <a:t>Diğer </a:t>
            </a:r>
            <a:r>
              <a:rPr lang="tr-TR" dirty="0"/>
              <a:t>bazıları: John </a:t>
            </a:r>
            <a:r>
              <a:rPr lang="tr-TR" dirty="0" err="1"/>
              <a:t>Maynard</a:t>
            </a:r>
            <a:r>
              <a:rPr lang="tr-TR" dirty="0"/>
              <a:t> Keynes ve bugün…</a:t>
            </a:r>
          </a:p>
        </p:txBody>
      </p:sp>
    </p:spTree>
    <p:extLst>
      <p:ext uri="{BB962C8B-B14F-4D97-AF65-F5344CB8AC3E}">
        <p14:creationId xmlns:p14="http://schemas.microsoft.com/office/powerpoint/2010/main" val="12891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21300" y="1825625"/>
            <a:ext cx="60325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Antoine</a:t>
            </a:r>
            <a:r>
              <a:rPr lang="tr-TR" b="1" dirty="0"/>
              <a:t> </a:t>
            </a:r>
            <a:r>
              <a:rPr lang="tr-TR" b="1" dirty="0" err="1"/>
              <a:t>Augustin</a:t>
            </a:r>
            <a:r>
              <a:rPr lang="tr-TR" b="1" dirty="0"/>
              <a:t> </a:t>
            </a:r>
            <a:r>
              <a:rPr lang="tr-TR" b="1" dirty="0" err="1"/>
              <a:t>Cournot</a:t>
            </a:r>
            <a:r>
              <a:rPr lang="tr-TR" b="1" dirty="0"/>
              <a:t> (1801-1877)</a:t>
            </a:r>
          </a:p>
          <a:p>
            <a:pPr marL="0" indent="0"/>
            <a:endParaRPr lang="tr-TR" dirty="0"/>
          </a:p>
          <a:p>
            <a:pPr marL="0" indent="0"/>
            <a:r>
              <a:rPr lang="tr-TR" dirty="0"/>
              <a:t> </a:t>
            </a:r>
            <a:r>
              <a:rPr lang="tr-TR" dirty="0" err="1"/>
              <a:t>Ecole</a:t>
            </a:r>
            <a:r>
              <a:rPr lang="tr-TR" dirty="0"/>
              <a:t> Normale de Paris</a:t>
            </a:r>
          </a:p>
          <a:p>
            <a:pPr marL="0" indent="0"/>
            <a:r>
              <a:rPr lang="tr-TR" dirty="0"/>
              <a:t> </a:t>
            </a:r>
            <a:r>
              <a:rPr lang="tr-TR" dirty="0" err="1"/>
              <a:t>Marjinalizmin</a:t>
            </a:r>
            <a:r>
              <a:rPr lang="tr-TR" dirty="0"/>
              <a:t> öncülerinden</a:t>
            </a:r>
          </a:p>
          <a:p>
            <a:pPr marL="0" indent="0"/>
            <a:r>
              <a:rPr lang="tr-TR" dirty="0"/>
              <a:t> Matematiksel iktisadın başlangıcı</a:t>
            </a:r>
          </a:p>
          <a:p>
            <a:pPr marL="0" indent="0"/>
            <a:r>
              <a:rPr lang="tr-TR" dirty="0"/>
              <a:t> Talep fonksiyonu ve </a:t>
            </a:r>
            <a:r>
              <a:rPr lang="tr-TR" dirty="0" smtClean="0"/>
              <a:t>monopol</a:t>
            </a:r>
            <a:endParaRPr lang="tr-TR" dirty="0"/>
          </a:p>
          <a:p>
            <a:pPr marL="0" indent="0"/>
            <a:r>
              <a:rPr lang="tr-TR" dirty="0"/>
              <a:t> </a:t>
            </a:r>
            <a:r>
              <a:rPr lang="tr-TR" i="1" dirty="0" err="1"/>
              <a:t>Research</a:t>
            </a:r>
            <a:r>
              <a:rPr lang="tr-TR" i="1" dirty="0"/>
              <a:t> </a:t>
            </a:r>
            <a:r>
              <a:rPr lang="tr-TR" i="1" dirty="0" err="1"/>
              <a:t>into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Mathematical </a:t>
            </a:r>
            <a:r>
              <a:rPr lang="tr-TR" i="1" dirty="0" err="1"/>
              <a:t>Principles</a:t>
            </a:r>
            <a:r>
              <a:rPr lang="tr-TR" i="1" dirty="0"/>
              <a:t> of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Theory</a:t>
            </a:r>
            <a:r>
              <a:rPr lang="tr-TR" i="1" dirty="0"/>
              <a:t> of </a:t>
            </a:r>
            <a:r>
              <a:rPr lang="tr-TR" i="1" dirty="0" err="1"/>
              <a:t>Wealth</a:t>
            </a:r>
            <a:r>
              <a:rPr lang="tr-TR" dirty="0"/>
              <a:t> (1838)</a:t>
            </a:r>
          </a:p>
        </p:txBody>
      </p:sp>
      <p:pic>
        <p:nvPicPr>
          <p:cNvPr id="4" name="Picture 4" descr="courno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690688"/>
            <a:ext cx="3721100" cy="493377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2137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pic>
        <p:nvPicPr>
          <p:cNvPr id="4" name="Picture 4" descr="courno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690688"/>
            <a:ext cx="3721100" cy="4933779"/>
          </a:xfrm>
          <a:prstGeom prst="rect">
            <a:avLst/>
          </a:prstGeom>
          <a:noFill/>
        </p:spPr>
      </p:pic>
      <p:grpSp>
        <p:nvGrpSpPr>
          <p:cNvPr id="6" name="Group 1"/>
          <p:cNvGrpSpPr>
            <a:grpSpLocks noChangeAspect="1"/>
          </p:cNvGrpSpPr>
          <p:nvPr/>
        </p:nvGrpSpPr>
        <p:grpSpPr bwMode="auto">
          <a:xfrm>
            <a:off x="5168670" y="1660612"/>
            <a:ext cx="6185129" cy="4841788"/>
            <a:chOff x="2126" y="1417"/>
            <a:chExt cx="13860" cy="8280"/>
          </a:xfrm>
        </p:grpSpPr>
        <p:sp>
          <p:nvSpPr>
            <p:cNvPr id="7" name="AutoShape 28"/>
            <p:cNvSpPr>
              <a:spLocks noChangeAspect="1" noChangeArrowheads="1" noTextEdit="1"/>
            </p:cNvSpPr>
            <p:nvPr/>
          </p:nvSpPr>
          <p:spPr bwMode="auto">
            <a:xfrm>
              <a:off x="2126" y="1417"/>
              <a:ext cx="13860" cy="828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8" name="Line 27"/>
            <p:cNvSpPr>
              <a:spLocks noChangeShapeType="1"/>
            </p:cNvSpPr>
            <p:nvPr/>
          </p:nvSpPr>
          <p:spPr bwMode="auto">
            <a:xfrm flipV="1">
              <a:off x="2846" y="2496"/>
              <a:ext cx="1" cy="52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9" name="Line 26"/>
            <p:cNvSpPr>
              <a:spLocks noChangeShapeType="1"/>
            </p:cNvSpPr>
            <p:nvPr/>
          </p:nvSpPr>
          <p:spPr bwMode="auto">
            <a:xfrm>
              <a:off x="2666" y="7357"/>
              <a:ext cx="52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0" name="Line 25"/>
            <p:cNvSpPr>
              <a:spLocks noChangeShapeType="1"/>
            </p:cNvSpPr>
            <p:nvPr/>
          </p:nvSpPr>
          <p:spPr bwMode="auto">
            <a:xfrm>
              <a:off x="8966" y="7357"/>
              <a:ext cx="64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 flipV="1">
              <a:off x="9506" y="2496"/>
              <a:ext cx="1" cy="522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2" name="Line 23"/>
            <p:cNvSpPr>
              <a:spLocks noChangeShapeType="1"/>
            </p:cNvSpPr>
            <p:nvPr/>
          </p:nvSpPr>
          <p:spPr bwMode="auto">
            <a:xfrm>
              <a:off x="2846" y="3037"/>
              <a:ext cx="3060" cy="43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3" name="Arc 22"/>
            <p:cNvSpPr>
              <a:spLocks/>
            </p:cNvSpPr>
            <p:nvPr/>
          </p:nvSpPr>
          <p:spPr bwMode="auto">
            <a:xfrm rot="10800000">
              <a:off x="10046" y="3217"/>
              <a:ext cx="5580" cy="216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4" name="Line 21"/>
            <p:cNvSpPr>
              <a:spLocks noChangeShapeType="1"/>
            </p:cNvSpPr>
            <p:nvPr/>
          </p:nvSpPr>
          <p:spPr bwMode="auto">
            <a:xfrm>
              <a:off x="9506" y="3576"/>
              <a:ext cx="5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5" name="Line 20"/>
            <p:cNvSpPr>
              <a:spLocks noChangeShapeType="1"/>
            </p:cNvSpPr>
            <p:nvPr/>
          </p:nvSpPr>
          <p:spPr bwMode="auto">
            <a:xfrm>
              <a:off x="10046" y="3577"/>
              <a:ext cx="1" cy="37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6" name="Line 19"/>
            <p:cNvSpPr>
              <a:spLocks noChangeShapeType="1"/>
            </p:cNvSpPr>
            <p:nvPr/>
          </p:nvSpPr>
          <p:spPr bwMode="auto">
            <a:xfrm flipH="1">
              <a:off x="2846" y="3576"/>
              <a:ext cx="666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3206" y="3577"/>
              <a:ext cx="1" cy="37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9506" y="4117"/>
              <a:ext cx="10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>
              <a:off x="10586" y="4117"/>
              <a:ext cx="0" cy="3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20" name="Line 15"/>
            <p:cNvSpPr>
              <a:spLocks noChangeShapeType="1"/>
            </p:cNvSpPr>
            <p:nvPr/>
          </p:nvSpPr>
          <p:spPr bwMode="auto">
            <a:xfrm flipH="1">
              <a:off x="2846" y="4117"/>
              <a:ext cx="66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21" name="Line 14"/>
            <p:cNvSpPr>
              <a:spLocks noChangeShapeType="1"/>
            </p:cNvSpPr>
            <p:nvPr/>
          </p:nvSpPr>
          <p:spPr bwMode="auto">
            <a:xfrm>
              <a:off x="3566" y="4117"/>
              <a:ext cx="1" cy="3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22" name="Line 13"/>
            <p:cNvSpPr>
              <a:spLocks noChangeShapeType="1"/>
            </p:cNvSpPr>
            <p:nvPr/>
          </p:nvSpPr>
          <p:spPr bwMode="auto">
            <a:xfrm flipH="1">
              <a:off x="9506" y="4657"/>
              <a:ext cx="19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>
              <a:off x="11486" y="4657"/>
              <a:ext cx="0" cy="27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24" name="Line 11"/>
            <p:cNvSpPr>
              <a:spLocks noChangeShapeType="1"/>
            </p:cNvSpPr>
            <p:nvPr/>
          </p:nvSpPr>
          <p:spPr bwMode="auto">
            <a:xfrm flipH="1">
              <a:off x="2846" y="4657"/>
              <a:ext cx="66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25" name="Line 10"/>
            <p:cNvSpPr>
              <a:spLocks noChangeShapeType="1"/>
            </p:cNvSpPr>
            <p:nvPr/>
          </p:nvSpPr>
          <p:spPr bwMode="auto">
            <a:xfrm>
              <a:off x="3926" y="4657"/>
              <a:ext cx="1" cy="27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26" name="Line 9"/>
            <p:cNvSpPr>
              <a:spLocks noChangeShapeType="1"/>
            </p:cNvSpPr>
            <p:nvPr/>
          </p:nvSpPr>
          <p:spPr bwMode="auto">
            <a:xfrm>
              <a:off x="9506" y="5197"/>
              <a:ext cx="39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13466" y="5197"/>
              <a:ext cx="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28" name="Line 7"/>
            <p:cNvSpPr>
              <a:spLocks noChangeShapeType="1"/>
            </p:cNvSpPr>
            <p:nvPr/>
          </p:nvSpPr>
          <p:spPr bwMode="auto">
            <a:xfrm flipH="1">
              <a:off x="2846" y="5197"/>
              <a:ext cx="66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29" name="Line 6"/>
            <p:cNvSpPr>
              <a:spLocks noChangeShapeType="1"/>
            </p:cNvSpPr>
            <p:nvPr/>
          </p:nvSpPr>
          <p:spPr bwMode="auto">
            <a:xfrm>
              <a:off x="4286" y="5197"/>
              <a:ext cx="1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30" name="Text Box 5"/>
            <p:cNvSpPr txBox="1">
              <a:spLocks noChangeArrowheads="1"/>
            </p:cNvSpPr>
            <p:nvPr/>
          </p:nvSpPr>
          <p:spPr bwMode="auto">
            <a:xfrm>
              <a:off x="4286" y="8077"/>
              <a:ext cx="180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tr-TR" sz="1200" dirty="0">
                  <a:latin typeface="Times New Roman" pitchFamily="18" charset="0"/>
                  <a:ea typeface="DejaVu LGC Sans"/>
                  <a:cs typeface="Times New Roman" pitchFamily="18" charset="0"/>
                </a:rPr>
                <a:t>DOĞRUSAL</a:t>
              </a:r>
              <a:endParaRPr lang="tr-TR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Text Box 4"/>
            <p:cNvSpPr txBox="1">
              <a:spLocks noChangeArrowheads="1"/>
            </p:cNvSpPr>
            <p:nvPr/>
          </p:nvSpPr>
          <p:spPr bwMode="auto">
            <a:xfrm>
              <a:off x="10766" y="8174"/>
              <a:ext cx="2099" cy="44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tr-TR" sz="1200" dirty="0">
                  <a:latin typeface="Times New Roman" pitchFamily="18" charset="0"/>
                  <a:ea typeface="DejaVu LGC Sans"/>
                  <a:cs typeface="Times New Roman" pitchFamily="18" charset="0"/>
                </a:rPr>
                <a:t>ASİMPTOTİK</a:t>
              </a:r>
              <a:endParaRPr lang="tr-TR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Line 3"/>
            <p:cNvSpPr>
              <a:spLocks noChangeShapeType="1"/>
            </p:cNvSpPr>
            <p:nvPr/>
          </p:nvSpPr>
          <p:spPr bwMode="auto">
            <a:xfrm>
              <a:off x="6446" y="8257"/>
              <a:ext cx="39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33" name="Text Box 2"/>
            <p:cNvSpPr txBox="1">
              <a:spLocks noChangeArrowheads="1"/>
            </p:cNvSpPr>
            <p:nvPr/>
          </p:nvSpPr>
          <p:spPr bwMode="auto">
            <a:xfrm>
              <a:off x="6266" y="8797"/>
              <a:ext cx="396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tr-TR" sz="1200" dirty="0">
                  <a:latin typeface="Times New Roman" pitchFamily="18" charset="0"/>
                  <a:ea typeface="DejaVu LGC Sans"/>
                  <a:cs typeface="Times New Roman" pitchFamily="18" charset="0"/>
                </a:rPr>
                <a:t>COURNOT’NUN TALEP EĞRİSİ</a:t>
              </a:r>
              <a:endParaRPr lang="tr-TR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037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pic>
        <p:nvPicPr>
          <p:cNvPr id="4" name="Picture 4" descr="courno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690688"/>
            <a:ext cx="3721100" cy="4933779"/>
          </a:xfrm>
          <a:prstGeom prst="rect">
            <a:avLst/>
          </a:prstGeom>
          <a:noFill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7333" y="1712140"/>
            <a:ext cx="6016467" cy="4892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747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21300" y="1825625"/>
            <a:ext cx="60325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Jules </a:t>
            </a:r>
            <a:r>
              <a:rPr lang="tr-TR" b="1" dirty="0" err="1"/>
              <a:t>Dupuit</a:t>
            </a:r>
            <a:r>
              <a:rPr lang="tr-TR" b="1" dirty="0"/>
              <a:t> (1804-1866)</a:t>
            </a:r>
          </a:p>
          <a:p>
            <a:pPr marL="0" indent="0"/>
            <a:endParaRPr lang="tr-TR" dirty="0"/>
          </a:p>
          <a:p>
            <a:pPr marL="0" indent="0"/>
            <a:r>
              <a:rPr lang="tr-TR" dirty="0" smtClean="0"/>
              <a:t> </a:t>
            </a:r>
            <a:r>
              <a:rPr lang="tr-TR" dirty="0"/>
              <a:t>Yol ve su </a:t>
            </a:r>
            <a:r>
              <a:rPr lang="tr-TR" dirty="0" smtClean="0"/>
              <a:t>mühendisi</a:t>
            </a:r>
          </a:p>
          <a:p>
            <a:pPr marL="0" indent="0"/>
            <a:r>
              <a:rPr lang="tr-TR" dirty="0"/>
              <a:t> </a:t>
            </a:r>
            <a:r>
              <a:rPr lang="tr-TR" dirty="0" smtClean="0"/>
              <a:t>İktisattaki </a:t>
            </a:r>
            <a:r>
              <a:rPr lang="tr-TR" dirty="0"/>
              <a:t>ilk mühendis</a:t>
            </a:r>
          </a:p>
          <a:p>
            <a:pPr marL="0" indent="0"/>
            <a:r>
              <a:rPr lang="tr-TR" dirty="0"/>
              <a:t> İstatistik ve </a:t>
            </a:r>
            <a:r>
              <a:rPr lang="tr-TR" dirty="0" smtClean="0"/>
              <a:t>figürler</a:t>
            </a:r>
            <a:endParaRPr lang="tr-TR" dirty="0"/>
          </a:p>
          <a:p>
            <a:pPr marL="0" indent="0"/>
            <a:r>
              <a:rPr lang="tr-TR" dirty="0"/>
              <a:t> Azalan marjinal fayda, talep eğrisi ve fiyat farklılaştırması</a:t>
            </a:r>
          </a:p>
        </p:txBody>
      </p:sp>
      <p:pic>
        <p:nvPicPr>
          <p:cNvPr id="5" name="9 Resim" descr="jules-dupuit-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690688"/>
            <a:ext cx="3314700" cy="4728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86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pic>
        <p:nvPicPr>
          <p:cNvPr id="5" name="9 Resim" descr="jules-dupuit-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690688"/>
            <a:ext cx="3314700" cy="4728972"/>
          </a:xfrm>
          <a:prstGeom prst="rect">
            <a:avLst/>
          </a:prstGeom>
        </p:spPr>
      </p:pic>
      <p:pic>
        <p:nvPicPr>
          <p:cNvPr id="6" name="10 Resim" descr="Clipboard0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0788" y="1601416"/>
            <a:ext cx="5511003" cy="5256584"/>
          </a:xfrm>
          <a:prstGeom prst="rect">
            <a:avLst/>
          </a:prstGeom>
        </p:spPr>
      </p:pic>
      <p:sp>
        <p:nvSpPr>
          <p:cNvPr id="7" name="11 Dikdörtgen"/>
          <p:cNvSpPr/>
          <p:nvPr/>
        </p:nvSpPr>
        <p:spPr>
          <a:xfrm>
            <a:off x="6638117" y="4462140"/>
            <a:ext cx="3096344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6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pic>
        <p:nvPicPr>
          <p:cNvPr id="5" name="9 Resim" descr="jules-dupuit-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690688"/>
            <a:ext cx="3314700" cy="4728972"/>
          </a:xfrm>
          <a:prstGeom prst="rect">
            <a:avLst/>
          </a:prstGeom>
        </p:spPr>
      </p:pic>
      <p:pic>
        <p:nvPicPr>
          <p:cNvPr id="7" name="7 Resim" descr="Clipboard0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7004" y="1690688"/>
            <a:ext cx="5713893" cy="5014912"/>
          </a:xfrm>
          <a:prstGeom prst="rect">
            <a:avLst/>
          </a:prstGeom>
        </p:spPr>
      </p:pic>
      <p:cxnSp>
        <p:nvCxnSpPr>
          <p:cNvPr id="8" name="11 Düz Ok Bağlayıcısı"/>
          <p:cNvCxnSpPr/>
          <p:nvPr/>
        </p:nvCxnSpPr>
        <p:spPr>
          <a:xfrm>
            <a:off x="5977260" y="3429641"/>
            <a:ext cx="763488" cy="800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3 Metin kutusu"/>
          <p:cNvSpPr txBox="1"/>
          <p:nvPr/>
        </p:nvSpPr>
        <p:spPr>
          <a:xfrm>
            <a:off x="6812756" y="3285023"/>
            <a:ext cx="2761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Tüketici fazlası (</a:t>
            </a:r>
            <a:r>
              <a:rPr lang="tr-TR" dirty="0" err="1" smtClean="0"/>
              <a:t>P</a:t>
            </a:r>
            <a:r>
              <a:rPr lang="tr-TR" baseline="-25000" dirty="0" err="1" smtClean="0"/>
              <a:t>denge</a:t>
            </a:r>
            <a:r>
              <a:rPr lang="tr-TR" dirty="0" smtClean="0"/>
              <a:t>=6)</a:t>
            </a:r>
            <a:endParaRPr lang="tr-TR" dirty="0"/>
          </a:p>
        </p:txBody>
      </p:sp>
      <p:sp>
        <p:nvSpPr>
          <p:cNvPr id="10" name="14 Dikdörtgen"/>
          <p:cNvSpPr/>
          <p:nvPr/>
        </p:nvSpPr>
        <p:spPr>
          <a:xfrm>
            <a:off x="5905252" y="2997592"/>
            <a:ext cx="127248" cy="132040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392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/>
              <a:t>Emek Değer </a:t>
            </a:r>
            <a:r>
              <a:rPr lang="tr-TR" b="1" dirty="0" err="1" smtClean="0"/>
              <a:t>Kuramı’nın</a:t>
            </a:r>
            <a:r>
              <a:rPr lang="tr-TR" b="1" dirty="0" smtClean="0"/>
              <a:t> karakteri: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tr-TR" dirty="0" smtClean="0"/>
              <a:t>Emek ve (artık-)değer</a:t>
            </a:r>
          </a:p>
          <a:p>
            <a:r>
              <a:rPr lang="tr-TR" dirty="0" smtClean="0"/>
              <a:t>Nesnel bir ölçüt</a:t>
            </a:r>
          </a:p>
          <a:p>
            <a:r>
              <a:rPr lang="tr-TR" i="1" dirty="0" err="1" smtClean="0"/>
              <a:t>Essentialism</a:t>
            </a:r>
            <a:r>
              <a:rPr lang="tr-TR" dirty="0" smtClean="0"/>
              <a:t> (</a:t>
            </a:r>
            <a:r>
              <a:rPr lang="tr-TR" dirty="0" err="1" smtClean="0"/>
              <a:t>özcülük</a:t>
            </a:r>
            <a:r>
              <a:rPr lang="tr-TR" dirty="0" smtClean="0"/>
              <a:t>)</a:t>
            </a:r>
          </a:p>
          <a:p>
            <a:r>
              <a:rPr lang="tr-TR" dirty="0" smtClean="0"/>
              <a:t>İktisadi analizde sınıflar</a:t>
            </a:r>
          </a:p>
          <a:p>
            <a:r>
              <a:rPr lang="tr-TR" dirty="0" smtClean="0"/>
              <a:t>«Makro» kaygılar (örneğin: büyüme ve bölüşüm)</a:t>
            </a:r>
          </a:p>
          <a:p>
            <a:r>
              <a:rPr lang="tr-TR" dirty="0" smtClean="0"/>
              <a:t>İktisadın «disiplinler-arası» niteliği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56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pic>
        <p:nvPicPr>
          <p:cNvPr id="5" name="9 Resim" descr="jules-dupuit-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690688"/>
            <a:ext cx="3314700" cy="4728972"/>
          </a:xfrm>
          <a:prstGeom prst="rect">
            <a:avLst/>
          </a:prstGeom>
        </p:spPr>
      </p:pic>
      <p:pic>
        <p:nvPicPr>
          <p:cNvPr id="6" name="7 Resim" descr="Clipboard0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00662" y="1690688"/>
            <a:ext cx="5684953" cy="4989512"/>
          </a:xfrm>
          <a:prstGeom prst="rect">
            <a:avLst/>
          </a:prstGeom>
        </p:spPr>
      </p:pic>
      <p:cxnSp>
        <p:nvCxnSpPr>
          <p:cNvPr id="8" name="11 Düz Ok Bağlayıcısı"/>
          <p:cNvCxnSpPr/>
          <p:nvPr/>
        </p:nvCxnSpPr>
        <p:spPr>
          <a:xfrm flipV="1">
            <a:off x="5875660" y="3056901"/>
            <a:ext cx="864096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13 Metin kutusu"/>
          <p:cNvSpPr txBox="1"/>
          <p:nvPr/>
        </p:nvSpPr>
        <p:spPr>
          <a:xfrm>
            <a:off x="6667748" y="283158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Tüketici fazlası (P </a:t>
            </a:r>
            <a:r>
              <a:rPr lang="tr-TR" baseline="-25000" dirty="0" smtClean="0"/>
              <a:t>denge</a:t>
            </a:r>
            <a:r>
              <a:rPr lang="tr-TR" dirty="0" smtClean="0"/>
              <a:t>=5)</a:t>
            </a:r>
            <a:endParaRPr lang="tr-TR" dirty="0"/>
          </a:p>
        </p:txBody>
      </p:sp>
      <p:sp>
        <p:nvSpPr>
          <p:cNvPr id="10" name="14 Dikdörtgen"/>
          <p:cNvSpPr/>
          <p:nvPr/>
        </p:nvSpPr>
        <p:spPr>
          <a:xfrm>
            <a:off x="5803652" y="2984892"/>
            <a:ext cx="144016" cy="130621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5 Dikdörtgen"/>
          <p:cNvSpPr/>
          <p:nvPr/>
        </p:nvSpPr>
        <p:spPr>
          <a:xfrm>
            <a:off x="5803652" y="4291104"/>
            <a:ext cx="864096" cy="451399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140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pic>
        <p:nvPicPr>
          <p:cNvPr id="5" name="9 Resim" descr="jules-dupuit-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690688"/>
            <a:ext cx="3314700" cy="4728972"/>
          </a:xfrm>
          <a:prstGeom prst="rect">
            <a:avLst/>
          </a:prstGeom>
        </p:spPr>
      </p:pic>
      <p:pic>
        <p:nvPicPr>
          <p:cNvPr id="9" name="7 Resim" descr="Clipboard0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00661" y="1690688"/>
            <a:ext cx="6723379" cy="5067436"/>
          </a:xfrm>
          <a:prstGeom prst="rect">
            <a:avLst/>
          </a:prstGeom>
        </p:spPr>
      </p:pic>
      <p:cxnSp>
        <p:nvCxnSpPr>
          <p:cNvPr id="11" name="11 Düz Ok Bağlayıcısı"/>
          <p:cNvCxnSpPr/>
          <p:nvPr/>
        </p:nvCxnSpPr>
        <p:spPr>
          <a:xfrm flipV="1">
            <a:off x="7722810" y="4929307"/>
            <a:ext cx="576064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3 Metin kutusu"/>
          <p:cNvSpPr txBox="1"/>
          <p:nvPr/>
        </p:nvSpPr>
        <p:spPr>
          <a:xfrm>
            <a:off x="7794818" y="3921195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Fiyat farklılaştırması yoluyla elde edilen ek gelir (</a:t>
            </a:r>
            <a:r>
              <a:rPr lang="tr-TR" dirty="0" err="1" smtClean="0"/>
              <a:t>P</a:t>
            </a:r>
            <a:r>
              <a:rPr lang="tr-TR" baseline="-25000" dirty="0" err="1" smtClean="0"/>
              <a:t>denge</a:t>
            </a:r>
            <a:r>
              <a:rPr lang="tr-TR" dirty="0" smtClean="0"/>
              <a:t>=5, P</a:t>
            </a:r>
            <a:r>
              <a:rPr lang="tr-TR" baseline="-25000" dirty="0" smtClean="0"/>
              <a:t> farklı fiyat</a:t>
            </a:r>
            <a:r>
              <a:rPr lang="tr-TR" dirty="0" smtClean="0"/>
              <a:t> =3)</a:t>
            </a:r>
            <a:endParaRPr lang="tr-TR" dirty="0"/>
          </a:p>
        </p:txBody>
      </p:sp>
      <p:sp>
        <p:nvSpPr>
          <p:cNvPr id="13" name="15 Dikdörtgen"/>
          <p:cNvSpPr/>
          <p:nvPr/>
        </p:nvSpPr>
        <p:spPr>
          <a:xfrm>
            <a:off x="7434778" y="5645150"/>
            <a:ext cx="1683822" cy="58420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7969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21300" y="1825625"/>
            <a:ext cx="60325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Alfred</a:t>
            </a:r>
            <a:r>
              <a:rPr lang="tr-TR" b="1" dirty="0"/>
              <a:t> Marshall (1842-1924)</a:t>
            </a:r>
          </a:p>
          <a:p>
            <a:pPr marL="0" indent="0">
              <a:buNone/>
            </a:pPr>
            <a:endParaRPr lang="tr-TR" b="1" dirty="0"/>
          </a:p>
          <a:p>
            <a:pPr marL="0" indent="0"/>
            <a:r>
              <a:rPr lang="tr-TR" dirty="0"/>
              <a:t> 1844’ten itibaren </a:t>
            </a:r>
            <a:r>
              <a:rPr lang="tr-TR" dirty="0" err="1"/>
              <a:t>Cambridge’te</a:t>
            </a:r>
            <a:endParaRPr lang="tr-TR" dirty="0"/>
          </a:p>
          <a:p>
            <a:pPr marL="0" indent="0"/>
            <a:r>
              <a:rPr lang="tr-TR" dirty="0"/>
              <a:t> İlk “iktisat </a:t>
            </a:r>
            <a:r>
              <a:rPr lang="tr-TR" dirty="0" err="1"/>
              <a:t>fakültesi”nin</a:t>
            </a:r>
            <a:r>
              <a:rPr lang="tr-TR" dirty="0"/>
              <a:t> kurucusu (1902)</a:t>
            </a:r>
          </a:p>
          <a:p>
            <a:pPr marL="0" indent="0"/>
            <a:r>
              <a:rPr lang="tr-TR" dirty="0"/>
              <a:t> Neo-klasik sentez: </a:t>
            </a:r>
            <a:r>
              <a:rPr lang="tr-TR" dirty="0" err="1"/>
              <a:t>Jevons</a:t>
            </a:r>
            <a:r>
              <a:rPr lang="tr-TR" dirty="0"/>
              <a:t>, </a:t>
            </a:r>
            <a:r>
              <a:rPr lang="tr-TR" dirty="0" err="1"/>
              <a:t>Walras</a:t>
            </a:r>
            <a:r>
              <a:rPr lang="tr-TR" dirty="0"/>
              <a:t> ve </a:t>
            </a:r>
            <a:r>
              <a:rPr lang="tr-TR" dirty="0" err="1"/>
              <a:t>Menger</a:t>
            </a:r>
            <a:r>
              <a:rPr lang="tr-TR" dirty="0"/>
              <a:t> (ayrıca </a:t>
            </a:r>
            <a:r>
              <a:rPr lang="tr-TR" dirty="0" err="1"/>
              <a:t>Cournot</a:t>
            </a:r>
            <a:r>
              <a:rPr lang="tr-TR" dirty="0"/>
              <a:t>, </a:t>
            </a:r>
            <a:r>
              <a:rPr lang="tr-TR" dirty="0" err="1"/>
              <a:t>Dupuit</a:t>
            </a:r>
            <a:r>
              <a:rPr lang="tr-TR" dirty="0"/>
              <a:t> ve </a:t>
            </a:r>
            <a:r>
              <a:rPr lang="tr-TR" dirty="0" err="1"/>
              <a:t>von</a:t>
            </a:r>
            <a:r>
              <a:rPr lang="tr-TR" dirty="0"/>
              <a:t> </a:t>
            </a:r>
            <a:r>
              <a:rPr lang="tr-TR" dirty="0" err="1"/>
              <a:t>Thünen</a:t>
            </a:r>
            <a:r>
              <a:rPr lang="tr-TR" dirty="0"/>
              <a:t>)</a:t>
            </a:r>
          </a:p>
          <a:p>
            <a:pPr marL="0" indent="0"/>
            <a:r>
              <a:rPr lang="tr-TR" dirty="0"/>
              <a:t> Politik iktisat </a:t>
            </a:r>
            <a:r>
              <a:rPr lang="tr-TR" dirty="0">
                <a:sym typeface="Wingdings" pitchFamily="2" charset="2"/>
              </a:rPr>
              <a:t> iktisat</a:t>
            </a:r>
            <a:endParaRPr lang="tr-TR" dirty="0"/>
          </a:p>
        </p:txBody>
      </p:sp>
      <p:pic>
        <p:nvPicPr>
          <p:cNvPr id="5" name="7 Resim" descr="Alfred_Marsh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690687"/>
            <a:ext cx="3479800" cy="4911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51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745" y="284833"/>
            <a:ext cx="10114846" cy="5689600"/>
          </a:xfrm>
        </p:spPr>
      </p:pic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439318" y="6158560"/>
            <a:ext cx="7251700" cy="608931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Cambridge «</a:t>
            </a:r>
            <a:r>
              <a:rPr lang="tr-TR" dirty="0" err="1" smtClean="0"/>
              <a:t>Kemreç</a:t>
            </a:r>
            <a:r>
              <a:rPr lang="tr-TR" dirty="0" smtClean="0"/>
              <a:t>» Üniversitesi İktisat Bölümü</a:t>
            </a:r>
          </a:p>
          <a:p>
            <a:r>
              <a:rPr lang="tr-TR" dirty="0" smtClean="0"/>
              <a:t>(A </a:t>
            </a:r>
            <a:r>
              <a:rPr lang="tr-TR" dirty="0" err="1"/>
              <a:t>Marhsall</a:t>
            </a:r>
            <a:r>
              <a:rPr lang="tr-TR" dirty="0"/>
              <a:t>, A C </a:t>
            </a:r>
            <a:r>
              <a:rPr lang="tr-TR" dirty="0" err="1"/>
              <a:t>Pigou</a:t>
            </a:r>
            <a:r>
              <a:rPr lang="tr-TR" dirty="0"/>
              <a:t>, J M Keynes, N </a:t>
            </a:r>
            <a:r>
              <a:rPr lang="tr-TR" dirty="0" err="1"/>
              <a:t>Kaldor</a:t>
            </a:r>
            <a:r>
              <a:rPr lang="tr-TR" dirty="0"/>
              <a:t>, J </a:t>
            </a:r>
            <a:r>
              <a:rPr lang="tr-TR" dirty="0" err="1"/>
              <a:t>Robinson</a:t>
            </a:r>
            <a:r>
              <a:rPr lang="tr-TR" dirty="0"/>
              <a:t>, M </a:t>
            </a:r>
            <a:r>
              <a:rPr lang="tr-TR" dirty="0" err="1"/>
              <a:t>Dobb</a:t>
            </a:r>
            <a:r>
              <a:rPr lang="tr-TR" dirty="0"/>
              <a:t>, </a:t>
            </a:r>
            <a:r>
              <a:rPr lang="tr-TR" dirty="0" err="1"/>
              <a:t>Pasinetti</a:t>
            </a:r>
            <a:r>
              <a:rPr lang="tr-TR" dirty="0"/>
              <a:t>, </a:t>
            </a:r>
            <a:r>
              <a:rPr lang="tr-TR" dirty="0" err="1"/>
              <a:t>Modigliani</a:t>
            </a:r>
            <a:r>
              <a:rPr lang="tr-TR" dirty="0"/>
              <a:t>, H-J </a:t>
            </a:r>
            <a:r>
              <a:rPr lang="tr-TR" dirty="0" err="1"/>
              <a:t>Chang</a:t>
            </a:r>
            <a:r>
              <a:rPr lang="tr-TR" dirty="0"/>
              <a:t>, T </a:t>
            </a:r>
            <a:r>
              <a:rPr lang="tr-TR" dirty="0" err="1"/>
              <a:t>Lawson</a:t>
            </a:r>
            <a:r>
              <a:rPr lang="tr-TR" dirty="0"/>
              <a:t>  </a:t>
            </a:r>
            <a:r>
              <a:rPr lang="tr-TR" dirty="0" smtClean="0"/>
              <a:t>vd.)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41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402089" y="6249069"/>
            <a:ext cx="5567840" cy="608931"/>
          </a:xfrm>
        </p:spPr>
        <p:txBody>
          <a:bodyPr/>
          <a:lstStyle/>
          <a:p>
            <a:r>
              <a:rPr lang="tr-TR" dirty="0" smtClean="0"/>
              <a:t>Cambridge «</a:t>
            </a:r>
            <a:r>
              <a:rPr lang="tr-TR" dirty="0" err="1" smtClean="0"/>
              <a:t>Kemreç</a:t>
            </a:r>
            <a:r>
              <a:rPr lang="tr-TR" dirty="0" smtClean="0"/>
              <a:t>» Üniversitesi, Marshall Library of </a:t>
            </a:r>
            <a:r>
              <a:rPr lang="tr-TR" dirty="0" err="1" smtClean="0"/>
              <a:t>Economics</a:t>
            </a:r>
            <a:endParaRPr lang="en-US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747" y="408981"/>
            <a:ext cx="8378525" cy="5700388"/>
          </a:xfrm>
        </p:spPr>
      </p:pic>
    </p:spTree>
    <p:extLst>
      <p:ext uri="{BB962C8B-B14F-4D97-AF65-F5344CB8AC3E}">
        <p14:creationId xmlns:p14="http://schemas.microsoft.com/office/powerpoint/2010/main" val="133295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007588" y="6088733"/>
            <a:ext cx="4234712" cy="608931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Cambridge «</a:t>
            </a:r>
            <a:r>
              <a:rPr lang="tr-TR" dirty="0" err="1" smtClean="0"/>
              <a:t>Kemreç</a:t>
            </a:r>
            <a:r>
              <a:rPr lang="tr-TR" dirty="0" smtClean="0"/>
              <a:t>» Üniversitesi, </a:t>
            </a:r>
            <a:r>
              <a:rPr lang="tr-TR" dirty="0" err="1" smtClean="0"/>
              <a:t>King’s</a:t>
            </a:r>
            <a:r>
              <a:rPr lang="tr-TR" dirty="0" smtClean="0"/>
              <a:t> </a:t>
            </a:r>
            <a:r>
              <a:rPr lang="tr-TR" dirty="0" err="1" smtClean="0"/>
              <a:t>College</a:t>
            </a:r>
            <a:endParaRPr lang="tr-TR" dirty="0" smtClean="0"/>
          </a:p>
          <a:p>
            <a:pPr algn="ctr"/>
            <a:r>
              <a:rPr lang="tr-TR" dirty="0" smtClean="0"/>
              <a:t>(A C </a:t>
            </a:r>
            <a:r>
              <a:rPr lang="tr-TR" dirty="0" err="1" smtClean="0"/>
              <a:t>Pigou</a:t>
            </a:r>
            <a:r>
              <a:rPr lang="tr-TR" dirty="0" smtClean="0"/>
              <a:t>, J M Keynes, N </a:t>
            </a:r>
            <a:r>
              <a:rPr lang="tr-TR" dirty="0" err="1" smtClean="0"/>
              <a:t>Kaldor</a:t>
            </a:r>
            <a:r>
              <a:rPr lang="tr-TR" dirty="0" smtClean="0"/>
              <a:t> vd.) </a:t>
            </a:r>
            <a:endParaRPr lang="en-US" dirty="0"/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6226" y="231056"/>
            <a:ext cx="7671674" cy="5753756"/>
          </a:xfrm>
        </p:spPr>
      </p:pic>
    </p:spTree>
    <p:extLst>
      <p:ext uri="{BB962C8B-B14F-4D97-AF65-F5344CB8AC3E}">
        <p14:creationId xmlns:p14="http://schemas.microsoft.com/office/powerpoint/2010/main" val="143150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21300" y="1825624"/>
            <a:ext cx="6032500" cy="46767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Alfred</a:t>
            </a:r>
            <a:r>
              <a:rPr lang="tr-TR" b="1" dirty="0"/>
              <a:t> Marshall (1842-1924)</a:t>
            </a:r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dirty="0"/>
              <a:t> Yayınlar (</a:t>
            </a:r>
            <a:r>
              <a:rPr lang="tr-TR" dirty="0" smtClean="0"/>
              <a:t>seçilmiş)</a:t>
            </a:r>
          </a:p>
          <a:p>
            <a:pPr marL="0" indent="0"/>
            <a:r>
              <a:rPr lang="en-US" i="1" dirty="0" smtClean="0"/>
              <a:t>The </a:t>
            </a:r>
            <a:r>
              <a:rPr lang="en-US" i="1" dirty="0"/>
              <a:t>Economics of Industry</a:t>
            </a:r>
            <a:r>
              <a:rPr lang="tr-TR" i="1" dirty="0"/>
              <a:t> </a:t>
            </a:r>
            <a:r>
              <a:rPr lang="tr-TR" dirty="0"/>
              <a:t>(1879, 2 </a:t>
            </a:r>
            <a:r>
              <a:rPr lang="tr-TR" dirty="0" smtClean="0"/>
              <a:t>edisyon)</a:t>
            </a:r>
          </a:p>
          <a:p>
            <a:pPr marL="0" indent="0"/>
            <a:r>
              <a:rPr lang="en-US" i="1" dirty="0" smtClean="0"/>
              <a:t>Principle </a:t>
            </a:r>
            <a:r>
              <a:rPr lang="en-US" i="1" dirty="0"/>
              <a:t>of Economics</a:t>
            </a:r>
            <a:r>
              <a:rPr lang="tr-TR" dirty="0"/>
              <a:t> (9 edisyon, </a:t>
            </a:r>
            <a:r>
              <a:rPr lang="tr-TR" dirty="0" smtClean="0"/>
              <a:t>1890)</a:t>
            </a:r>
          </a:p>
          <a:p>
            <a:pPr marL="0" indent="0"/>
            <a:r>
              <a:rPr lang="en-US" i="1" dirty="0" smtClean="0"/>
              <a:t>The </a:t>
            </a:r>
            <a:r>
              <a:rPr lang="en-US" i="1" dirty="0"/>
              <a:t>Scope and Method of Political Economy</a:t>
            </a:r>
            <a:r>
              <a:rPr lang="en-US" dirty="0"/>
              <a:t> (</a:t>
            </a:r>
            <a:r>
              <a:rPr lang="en-US" dirty="0" smtClean="0"/>
              <a:t>1891)</a:t>
            </a:r>
            <a:endParaRPr lang="tr-TR" dirty="0" smtClean="0"/>
          </a:p>
          <a:p>
            <a:pPr marL="0" indent="0"/>
            <a:r>
              <a:rPr lang="en-US" i="1" dirty="0" smtClean="0"/>
              <a:t>Industry </a:t>
            </a:r>
            <a:r>
              <a:rPr lang="en-US" i="1" dirty="0"/>
              <a:t>and Trade</a:t>
            </a:r>
            <a:r>
              <a:rPr lang="tr-TR" i="1" dirty="0"/>
              <a:t> </a:t>
            </a:r>
            <a:r>
              <a:rPr lang="tr-TR" dirty="0"/>
              <a:t>(1919, 5 edisyon)</a:t>
            </a:r>
            <a:endParaRPr lang="en-US" dirty="0"/>
          </a:p>
        </p:txBody>
      </p:sp>
      <p:pic>
        <p:nvPicPr>
          <p:cNvPr id="5" name="7 Resim" descr="Alfred_Marsh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690687"/>
            <a:ext cx="3479800" cy="4911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15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21300" y="1825624"/>
            <a:ext cx="6032500" cy="4676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Alfred</a:t>
            </a:r>
            <a:r>
              <a:rPr lang="tr-TR" b="1" dirty="0"/>
              <a:t> Marshall (1842-1924)</a:t>
            </a:r>
          </a:p>
          <a:p>
            <a:pPr marL="0" indent="0">
              <a:buNone/>
            </a:pPr>
            <a:endParaRPr lang="tr-TR" b="1" dirty="0"/>
          </a:p>
          <a:p>
            <a:pPr marL="0" indent="0"/>
            <a:r>
              <a:rPr lang="tr-TR" dirty="0"/>
              <a:t> Zaman: kısa dönem vs. uzun dönem</a:t>
            </a:r>
          </a:p>
          <a:p>
            <a:pPr marL="0" indent="0"/>
            <a:r>
              <a:rPr lang="tr-TR" dirty="0"/>
              <a:t> Denge: kısmi denge (vs. </a:t>
            </a:r>
            <a:r>
              <a:rPr lang="tr-TR" dirty="0" err="1" smtClean="0"/>
              <a:t>Walrasçı</a:t>
            </a:r>
            <a:r>
              <a:rPr lang="tr-TR" dirty="0" smtClean="0"/>
              <a:t> </a:t>
            </a:r>
            <a:r>
              <a:rPr lang="tr-TR" dirty="0"/>
              <a:t>genel denge)</a:t>
            </a:r>
          </a:p>
          <a:p>
            <a:pPr marL="0" indent="0"/>
            <a:r>
              <a:rPr lang="tr-TR" dirty="0"/>
              <a:t> Evrimci metodoloji: </a:t>
            </a:r>
            <a:r>
              <a:rPr lang="tr-TR" i="1" dirty="0"/>
              <a:t>natura </a:t>
            </a:r>
            <a:r>
              <a:rPr lang="tr-TR" i="1" dirty="0" err="1"/>
              <a:t>non</a:t>
            </a:r>
            <a:r>
              <a:rPr lang="tr-TR" i="1" dirty="0"/>
              <a:t> </a:t>
            </a:r>
            <a:r>
              <a:rPr lang="tr-TR" i="1" dirty="0" err="1"/>
              <a:t>facit</a:t>
            </a:r>
            <a:r>
              <a:rPr lang="tr-TR" i="1" dirty="0"/>
              <a:t> </a:t>
            </a:r>
            <a:r>
              <a:rPr lang="tr-TR" i="1" dirty="0" err="1"/>
              <a:t>saltum</a:t>
            </a:r>
            <a:r>
              <a:rPr lang="tr-TR" i="1" dirty="0"/>
              <a:t> </a:t>
            </a:r>
          </a:p>
          <a:p>
            <a:pPr marL="0" indent="0"/>
            <a:r>
              <a:rPr lang="tr-TR" dirty="0"/>
              <a:t> Fiyat kuramı </a:t>
            </a:r>
            <a:r>
              <a:rPr lang="tr-TR" dirty="0">
                <a:sym typeface="Wingdings" pitchFamily="2" charset="2"/>
              </a:rPr>
              <a:t> </a:t>
            </a:r>
            <a:r>
              <a:rPr lang="tr-TR" dirty="0"/>
              <a:t>Arz ve talep eğrisi</a:t>
            </a:r>
            <a:endParaRPr lang="en-US" dirty="0"/>
          </a:p>
        </p:txBody>
      </p:sp>
      <p:pic>
        <p:nvPicPr>
          <p:cNvPr id="5" name="7 Resim" descr="Alfred_Marsh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690687"/>
            <a:ext cx="3479800" cy="4911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76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21300" y="1825624"/>
            <a:ext cx="6032500" cy="4676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Alfred</a:t>
            </a:r>
            <a:r>
              <a:rPr lang="tr-TR" b="1" dirty="0"/>
              <a:t> Marshall (1842-1924)</a:t>
            </a:r>
          </a:p>
          <a:p>
            <a:pPr marL="0" indent="0">
              <a:buNone/>
            </a:pPr>
            <a:endParaRPr lang="tr-TR" b="1" dirty="0"/>
          </a:p>
          <a:p>
            <a:pPr marL="0" indent="0"/>
            <a:r>
              <a:rPr lang="tr-TR" dirty="0"/>
              <a:t> Tüketici fazlası</a:t>
            </a:r>
          </a:p>
          <a:p>
            <a:pPr marL="0" indent="0"/>
            <a:r>
              <a:rPr lang="tr-TR" dirty="0"/>
              <a:t> Fiyat esnekliği</a:t>
            </a:r>
          </a:p>
          <a:p>
            <a:pPr marL="0" indent="0"/>
            <a:r>
              <a:rPr lang="tr-TR" dirty="0"/>
              <a:t> </a:t>
            </a:r>
            <a:r>
              <a:rPr lang="tr-TR" dirty="0" err="1"/>
              <a:t>İkâme</a:t>
            </a:r>
            <a:r>
              <a:rPr lang="tr-TR" dirty="0"/>
              <a:t> etkisi</a:t>
            </a:r>
            <a:endParaRPr lang="en-US" dirty="0"/>
          </a:p>
          <a:p>
            <a:pPr marL="0" indent="0"/>
            <a:r>
              <a:rPr lang="tr-TR" dirty="0"/>
              <a:t> Gelir etkisi</a:t>
            </a:r>
          </a:p>
          <a:p>
            <a:pPr marL="0" indent="0"/>
            <a:r>
              <a:rPr lang="tr-TR" dirty="0"/>
              <a:t> Refah iktisadı</a:t>
            </a:r>
          </a:p>
          <a:p>
            <a:pPr marL="0" indent="0"/>
            <a:r>
              <a:rPr lang="tr-TR" dirty="0"/>
              <a:t> Ölçek ekonomileri</a:t>
            </a:r>
          </a:p>
        </p:txBody>
      </p:sp>
      <p:pic>
        <p:nvPicPr>
          <p:cNvPr id="5" name="7 Resim" descr="Alfred_Marshal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690687"/>
            <a:ext cx="3479800" cy="4911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8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Emek Değer </a:t>
            </a:r>
            <a:r>
              <a:rPr lang="tr-TR" b="1" dirty="0" err="1" smtClean="0"/>
              <a:t>Kuramı’nın</a:t>
            </a:r>
            <a:r>
              <a:rPr lang="tr-TR" b="1" dirty="0" smtClean="0"/>
              <a:t> eleştirisi:</a:t>
            </a:r>
          </a:p>
          <a:p>
            <a:endParaRPr lang="tr-TR" dirty="0" smtClean="0"/>
          </a:p>
          <a:p>
            <a:r>
              <a:rPr lang="tr-TR" dirty="0" smtClean="0"/>
              <a:t>Emek, değerin tek ölçütü müdür?</a:t>
            </a:r>
          </a:p>
          <a:p>
            <a:pPr lvl="1"/>
            <a:r>
              <a:rPr lang="tr-TR" dirty="0" smtClean="0"/>
              <a:t>Fiyatlar? (</a:t>
            </a:r>
            <a:r>
              <a:rPr lang="tr-TR" dirty="0" err="1" smtClean="0"/>
              <a:t>Marx</a:t>
            </a:r>
            <a:r>
              <a:rPr lang="tr-TR" dirty="0" smtClean="0"/>
              <a:t>)</a:t>
            </a:r>
          </a:p>
          <a:p>
            <a:r>
              <a:rPr lang="tr-TR" dirty="0" smtClean="0"/>
              <a:t>Emek homojen midir?</a:t>
            </a:r>
          </a:p>
          <a:p>
            <a:pPr lvl="1"/>
            <a:r>
              <a:rPr lang="tr-TR" dirty="0" smtClean="0"/>
              <a:t>Hüner, beceri?</a:t>
            </a:r>
          </a:p>
          <a:p>
            <a:r>
              <a:rPr lang="tr-TR" dirty="0" smtClean="0"/>
              <a:t>Nesnel bir ölçüt mümkün müdür?</a:t>
            </a:r>
          </a:p>
          <a:p>
            <a:pPr lvl="1"/>
            <a:r>
              <a:rPr lang="tr-TR" i="1" dirty="0" err="1" smtClean="0"/>
              <a:t>Essentialism</a:t>
            </a:r>
            <a:r>
              <a:rPr lang="tr-TR" dirty="0" smtClean="0"/>
              <a:t> (</a:t>
            </a:r>
            <a:r>
              <a:rPr lang="tr-TR" dirty="0" err="1" smtClean="0"/>
              <a:t>özcülük</a:t>
            </a:r>
            <a:r>
              <a:rPr lang="tr-TR" dirty="0" smtClean="0"/>
              <a:t>) mümkün müdür?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01302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75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Emek Değer </a:t>
            </a:r>
            <a:r>
              <a:rPr lang="tr-TR" b="1" dirty="0" err="1" smtClean="0"/>
              <a:t>Kuramı’nın</a:t>
            </a:r>
            <a:r>
              <a:rPr lang="tr-TR" b="1" dirty="0" smtClean="0"/>
              <a:t> eleştirisi:</a:t>
            </a:r>
          </a:p>
          <a:p>
            <a:endParaRPr lang="tr-TR" dirty="0" smtClean="0"/>
          </a:p>
          <a:p>
            <a:r>
              <a:rPr lang="tr-TR" dirty="0" smtClean="0"/>
              <a:t>Ve bir «paradoks»: «</a:t>
            </a:r>
            <a:r>
              <a:rPr lang="tr-TR" b="1" dirty="0" smtClean="0"/>
              <a:t>Elmas – Su Paradoksu»</a:t>
            </a:r>
          </a:p>
          <a:p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Elmas: </a:t>
            </a:r>
            <a:r>
              <a:rPr lang="tr-TR" dirty="0" smtClean="0"/>
              <a:t>Faydası düşük, «</a:t>
            </a:r>
            <a:r>
              <a:rPr lang="tr-TR" dirty="0" err="1" smtClean="0"/>
              <a:t>değer»i</a:t>
            </a:r>
            <a:r>
              <a:rPr lang="tr-TR" dirty="0" smtClean="0"/>
              <a:t> yüksek</a:t>
            </a:r>
          </a:p>
          <a:p>
            <a:pPr marL="0" indent="0">
              <a:buNone/>
            </a:pPr>
            <a:r>
              <a:rPr lang="tr-TR" b="1" dirty="0" smtClean="0"/>
              <a:t>Su: </a:t>
            </a:r>
            <a:r>
              <a:rPr lang="tr-TR" dirty="0" smtClean="0"/>
              <a:t>Faydası yüksek, «</a:t>
            </a:r>
            <a:r>
              <a:rPr lang="tr-TR" dirty="0" err="1" smtClean="0"/>
              <a:t>değer»i</a:t>
            </a:r>
            <a:r>
              <a:rPr lang="tr-TR" dirty="0" smtClean="0"/>
              <a:t> düşük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u="sng" dirty="0" smtClean="0"/>
              <a:t>Unutmayın!: </a:t>
            </a:r>
          </a:p>
          <a:p>
            <a:pPr marL="0" indent="0">
              <a:buNone/>
            </a:pPr>
            <a:r>
              <a:rPr lang="tr-TR" dirty="0" smtClean="0"/>
              <a:t>Kullanım Değeri = Fayda </a:t>
            </a:r>
            <a:r>
              <a:rPr lang="tr-TR" b="1" u="sng" dirty="0" smtClean="0"/>
              <a:t>fakat </a:t>
            </a:r>
            <a:r>
              <a:rPr lang="tr-TR" dirty="0" smtClean="0"/>
              <a:t>Değer ≠ Fiyat</a:t>
            </a:r>
            <a:endParaRPr lang="tr-TR" dirty="0"/>
          </a:p>
        </p:txBody>
      </p:sp>
      <p:sp>
        <p:nvSpPr>
          <p:cNvPr id="4" name="Sağ Ayraç 3"/>
          <p:cNvSpPr/>
          <p:nvPr/>
        </p:nvSpPr>
        <p:spPr>
          <a:xfrm>
            <a:off x="6527800" y="3673205"/>
            <a:ext cx="355600" cy="11557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7073900" y="3589335"/>
            <a:ext cx="34925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Acaba bu paradoksu nasıl açarız? Bu paradoksu açıklamak için hangi kavrama ihtiyaç duyarız?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05599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/>
              <a:t>Marginal</a:t>
            </a:r>
            <a:r>
              <a:rPr lang="tr-TR" b="1" dirty="0" smtClean="0"/>
              <a:t> </a:t>
            </a:r>
            <a:r>
              <a:rPr lang="tr-TR" b="1" dirty="0" err="1" smtClean="0"/>
              <a:t>Revolution</a:t>
            </a:r>
            <a:r>
              <a:rPr lang="tr-TR" b="1" dirty="0" smtClean="0"/>
              <a:t> (</a:t>
            </a:r>
            <a:r>
              <a:rPr lang="tr-TR" b="1" dirty="0" err="1" smtClean="0"/>
              <a:t>Marginalism</a:t>
            </a:r>
            <a:r>
              <a:rPr lang="tr-TR" b="1" dirty="0" smtClean="0"/>
              <a:t>):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en-GB" dirty="0" err="1" smtClean="0"/>
              <a:t>Kıtlık</a:t>
            </a:r>
            <a:r>
              <a:rPr lang="en-GB" dirty="0" smtClean="0"/>
              <a:t> </a:t>
            </a:r>
            <a:r>
              <a:rPr lang="en-GB" dirty="0" err="1" smtClean="0"/>
              <a:t>kavramı</a:t>
            </a:r>
            <a:r>
              <a:rPr lang="en-GB" dirty="0" smtClean="0"/>
              <a:t> (</a:t>
            </a:r>
            <a:r>
              <a:rPr lang="en-GB" dirty="0" err="1" smtClean="0"/>
              <a:t>Nedret</a:t>
            </a:r>
            <a:r>
              <a:rPr lang="en-GB" dirty="0" smtClean="0"/>
              <a:t> </a:t>
            </a:r>
            <a:r>
              <a:rPr lang="en-GB" dirty="0" err="1" smtClean="0"/>
              <a:t>kanunu</a:t>
            </a:r>
            <a:r>
              <a:rPr lang="en-GB" dirty="0" smtClean="0"/>
              <a:t>)</a:t>
            </a:r>
          </a:p>
          <a:p>
            <a:r>
              <a:rPr lang="tr-TR" dirty="0" smtClean="0"/>
              <a:t>İktisadi analizde toplam yerine marjinal büyüklüklerin kullanılması</a:t>
            </a:r>
          </a:p>
          <a:p>
            <a:r>
              <a:rPr lang="tr-TR" dirty="0" smtClean="0"/>
              <a:t>Nesnel bir ölçüt </a:t>
            </a:r>
            <a:r>
              <a:rPr lang="en-GB" dirty="0" smtClean="0"/>
              <a:t>(</a:t>
            </a:r>
            <a:r>
              <a:rPr lang="en-GB" b="1" u="sng" dirty="0" err="1" smtClean="0"/>
              <a:t>emek</a:t>
            </a:r>
            <a:r>
              <a:rPr lang="en-GB" dirty="0" smtClean="0"/>
              <a:t>) </a:t>
            </a:r>
            <a:r>
              <a:rPr lang="tr-TR" dirty="0" smtClean="0"/>
              <a:t>yerine öznel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tr-TR" dirty="0" smtClean="0"/>
              <a:t>ölçütün</a:t>
            </a:r>
            <a:r>
              <a:rPr lang="en-GB" dirty="0" smtClean="0"/>
              <a:t> (</a:t>
            </a:r>
            <a:r>
              <a:rPr lang="en-GB" b="1" u="sng" dirty="0" err="1" smtClean="0"/>
              <a:t>fayda</a:t>
            </a:r>
            <a:r>
              <a:rPr lang="en-GB" dirty="0" smtClean="0"/>
              <a:t>)</a:t>
            </a:r>
            <a:r>
              <a:rPr lang="tr-TR" dirty="0" smtClean="0"/>
              <a:t> </a:t>
            </a:r>
            <a:r>
              <a:rPr lang="tr-TR" dirty="0" err="1" smtClean="0"/>
              <a:t>kullanılmas</a:t>
            </a:r>
            <a:endParaRPr lang="en-GB" b="1" u="sng" dirty="0" smtClean="0"/>
          </a:p>
          <a:p>
            <a:endParaRPr lang="en-GB" b="1" u="sng" dirty="0"/>
          </a:p>
          <a:p>
            <a:r>
              <a:rPr lang="en-GB" b="1" dirty="0" err="1" smtClean="0"/>
              <a:t>Marjinal</a:t>
            </a:r>
            <a:r>
              <a:rPr lang="en-GB" b="1" dirty="0" smtClean="0"/>
              <a:t> </a:t>
            </a:r>
            <a:r>
              <a:rPr lang="en-GB" b="1" dirty="0" err="1" smtClean="0"/>
              <a:t>Değer</a:t>
            </a:r>
            <a:r>
              <a:rPr lang="en-GB" b="1" dirty="0" smtClean="0"/>
              <a:t> </a:t>
            </a:r>
            <a:r>
              <a:rPr lang="en-GB" b="1" dirty="0" err="1" smtClean="0"/>
              <a:t>Kuramı</a:t>
            </a:r>
            <a:r>
              <a:rPr lang="en-GB" dirty="0" smtClean="0"/>
              <a:t>: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/>
              <a:t>malın</a:t>
            </a:r>
            <a:r>
              <a:rPr lang="en-GB" dirty="0"/>
              <a:t> </a:t>
            </a:r>
            <a:r>
              <a:rPr lang="en-GB" dirty="0" err="1"/>
              <a:t>değeri</a:t>
            </a:r>
            <a:r>
              <a:rPr lang="en-GB" dirty="0"/>
              <a:t>, o </a:t>
            </a:r>
            <a:r>
              <a:rPr lang="en-GB" dirty="0" err="1"/>
              <a:t>malın</a:t>
            </a:r>
            <a:r>
              <a:rPr lang="en-GB" dirty="0"/>
              <a:t> son </a:t>
            </a:r>
            <a:r>
              <a:rPr lang="en-GB" dirty="0" err="1"/>
              <a:t>biriminin</a:t>
            </a:r>
            <a:r>
              <a:rPr lang="en-GB" dirty="0"/>
              <a:t> </a:t>
            </a:r>
            <a:r>
              <a:rPr lang="en-GB" dirty="0" err="1"/>
              <a:t>kullanıcıya</a:t>
            </a:r>
            <a:r>
              <a:rPr lang="en-GB" dirty="0"/>
              <a:t> </a:t>
            </a:r>
            <a:r>
              <a:rPr lang="en-GB" dirty="0" err="1"/>
              <a:t>sağladığı</a:t>
            </a:r>
            <a:r>
              <a:rPr lang="en-GB" dirty="0"/>
              <a:t> </a:t>
            </a:r>
            <a:r>
              <a:rPr lang="en-GB" dirty="0" err="1"/>
              <a:t>faydayla</a:t>
            </a:r>
            <a:r>
              <a:rPr lang="en-GB" dirty="0"/>
              <a:t> </a:t>
            </a:r>
            <a:r>
              <a:rPr lang="en-GB" dirty="0" err="1"/>
              <a:t>ölçülür</a:t>
            </a:r>
            <a:r>
              <a:rPr lang="en-GB" dirty="0" smtClean="0"/>
              <a:t>.</a:t>
            </a:r>
            <a:endParaRPr lang="tr-TR" b="1" u="sng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39538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Marj, </a:t>
            </a:r>
            <a:r>
              <a:rPr lang="tr-TR" b="1" dirty="0" err="1" smtClean="0"/>
              <a:t>marjin</a:t>
            </a:r>
            <a:r>
              <a:rPr lang="tr-TR" b="1" dirty="0" smtClean="0"/>
              <a:t>, marjinal: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En son, en küçük ek</a:t>
            </a:r>
          </a:p>
          <a:p>
            <a:r>
              <a:rPr lang="tr-TR" dirty="0" smtClean="0"/>
              <a:t>Bir sayfanın kenarındaki boşluk</a:t>
            </a:r>
          </a:p>
          <a:p>
            <a:r>
              <a:rPr lang="tr-TR" dirty="0" smtClean="0"/>
              <a:t>Toplama yapılan eklemeler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smtClean="0">
                <a:sym typeface="Wingdings" panose="05000000000000000000" pitchFamily="2" charset="2"/>
              </a:rPr>
              <a:t>İktisadın içindeki </a:t>
            </a:r>
            <a:r>
              <a:rPr lang="tr-TR" smtClean="0"/>
              <a:t>«marjinal </a:t>
            </a:r>
            <a:r>
              <a:rPr lang="tr-TR" dirty="0" smtClean="0"/>
              <a:t>guruplar»</a:t>
            </a:r>
          </a:p>
          <a:p>
            <a:pPr marL="0" indent="0">
              <a:buNone/>
            </a:pP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i="1" dirty="0" smtClean="0"/>
              <a:t>İktisadın marjinalleşmesi </a:t>
            </a:r>
            <a:r>
              <a:rPr lang="tr-TR" dirty="0" smtClean="0"/>
              <a:t>iktisadın önemsizleşmesi demek değildir!</a:t>
            </a:r>
          </a:p>
        </p:txBody>
      </p:sp>
    </p:spTree>
    <p:extLst>
      <p:ext uri="{BB962C8B-B14F-4D97-AF65-F5344CB8AC3E}">
        <p14:creationId xmlns:p14="http://schemas.microsoft.com/office/powerpoint/2010/main" val="352119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Marjinal Devrim ve </a:t>
            </a:r>
            <a:r>
              <a:rPr lang="tr-TR" dirty="0" err="1" smtClean="0"/>
              <a:t>Neoklasik</a:t>
            </a:r>
            <a:r>
              <a:rPr lang="tr-TR" dirty="0" smtClean="0"/>
              <a:t> İktisat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Fayda Değer Kuramı (Marjinal </a:t>
            </a:r>
            <a:r>
              <a:rPr lang="tr-TR" b="1" dirty="0"/>
              <a:t>D</a:t>
            </a:r>
            <a:r>
              <a:rPr lang="tr-TR" b="1" dirty="0" smtClean="0"/>
              <a:t>eğer </a:t>
            </a:r>
            <a:r>
              <a:rPr lang="tr-TR" b="1" dirty="0"/>
              <a:t>K</a:t>
            </a:r>
            <a:r>
              <a:rPr lang="tr-TR" b="1" dirty="0" smtClean="0"/>
              <a:t>uramı):</a:t>
            </a:r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u="sng" dirty="0" smtClean="0"/>
              <a:t>Emek </a:t>
            </a:r>
            <a:r>
              <a:rPr lang="tr-TR" u="sng" dirty="0" smtClean="0">
                <a:sym typeface="Wingdings" panose="05000000000000000000" pitchFamily="2" charset="2"/>
              </a:rPr>
              <a:t> </a:t>
            </a:r>
            <a:r>
              <a:rPr lang="tr-TR" u="sng" dirty="0" smtClean="0"/>
              <a:t>Fayda</a:t>
            </a:r>
            <a:r>
              <a:rPr lang="en-GB" u="sng" dirty="0" smtClean="0"/>
              <a:t> [</a:t>
            </a:r>
            <a:r>
              <a:rPr lang="en-GB" u="sng" dirty="0" err="1" smtClean="0"/>
              <a:t>Üretim</a:t>
            </a:r>
            <a:r>
              <a:rPr lang="en-GB" u="sng" dirty="0" smtClean="0"/>
              <a:t> </a:t>
            </a:r>
            <a:r>
              <a:rPr lang="en-GB" u="sng" dirty="0" err="1" smtClean="0"/>
              <a:t>odaği</a:t>
            </a:r>
            <a:r>
              <a:rPr lang="en-GB" u="sng" dirty="0" smtClean="0"/>
              <a:t> </a:t>
            </a:r>
            <a:r>
              <a:rPr lang="en-GB" u="sng" dirty="0" smtClean="0">
                <a:sym typeface="Wingdings" panose="05000000000000000000" pitchFamily="2" charset="2"/>
              </a:rPr>
              <a:t> </a:t>
            </a:r>
            <a:r>
              <a:rPr lang="en-GB" u="sng" dirty="0" err="1" smtClean="0">
                <a:sym typeface="Wingdings" panose="05000000000000000000" pitchFamily="2" charset="2"/>
              </a:rPr>
              <a:t>Mübadele</a:t>
            </a:r>
            <a:r>
              <a:rPr lang="en-GB" u="sng" dirty="0" smtClean="0">
                <a:sym typeface="Wingdings" panose="05000000000000000000" pitchFamily="2" charset="2"/>
              </a:rPr>
              <a:t> </a:t>
            </a:r>
            <a:r>
              <a:rPr lang="en-GB" u="sng" dirty="0" err="1" smtClean="0">
                <a:sym typeface="Wingdings" panose="05000000000000000000" pitchFamily="2" charset="2"/>
              </a:rPr>
              <a:t>odağı</a:t>
            </a:r>
            <a:r>
              <a:rPr lang="en-GB" u="sng" dirty="0" smtClean="0">
                <a:sym typeface="Wingdings" panose="05000000000000000000" pitchFamily="2" charset="2"/>
              </a:rPr>
              <a:t>]</a:t>
            </a:r>
            <a:endParaRPr lang="tr-TR" u="sng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en-GB" dirty="0" smtClean="0"/>
              <a:t>Jevons: “</a:t>
            </a:r>
            <a:r>
              <a:rPr lang="en-GB" dirty="0" err="1" smtClean="0"/>
              <a:t>Değer</a:t>
            </a:r>
            <a:r>
              <a:rPr lang="en-GB" dirty="0" smtClean="0"/>
              <a:t> </a:t>
            </a:r>
            <a:r>
              <a:rPr lang="en-GB" dirty="0" err="1" smtClean="0"/>
              <a:t>sözcüğü</a:t>
            </a:r>
            <a:r>
              <a:rPr lang="en-GB" dirty="0" smtClean="0"/>
              <a:t>, </a:t>
            </a:r>
            <a:r>
              <a:rPr lang="en-GB" dirty="0" err="1" smtClean="0"/>
              <a:t>sadece</a:t>
            </a:r>
            <a:r>
              <a:rPr lang="en-GB" dirty="0" smtClean="0"/>
              <a:t>,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maddenin</a:t>
            </a:r>
            <a:r>
              <a:rPr lang="en-GB" dirty="0" smtClean="0"/>
              <a:t> </a:t>
            </a:r>
            <a:r>
              <a:rPr lang="en-GB" dirty="0" err="1" smtClean="0"/>
              <a:t>başkasıyla</a:t>
            </a:r>
            <a:r>
              <a:rPr lang="en-GB" dirty="0" smtClean="0"/>
              <a:t> </a:t>
            </a:r>
            <a:r>
              <a:rPr lang="en-GB" dirty="0" err="1" smtClean="0"/>
              <a:t>belirli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oranda</a:t>
            </a:r>
            <a:r>
              <a:rPr lang="en-GB" dirty="0" smtClean="0"/>
              <a:t> </a:t>
            </a:r>
            <a:r>
              <a:rPr lang="en-GB" dirty="0" err="1" smtClean="0"/>
              <a:t>mübadelesi</a:t>
            </a:r>
            <a:r>
              <a:rPr lang="en-GB" dirty="0" smtClean="0"/>
              <a:t> </a:t>
            </a:r>
            <a:r>
              <a:rPr lang="en-GB" dirty="0" err="1" smtClean="0"/>
              <a:t>koşulunu</a:t>
            </a:r>
            <a:r>
              <a:rPr lang="en-GB" dirty="0" smtClean="0"/>
              <a:t> </a:t>
            </a:r>
            <a:r>
              <a:rPr lang="en-GB" dirty="0" err="1" smtClean="0"/>
              <a:t>ifade</a:t>
            </a:r>
            <a:r>
              <a:rPr lang="en-GB" dirty="0" smtClean="0"/>
              <a:t> </a:t>
            </a:r>
            <a:r>
              <a:rPr lang="en-GB" dirty="0" err="1" smtClean="0"/>
              <a:t>eder</a:t>
            </a:r>
            <a:r>
              <a:rPr lang="en-GB" dirty="0" smtClean="0"/>
              <a:t>” (Hunt, 372)</a:t>
            </a:r>
          </a:p>
          <a:p>
            <a:r>
              <a:rPr lang="tr-TR" dirty="0" smtClean="0"/>
              <a:t>Değer </a:t>
            </a:r>
            <a:r>
              <a:rPr lang="tr-TR" dirty="0" smtClean="0">
                <a:sym typeface="Wingdings" panose="05000000000000000000" pitchFamily="2" charset="2"/>
              </a:rPr>
              <a:t> fiyat(</a:t>
            </a:r>
            <a:r>
              <a:rPr lang="tr-TR" dirty="0" err="1" smtClean="0">
                <a:sym typeface="Wingdings" panose="05000000000000000000" pitchFamily="2" charset="2"/>
              </a:rPr>
              <a:t>lar</a:t>
            </a:r>
            <a:r>
              <a:rPr lang="tr-TR" dirty="0" smtClean="0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tr-TR" dirty="0" smtClean="0">
                <a:sym typeface="Wingdings" panose="05000000000000000000" pitchFamily="2" charset="2"/>
              </a:rPr>
              <a:t>«İktisatçılar her şeyin fiyatını bilirler, hiçbir şeyin değerini bilmezler»</a:t>
            </a:r>
            <a:endParaRPr lang="tr-TR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74706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İktisat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doğal</a:t>
            </a:r>
            <a:r>
              <a:rPr lang="en-GB" dirty="0" smtClean="0"/>
              <a:t> </a:t>
            </a:r>
            <a:r>
              <a:rPr lang="en-GB" dirty="0" err="1" smtClean="0"/>
              <a:t>bilimler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Charles Darwin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b="1" u="sng" dirty="0" err="1" smtClean="0"/>
              <a:t>doğal</a:t>
            </a:r>
            <a:r>
              <a:rPr lang="en-GB" b="1" u="sng" dirty="0" smtClean="0"/>
              <a:t> </a:t>
            </a:r>
            <a:r>
              <a:rPr lang="en-GB" b="1" u="sng" dirty="0" err="1" smtClean="0"/>
              <a:t>seçilim</a:t>
            </a:r>
            <a:r>
              <a:rPr lang="en-GB" b="1" u="sng" dirty="0" smtClean="0"/>
              <a:t> </a:t>
            </a:r>
            <a:r>
              <a:rPr lang="en-GB" b="1" u="sng" dirty="0" err="1" smtClean="0"/>
              <a:t>kuramı</a:t>
            </a:r>
            <a:endParaRPr lang="en-GB" b="1" u="sng" dirty="0" smtClean="0"/>
          </a:p>
          <a:p>
            <a:pPr marL="0" indent="0">
              <a:buNone/>
            </a:pPr>
            <a:r>
              <a:rPr lang="en-GB" dirty="0" smtClean="0"/>
              <a:t>(1859, </a:t>
            </a:r>
            <a:r>
              <a:rPr lang="en-GB" i="1" dirty="0" smtClean="0"/>
              <a:t>On the Origin of Species</a:t>
            </a:r>
            <a:r>
              <a:rPr lang="en-GB" dirty="0" smtClean="0"/>
              <a:t>)</a:t>
            </a:r>
          </a:p>
          <a:p>
            <a:r>
              <a:rPr lang="en-GB" dirty="0" smtClean="0"/>
              <a:t>Albert </a:t>
            </a:r>
            <a:r>
              <a:rPr lang="en-GB" dirty="0"/>
              <a:t>Einstein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b="1" u="sng" dirty="0" err="1"/>
              <a:t>genel</a:t>
            </a:r>
            <a:r>
              <a:rPr lang="en-GB" b="1" u="sng" dirty="0"/>
              <a:t> </a:t>
            </a:r>
            <a:r>
              <a:rPr lang="en-GB" b="1" u="sng" dirty="0" err="1"/>
              <a:t>görecelilik</a:t>
            </a:r>
            <a:r>
              <a:rPr lang="en-GB" b="1" u="sng" dirty="0"/>
              <a:t> </a:t>
            </a:r>
            <a:r>
              <a:rPr lang="en-GB" b="1" u="sng" dirty="0" err="1" smtClean="0"/>
              <a:t>kuramı</a:t>
            </a:r>
            <a:endParaRPr lang="en-GB" b="1" u="sng" dirty="0"/>
          </a:p>
          <a:p>
            <a:pPr marL="0" indent="0">
              <a:buNone/>
            </a:pPr>
            <a:r>
              <a:rPr lang="en-GB" dirty="0"/>
              <a:t>(1905’ten 1916’ya </a:t>
            </a:r>
            <a:r>
              <a:rPr lang="en-GB" dirty="0" err="1"/>
              <a:t>çeşitli</a:t>
            </a:r>
            <a:r>
              <a:rPr lang="en-GB" dirty="0"/>
              <a:t> </a:t>
            </a:r>
            <a:r>
              <a:rPr lang="en-GB" dirty="0" err="1"/>
              <a:t>makaleler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r>
              <a:rPr lang="en-GB" dirty="0" smtClean="0"/>
              <a:t>…</a:t>
            </a:r>
          </a:p>
          <a:p>
            <a:pPr marL="0" indent="0">
              <a:buNone/>
            </a:pPr>
            <a:r>
              <a:rPr lang="en-GB" dirty="0" err="1" smtClean="0"/>
              <a:t>Bugün</a:t>
            </a:r>
            <a:r>
              <a:rPr lang="en-GB" dirty="0" smtClean="0"/>
              <a:t>: </a:t>
            </a:r>
            <a:r>
              <a:rPr lang="en-GB" dirty="0" err="1" smtClean="0"/>
              <a:t>Karmaşıklık</a:t>
            </a:r>
            <a:r>
              <a:rPr lang="en-GB" dirty="0" smtClean="0"/>
              <a:t> </a:t>
            </a:r>
            <a:r>
              <a:rPr lang="en-GB" dirty="0" err="1" smtClean="0"/>
              <a:t>iktisadı</a:t>
            </a:r>
            <a:r>
              <a:rPr lang="en-GB" dirty="0" smtClean="0"/>
              <a:t>, </a:t>
            </a:r>
            <a:r>
              <a:rPr lang="en-GB" dirty="0" err="1" smtClean="0"/>
              <a:t>evrimci</a:t>
            </a:r>
            <a:r>
              <a:rPr lang="en-GB" dirty="0" smtClean="0"/>
              <a:t> (</a:t>
            </a:r>
            <a:r>
              <a:rPr lang="en-GB" dirty="0" err="1" smtClean="0"/>
              <a:t>kurumsal</a:t>
            </a:r>
            <a:r>
              <a:rPr lang="en-GB" dirty="0" smtClean="0"/>
              <a:t>) </a:t>
            </a:r>
            <a:r>
              <a:rPr lang="en-GB" dirty="0" err="1" smtClean="0"/>
              <a:t>iktisat</a:t>
            </a:r>
            <a:r>
              <a:rPr lang="en-GB" dirty="0" smtClean="0"/>
              <a:t>, </a:t>
            </a:r>
            <a:r>
              <a:rPr lang="en-GB" dirty="0" err="1" smtClean="0"/>
              <a:t>ekonofizik</a:t>
            </a:r>
            <a:r>
              <a:rPr lang="en-GB" dirty="0" smtClean="0"/>
              <a:t>, </a:t>
            </a:r>
            <a:r>
              <a:rPr lang="en-GB" dirty="0" err="1" smtClean="0"/>
              <a:t>dijitalleşme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internet </a:t>
            </a:r>
            <a:r>
              <a:rPr lang="en-GB" dirty="0" err="1" smtClean="0"/>
              <a:t>ekonomisi</a:t>
            </a:r>
            <a:r>
              <a:rPr lang="en-GB" dirty="0" smtClean="0"/>
              <a:t>, computational economics </a:t>
            </a:r>
            <a:r>
              <a:rPr lang="en-GB" dirty="0" err="1" smtClean="0"/>
              <a:t>vd</a:t>
            </a:r>
            <a:r>
              <a:rPr lang="en-GB" dirty="0" smtClean="0"/>
              <a:t>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779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576</TotalTime>
  <Words>1872</Words>
  <Application>Microsoft Office PowerPoint</Application>
  <PresentationFormat>Geniş ekran</PresentationFormat>
  <Paragraphs>289</Paragraphs>
  <Slides>38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45" baseType="lpstr">
      <vt:lpstr>Arial</vt:lpstr>
      <vt:lpstr>Calibri</vt:lpstr>
      <vt:lpstr>Calibri Light</vt:lpstr>
      <vt:lpstr>DejaVu LGC Sans</vt:lpstr>
      <vt:lpstr>Times New Roman</vt:lpstr>
      <vt:lpstr>Wingdings</vt:lpstr>
      <vt:lpstr>Office Teması</vt:lpstr>
      <vt:lpstr>İKT 216 İktisadi Düşünceler Tarihi Ankara Üniversitesi SBF II. Sınıf İktisat  Ders 12  Altuğ Yalçıntaş http://ayalcintas.blogspot.com.tr/ altug.yalcintas@politics.ankara.edu.tr   http://iktisadidusuncelertarihi.blogspot.com.tr/</vt:lpstr>
      <vt:lpstr>Sınav sorumluluğunuz </vt:lpstr>
      <vt:lpstr>Marjinal Devrim ve Neoklasik İktisat</vt:lpstr>
      <vt:lpstr>Marjinal Devrim ve Neoklasik İktisat</vt:lpstr>
      <vt:lpstr>Marjinal Devrim ve Neoklasik İktisat</vt:lpstr>
      <vt:lpstr>Marjinal Devrim ve Neoklasik İktisat</vt:lpstr>
      <vt:lpstr>Marjinal Devrim ve Neoklasik İktisat</vt:lpstr>
      <vt:lpstr>Marjinal Devrim ve Neoklasik İktisat</vt:lpstr>
      <vt:lpstr>İktisat ve doğal bilimler</vt:lpstr>
      <vt:lpstr>KLASİK İKTİSAT OKULU (1776 – 1870’ler)</vt:lpstr>
      <vt:lpstr>Marjinal Devrim (1871 – 1874) ve  Neo-Klasik İktisat Okulu</vt:lpstr>
      <vt:lpstr>PowerPoint Sunusu</vt:lpstr>
      <vt:lpstr>Marjinal Devrim (1871 – 1874) ve  Neo-Klasik İktisat Okulu</vt:lpstr>
      <vt:lpstr>Marjinal Devrim ve Neoklasik İktisat</vt:lpstr>
      <vt:lpstr>Marjinal Devrim ve Neoklasik İktisat</vt:lpstr>
      <vt:lpstr>PowerPoint Sunusu</vt:lpstr>
      <vt:lpstr>Marjinal Devrim ve Neoklasik İktisat</vt:lpstr>
      <vt:lpstr>PowerPoint Sunusu</vt:lpstr>
      <vt:lpstr>Marjinal Devrim ve Neoklasik İktisat</vt:lpstr>
      <vt:lpstr>Marjinal Devrim ve Neoklasik İktisat</vt:lpstr>
      <vt:lpstr>Marjinal Devrim ve Neoklasik İktisat</vt:lpstr>
      <vt:lpstr>Marjinal Devrim (1871 – 1874) ve  Neo-Klasik İktisat Okulu</vt:lpstr>
      <vt:lpstr>Marjinal Devrim ve Neoklasik İktisat</vt:lpstr>
      <vt:lpstr>Marjinal Devrim ve Neoklasik İktisat</vt:lpstr>
      <vt:lpstr>Marjinal Devrim ve Neoklasik İktisat</vt:lpstr>
      <vt:lpstr>Marjinal Devrim ve Neoklasik İktisat</vt:lpstr>
      <vt:lpstr>Marjinal Devrim ve Neoklasik İktisat</vt:lpstr>
      <vt:lpstr>Marjinal Devrim ve Neoklasik İktisat</vt:lpstr>
      <vt:lpstr>Marjinal Devrim ve Neoklasik İktisat</vt:lpstr>
      <vt:lpstr>Marjinal Devrim ve Neoklasik İktisat</vt:lpstr>
      <vt:lpstr>Marjinal Devrim ve Neoklasik İktisat</vt:lpstr>
      <vt:lpstr>Marjinal Devrim ve Neoklasik İktisat</vt:lpstr>
      <vt:lpstr>PowerPoint Sunusu</vt:lpstr>
      <vt:lpstr>PowerPoint Sunusu</vt:lpstr>
      <vt:lpstr>PowerPoint Sunusu</vt:lpstr>
      <vt:lpstr>Marjinal Devrim ve Neoklasik İktisat</vt:lpstr>
      <vt:lpstr>Marjinal Devrim ve Neoklasik İktisat</vt:lpstr>
      <vt:lpstr>Marjinal Devrim ve Neoklasik İktisat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 216 İktisadi Düşünceler Tarihi Ankara Üniversitesi SBF II. Sınıf İktisat  Ders 12  Altuğ Yalçıntaş http://ayalcintas.blogspot.com.tr/ altug.yalcintas@politics.ankara.edu.tr   http://iktisadidusuncelertarihi.blogspot.com.tr/</dc:title>
  <dc:creator>Altug Yalcintas</dc:creator>
  <cp:lastModifiedBy>Altug Yalcintas</cp:lastModifiedBy>
  <cp:revision>72</cp:revision>
  <dcterms:created xsi:type="dcterms:W3CDTF">2015-05-11T11:17:15Z</dcterms:created>
  <dcterms:modified xsi:type="dcterms:W3CDTF">2019-05-23T13:33:38Z</dcterms:modified>
</cp:coreProperties>
</file>