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4" r:id="rId4"/>
    <p:sldId id="263" r:id="rId5"/>
    <p:sldId id="260" r:id="rId6"/>
    <p:sldId id="258" r:id="rId7"/>
    <p:sldId id="257" r:id="rId8"/>
    <p:sldId id="271"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E7EF84D2-9E5F-4903-BC5B-4220DBF2F420}" type="datetimeFigureOut">
              <a:rPr lang="en-US" smtClean="0"/>
              <a:t>4/11/2019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83F7DA25-4DAF-4521-8725-4C23B6F03639}" type="slidenum">
              <a:rPr lang="en-US" smtClean="0"/>
              <a:t>‹#›</a:t>
            </a:fld>
            <a:endParaRPr lang="en-US"/>
          </a:p>
        </p:txBody>
      </p:sp>
    </p:spTree>
    <p:extLst>
      <p:ext uri="{BB962C8B-B14F-4D97-AF65-F5344CB8AC3E}">
        <p14:creationId xmlns:p14="http://schemas.microsoft.com/office/powerpoint/2010/main" val="3450638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EF84D2-9E5F-4903-BC5B-4220DBF2F420}" type="datetimeFigureOut">
              <a:rPr lang="en-US" smtClean="0"/>
              <a:t>4/11/2019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83F7DA25-4DAF-4521-8725-4C23B6F03639}" type="slidenum">
              <a:rPr lang="en-US" smtClean="0"/>
              <a:t>‹#›</a:t>
            </a:fld>
            <a:endParaRPr lang="en-US"/>
          </a:p>
        </p:txBody>
      </p:sp>
    </p:spTree>
    <p:extLst>
      <p:ext uri="{BB962C8B-B14F-4D97-AF65-F5344CB8AC3E}">
        <p14:creationId xmlns:p14="http://schemas.microsoft.com/office/powerpoint/2010/main" val="3326192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EF84D2-9E5F-4903-BC5B-4220DBF2F420}" type="datetimeFigureOut">
              <a:rPr lang="en-US" smtClean="0"/>
              <a:t>4/11/2019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83F7DA25-4DAF-4521-8725-4C23B6F03639}" type="slidenum">
              <a:rPr lang="en-US" smtClean="0"/>
              <a:t>‹#›</a:t>
            </a:fld>
            <a:endParaRPr lang="en-US"/>
          </a:p>
        </p:txBody>
      </p:sp>
    </p:spTree>
    <p:extLst>
      <p:ext uri="{BB962C8B-B14F-4D97-AF65-F5344CB8AC3E}">
        <p14:creationId xmlns:p14="http://schemas.microsoft.com/office/powerpoint/2010/main" val="1660804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EF84D2-9E5F-4903-BC5B-4220DBF2F420}" type="datetimeFigureOut">
              <a:rPr lang="en-US" smtClean="0"/>
              <a:t>4/11/2019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83F7DA25-4DAF-4521-8725-4C23B6F03639}" type="slidenum">
              <a:rPr lang="en-US" smtClean="0"/>
              <a:t>‹#›</a:t>
            </a:fld>
            <a:endParaRPr lang="en-US"/>
          </a:p>
        </p:txBody>
      </p:sp>
    </p:spTree>
    <p:extLst>
      <p:ext uri="{BB962C8B-B14F-4D97-AF65-F5344CB8AC3E}">
        <p14:creationId xmlns:p14="http://schemas.microsoft.com/office/powerpoint/2010/main" val="1254213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7EF84D2-9E5F-4903-BC5B-4220DBF2F420}" type="datetimeFigureOut">
              <a:rPr lang="en-US" smtClean="0"/>
              <a:t>4/11/2019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83F7DA25-4DAF-4521-8725-4C23B6F03639}" type="slidenum">
              <a:rPr lang="en-US" smtClean="0"/>
              <a:t>‹#›</a:t>
            </a:fld>
            <a:endParaRPr lang="en-US"/>
          </a:p>
        </p:txBody>
      </p:sp>
    </p:spTree>
    <p:extLst>
      <p:ext uri="{BB962C8B-B14F-4D97-AF65-F5344CB8AC3E}">
        <p14:creationId xmlns:p14="http://schemas.microsoft.com/office/powerpoint/2010/main" val="1578624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7EF84D2-9E5F-4903-BC5B-4220DBF2F420}" type="datetimeFigureOut">
              <a:rPr lang="en-US" smtClean="0"/>
              <a:t>4/11/2019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83F7DA25-4DAF-4521-8725-4C23B6F03639}" type="slidenum">
              <a:rPr lang="en-US" smtClean="0"/>
              <a:t>‹#›</a:t>
            </a:fld>
            <a:endParaRPr lang="en-US"/>
          </a:p>
        </p:txBody>
      </p:sp>
    </p:spTree>
    <p:extLst>
      <p:ext uri="{BB962C8B-B14F-4D97-AF65-F5344CB8AC3E}">
        <p14:creationId xmlns:p14="http://schemas.microsoft.com/office/powerpoint/2010/main" val="2209881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7EF84D2-9E5F-4903-BC5B-4220DBF2F420}" type="datetimeFigureOut">
              <a:rPr lang="en-US" smtClean="0"/>
              <a:t>4/11/2019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83F7DA25-4DAF-4521-8725-4C23B6F03639}" type="slidenum">
              <a:rPr lang="en-US" smtClean="0"/>
              <a:t>‹#›</a:t>
            </a:fld>
            <a:endParaRPr lang="en-US"/>
          </a:p>
        </p:txBody>
      </p:sp>
    </p:spTree>
    <p:extLst>
      <p:ext uri="{BB962C8B-B14F-4D97-AF65-F5344CB8AC3E}">
        <p14:creationId xmlns:p14="http://schemas.microsoft.com/office/powerpoint/2010/main" val="1592078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7EF84D2-9E5F-4903-BC5B-4220DBF2F420}" type="datetimeFigureOut">
              <a:rPr lang="en-US" smtClean="0"/>
              <a:t>4/11/2019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83F7DA25-4DAF-4521-8725-4C23B6F03639}" type="slidenum">
              <a:rPr lang="en-US" smtClean="0"/>
              <a:t>‹#›</a:t>
            </a:fld>
            <a:endParaRPr lang="en-US"/>
          </a:p>
        </p:txBody>
      </p:sp>
    </p:spTree>
    <p:extLst>
      <p:ext uri="{BB962C8B-B14F-4D97-AF65-F5344CB8AC3E}">
        <p14:creationId xmlns:p14="http://schemas.microsoft.com/office/powerpoint/2010/main" val="1453268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7EF84D2-9E5F-4903-BC5B-4220DBF2F420}" type="datetimeFigureOut">
              <a:rPr lang="en-US" smtClean="0"/>
              <a:t>4/11/2019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83F7DA25-4DAF-4521-8725-4C23B6F03639}" type="slidenum">
              <a:rPr lang="en-US" smtClean="0"/>
              <a:t>‹#›</a:t>
            </a:fld>
            <a:endParaRPr lang="en-US"/>
          </a:p>
        </p:txBody>
      </p:sp>
    </p:spTree>
    <p:extLst>
      <p:ext uri="{BB962C8B-B14F-4D97-AF65-F5344CB8AC3E}">
        <p14:creationId xmlns:p14="http://schemas.microsoft.com/office/powerpoint/2010/main" val="557818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7EF84D2-9E5F-4903-BC5B-4220DBF2F420}" type="datetimeFigureOut">
              <a:rPr lang="en-US" smtClean="0"/>
              <a:t>4/11/2019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83F7DA25-4DAF-4521-8725-4C23B6F03639}" type="slidenum">
              <a:rPr lang="en-US" smtClean="0"/>
              <a:t>‹#›</a:t>
            </a:fld>
            <a:endParaRPr lang="en-US"/>
          </a:p>
        </p:txBody>
      </p:sp>
    </p:spTree>
    <p:extLst>
      <p:ext uri="{BB962C8B-B14F-4D97-AF65-F5344CB8AC3E}">
        <p14:creationId xmlns:p14="http://schemas.microsoft.com/office/powerpoint/2010/main" val="4240703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7EF84D2-9E5F-4903-BC5B-4220DBF2F420}" type="datetimeFigureOut">
              <a:rPr lang="en-US" smtClean="0"/>
              <a:t>4/11/2019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83F7DA25-4DAF-4521-8725-4C23B6F03639}" type="slidenum">
              <a:rPr lang="en-US" smtClean="0"/>
              <a:t>‹#›</a:t>
            </a:fld>
            <a:endParaRPr lang="en-US"/>
          </a:p>
        </p:txBody>
      </p:sp>
    </p:spTree>
    <p:extLst>
      <p:ext uri="{BB962C8B-B14F-4D97-AF65-F5344CB8AC3E}">
        <p14:creationId xmlns:p14="http://schemas.microsoft.com/office/powerpoint/2010/main" val="3042742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EF84D2-9E5F-4903-BC5B-4220DBF2F420}" type="datetimeFigureOut">
              <a:rPr lang="en-US" smtClean="0"/>
              <a:t>4/11/2019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F7DA25-4DAF-4521-8725-4C23B6F03639}" type="slidenum">
              <a:rPr lang="en-US" smtClean="0"/>
              <a:t>‹#›</a:t>
            </a:fld>
            <a:endParaRPr lang="en-US"/>
          </a:p>
        </p:txBody>
      </p:sp>
    </p:spTree>
    <p:extLst>
      <p:ext uri="{BB962C8B-B14F-4D97-AF65-F5344CB8AC3E}">
        <p14:creationId xmlns:p14="http://schemas.microsoft.com/office/powerpoint/2010/main" val="2761056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0" y="0"/>
            <a:ext cx="12192000" cy="6858000"/>
          </a:xfrm>
        </p:spPr>
        <p:style>
          <a:lnRef idx="3">
            <a:schemeClr val="lt1"/>
          </a:lnRef>
          <a:fillRef idx="1">
            <a:schemeClr val="accent2"/>
          </a:fillRef>
          <a:effectRef idx="1">
            <a:schemeClr val="accent2"/>
          </a:effectRef>
          <a:fontRef idx="minor">
            <a:schemeClr val="lt1"/>
          </a:fontRef>
        </p:style>
        <p:txBody>
          <a:bodyPr>
            <a:noAutofit/>
          </a:bodyPr>
          <a:lstStyle/>
          <a:p>
            <a:r>
              <a:rPr lang="en-US" sz="4800" dirty="0" smtClean="0">
                <a:latin typeface="Arial Black" panose="020B0A04020102020204" pitchFamily="34" charset="0"/>
              </a:rPr>
              <a:t>Apology of al-Kind</a:t>
            </a:r>
            <a:r>
              <a:rPr lang="tr-TR" sz="4800" dirty="0" smtClean="0">
                <a:latin typeface="Arial Black" panose="020B0A04020102020204" pitchFamily="34" charset="0"/>
              </a:rPr>
              <a:t>i</a:t>
            </a:r>
            <a:r>
              <a:rPr lang="en-US" sz="4800" dirty="0" smtClean="0">
                <a:latin typeface="Arial Black" panose="020B0A04020102020204" pitchFamily="34" charset="0"/>
              </a:rPr>
              <a:t> is a medieval polemic</a:t>
            </a:r>
            <a:r>
              <a:rPr lang="tr-TR" sz="4800" dirty="0" smtClean="0">
                <a:latin typeface="Arial Black" panose="020B0A04020102020204" pitchFamily="34" charset="0"/>
              </a:rPr>
              <a:t>al </a:t>
            </a:r>
            <a:r>
              <a:rPr lang="tr-TR" sz="4800" dirty="0" err="1" smtClean="0">
                <a:latin typeface="Arial Black" panose="020B0A04020102020204" pitchFamily="34" charset="0"/>
              </a:rPr>
              <a:t>tractate</a:t>
            </a:r>
            <a:r>
              <a:rPr lang="tr-TR" sz="4800" dirty="0" smtClean="0">
                <a:latin typeface="Arial Black" panose="020B0A04020102020204" pitchFamily="34" charset="0"/>
              </a:rPr>
              <a:t> </a:t>
            </a:r>
            <a:r>
              <a:rPr lang="tr-TR" sz="4800" dirty="0" err="1" smtClean="0">
                <a:latin typeface="Arial Black" panose="020B0A04020102020204" pitchFamily="34" charset="0"/>
              </a:rPr>
              <a:t>against</a:t>
            </a:r>
            <a:r>
              <a:rPr lang="tr-TR" sz="4800" dirty="0" smtClean="0">
                <a:latin typeface="Arial Black" panose="020B0A04020102020204" pitchFamily="34" charset="0"/>
              </a:rPr>
              <a:t> </a:t>
            </a:r>
            <a:r>
              <a:rPr lang="tr-TR" sz="4800" dirty="0" err="1" smtClean="0">
                <a:latin typeface="Arial Black" panose="020B0A04020102020204" pitchFamily="34" charset="0"/>
              </a:rPr>
              <a:t>Islam</a:t>
            </a:r>
            <a:r>
              <a:rPr lang="en-US" sz="4800" dirty="0" smtClean="0">
                <a:latin typeface="Arial Black" panose="020B0A04020102020204" pitchFamily="34" charset="0"/>
              </a:rPr>
              <a:t>. The word "apology" is a translation of the Arabic word ‏</a:t>
            </a:r>
            <a:r>
              <a:rPr lang="ar-SA" sz="4800" dirty="0" smtClean="0">
                <a:latin typeface="Arial Black" panose="020B0A04020102020204" pitchFamily="34" charset="0"/>
              </a:rPr>
              <a:t>رسالة‎, </a:t>
            </a:r>
            <a:r>
              <a:rPr lang="en-US" sz="4800" dirty="0" smtClean="0">
                <a:latin typeface="Arial Black" panose="020B0A04020102020204" pitchFamily="34" charset="0"/>
              </a:rPr>
              <a:t>and it is used in the sense of apologetics. It is attributed to an Arab Christian referred to as </a:t>
            </a:r>
            <a:r>
              <a:rPr lang="en-US" sz="4800" dirty="0" err="1" smtClean="0">
                <a:latin typeface="Arial Black" panose="020B0A04020102020204" pitchFamily="34" charset="0"/>
              </a:rPr>
              <a:t>Abd</a:t>
            </a:r>
            <a:r>
              <a:rPr lang="en-US" sz="4800" dirty="0" smtClean="0">
                <a:latin typeface="Arial Black" panose="020B0A04020102020204" pitchFamily="34" charset="0"/>
              </a:rPr>
              <a:t> al-</a:t>
            </a:r>
            <a:r>
              <a:rPr lang="en-US" sz="4800" dirty="0" err="1" smtClean="0">
                <a:latin typeface="Arial Black" panose="020B0A04020102020204" pitchFamily="34" charset="0"/>
              </a:rPr>
              <a:t>Masih</a:t>
            </a:r>
            <a:r>
              <a:rPr lang="en-US" sz="4800" dirty="0" smtClean="0">
                <a:latin typeface="Arial Black" panose="020B0A04020102020204" pitchFamily="34" charset="0"/>
              </a:rPr>
              <a:t> ibn </a:t>
            </a:r>
            <a:r>
              <a:rPr lang="en-US" sz="4800" dirty="0" err="1" smtClean="0">
                <a:latin typeface="Arial Black" panose="020B0A04020102020204" pitchFamily="34" charset="0"/>
              </a:rPr>
              <a:t>Ishaq</a:t>
            </a:r>
            <a:r>
              <a:rPr lang="en-US" sz="4800" dirty="0" smtClean="0">
                <a:latin typeface="Arial Black" panose="020B0A04020102020204" pitchFamily="34" charset="0"/>
              </a:rPr>
              <a:t> al-</a:t>
            </a:r>
            <a:r>
              <a:rPr lang="en-US" sz="4800" dirty="0" err="1" smtClean="0">
                <a:latin typeface="Arial Black" panose="020B0A04020102020204" pitchFamily="34" charset="0"/>
              </a:rPr>
              <a:t>Kindi</a:t>
            </a:r>
            <a:r>
              <a:rPr lang="en-US" sz="4800" dirty="0" smtClean="0">
                <a:latin typeface="Arial Black" panose="020B0A04020102020204" pitchFamily="34" charset="0"/>
              </a:rPr>
              <a:t>.</a:t>
            </a:r>
            <a:endParaRPr lang="en-US" sz="4800" dirty="0">
              <a:latin typeface="Arial Black" panose="020B0A04020102020204" pitchFamily="34" charset="0"/>
            </a:endParaRPr>
          </a:p>
        </p:txBody>
      </p:sp>
    </p:spTree>
    <p:extLst>
      <p:ext uri="{BB962C8B-B14F-4D97-AF65-F5344CB8AC3E}">
        <p14:creationId xmlns:p14="http://schemas.microsoft.com/office/powerpoint/2010/main" val="1243038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127" y="1"/>
            <a:ext cx="12275127" cy="6858000"/>
          </a:xfrm>
          <a:solidFill>
            <a:srgbClr val="00B0F0"/>
          </a:solidFill>
        </p:spPr>
        <p:txBody>
          <a:bodyPr>
            <a:normAutofit/>
          </a:bodyPr>
          <a:lstStyle/>
          <a:p>
            <a:pPr algn="ctr"/>
            <a:r>
              <a:rPr lang="en-US" sz="5400" dirty="0" smtClean="0"/>
              <a:t>The Apology purports to be a record of a dialogue between a Muslim and a Christian. In fact, the book contains two apologies: The Muslim first invites the Christian to embrace Islam. The Christian declines this and in turn invites the Muslim to embrace Christianity. </a:t>
            </a:r>
            <a:endParaRPr lang="en-US" sz="5400" dirty="0"/>
          </a:p>
        </p:txBody>
      </p:sp>
    </p:spTree>
    <p:extLst>
      <p:ext uri="{BB962C8B-B14F-4D97-AF65-F5344CB8AC3E}">
        <p14:creationId xmlns:p14="http://schemas.microsoft.com/office/powerpoint/2010/main" val="838232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a:stretch>
            <a:fillRect/>
          </a:stretch>
        </p:blipFill>
        <p:spPr>
          <a:xfrm>
            <a:off x="0" y="0"/>
            <a:ext cx="12192000" cy="6858000"/>
          </a:xfrm>
          <a:prstGeom prst="rect">
            <a:avLst/>
          </a:prstGeom>
        </p:spPr>
        <p:style>
          <a:lnRef idx="1">
            <a:schemeClr val="accent2"/>
          </a:lnRef>
          <a:fillRef idx="2">
            <a:schemeClr val="accent2"/>
          </a:fillRef>
          <a:effectRef idx="1">
            <a:schemeClr val="accent2"/>
          </a:effectRef>
          <a:fontRef idx="minor">
            <a:schemeClr val="dk1"/>
          </a:fontRef>
        </p:style>
      </p:pic>
    </p:spTree>
    <p:extLst>
      <p:ext uri="{BB962C8B-B14F-4D97-AF65-F5344CB8AC3E}">
        <p14:creationId xmlns:p14="http://schemas.microsoft.com/office/powerpoint/2010/main" val="1996833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1"/>
            <a:ext cx="12005953" cy="6858000"/>
          </a:xfrm>
        </p:spPr>
        <p:style>
          <a:lnRef idx="1">
            <a:schemeClr val="accent5"/>
          </a:lnRef>
          <a:fillRef idx="2">
            <a:schemeClr val="accent5"/>
          </a:fillRef>
          <a:effectRef idx="1">
            <a:schemeClr val="accent5"/>
          </a:effectRef>
          <a:fontRef idx="minor">
            <a:schemeClr val="dk1"/>
          </a:fontRef>
        </p:style>
        <p:txBody>
          <a:bodyPr>
            <a:normAutofit/>
          </a:bodyPr>
          <a:lstStyle/>
          <a:p>
            <a:pPr algn="ctr"/>
            <a:r>
              <a:rPr lang="en-US" sz="4800" dirty="0" smtClean="0"/>
              <a:t>In the letter of </a:t>
            </a:r>
            <a:r>
              <a:rPr lang="en-US" sz="4800" dirty="0" err="1" smtClean="0"/>
              <a:t>Abdalmasih</a:t>
            </a:r>
            <a:r>
              <a:rPr lang="en-US" sz="4800" dirty="0" smtClean="0"/>
              <a:t> al-Kindy, many topics were touched. These are as follows:</a:t>
            </a:r>
            <a:r>
              <a:rPr lang="tr-TR" sz="4800" dirty="0" smtClean="0"/>
              <a:t/>
            </a:r>
            <a:br>
              <a:rPr lang="tr-TR" sz="4800" dirty="0" smtClean="0"/>
            </a:br>
            <a:r>
              <a:rPr lang="en-US" sz="4800" dirty="0" smtClean="0"/>
              <a:t/>
            </a:r>
            <a:br>
              <a:rPr lang="en-US" sz="4800" dirty="0" smtClean="0"/>
            </a:br>
            <a:r>
              <a:rPr lang="en-US" sz="4800" dirty="0" smtClean="0"/>
              <a:t>Abraham: Kindy claims that Abraham was not Muslim, that Abraham worshiped idols. Hz. Muhammad as the first of believers to introduce himself as the proof that Abraham is not Muslim.</a:t>
            </a:r>
            <a:endParaRPr lang="en-US" sz="4800" dirty="0"/>
          </a:p>
        </p:txBody>
      </p:sp>
    </p:spTree>
    <p:extLst>
      <p:ext uri="{BB962C8B-B14F-4D97-AF65-F5344CB8AC3E}">
        <p14:creationId xmlns:p14="http://schemas.microsoft.com/office/powerpoint/2010/main" val="3490448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1"/>
            <a:ext cx="12192000" cy="6858000"/>
          </a:xfrm>
        </p:spPr>
        <p:style>
          <a:lnRef idx="0">
            <a:schemeClr val="accent4"/>
          </a:lnRef>
          <a:fillRef idx="3">
            <a:schemeClr val="accent4"/>
          </a:fillRef>
          <a:effectRef idx="3">
            <a:schemeClr val="accent4"/>
          </a:effectRef>
          <a:fontRef idx="minor">
            <a:schemeClr val="lt1"/>
          </a:fontRef>
        </p:style>
        <p:txBody>
          <a:bodyPr>
            <a:normAutofit/>
          </a:bodyPr>
          <a:lstStyle/>
          <a:p>
            <a:r>
              <a:rPr lang="en-US" dirty="0" smtClean="0"/>
              <a:t>Trinity: Kindy states that God </a:t>
            </a:r>
            <a:r>
              <a:rPr lang="tr-TR" dirty="0" smtClean="0"/>
              <a:t>has </a:t>
            </a:r>
            <a:r>
              <a:rPr lang="tr-TR" dirty="0" err="1" smtClean="0"/>
              <a:t>no</a:t>
            </a:r>
            <a:r>
              <a:rPr lang="tr-TR" dirty="0" smtClean="0"/>
              <a:t> </a:t>
            </a:r>
            <a:r>
              <a:rPr lang="en-US" dirty="0" smtClean="0"/>
              <a:t>child </a:t>
            </a:r>
            <a:r>
              <a:rPr lang="tr-TR" dirty="0" err="1" smtClean="0"/>
              <a:t>nor</a:t>
            </a:r>
            <a:r>
              <a:rPr lang="tr-TR" dirty="0" smtClean="0"/>
              <a:t> </a:t>
            </a:r>
            <a:r>
              <a:rPr lang="en-US" dirty="0" smtClean="0"/>
              <a:t>wife, and that Muslims who are knowledgeable about Christianity have wrong knowledge through Jewish religious scholars. </a:t>
            </a:r>
            <a:r>
              <a:rPr lang="tr-TR" dirty="0" smtClean="0"/>
              <a:t>He</a:t>
            </a:r>
            <a:r>
              <a:rPr lang="en-US" dirty="0" smtClean="0"/>
              <a:t> said that he found expressions in both the Old Testament and Qur'an to support the </a:t>
            </a:r>
            <a:r>
              <a:rPr lang="tr-TR" dirty="0" err="1" smtClean="0"/>
              <a:t>trinity</a:t>
            </a:r>
            <a:r>
              <a:rPr lang="en-US" dirty="0" smtClean="0"/>
              <a:t>, and he used the phrase </a:t>
            </a:r>
            <a:r>
              <a:rPr lang="tr-TR" dirty="0" smtClean="0"/>
              <a:t>«w</a:t>
            </a:r>
            <a:r>
              <a:rPr lang="en-US" dirty="0" smtClean="0"/>
              <a:t>e created, revealed, made</a:t>
            </a:r>
            <a:r>
              <a:rPr lang="tr-TR" dirty="0" smtClean="0"/>
              <a:t>»</a:t>
            </a:r>
            <a:r>
              <a:rPr lang="en-US" dirty="0" smtClean="0"/>
              <a:t> </a:t>
            </a:r>
            <a:r>
              <a:rPr lang="tr-TR" dirty="0" err="1" smtClean="0"/>
              <a:t>reference</a:t>
            </a:r>
            <a:r>
              <a:rPr lang="en-US" dirty="0" smtClean="0"/>
              <a:t> to Allah in Qur'an as examples.</a:t>
            </a:r>
            <a:r>
              <a:rPr lang="tr-TR" dirty="0" smtClean="0"/>
              <a:t> </a:t>
            </a:r>
            <a:r>
              <a:rPr lang="tr-TR" dirty="0" err="1" smtClean="0"/>
              <a:t>Namely</a:t>
            </a:r>
            <a:r>
              <a:rPr lang="tr-TR" dirty="0" smtClean="0"/>
              <a:t>, </a:t>
            </a:r>
            <a:r>
              <a:rPr lang="tr-TR" dirty="0" err="1" smtClean="0"/>
              <a:t>plural</a:t>
            </a:r>
            <a:r>
              <a:rPr lang="tr-TR" dirty="0" smtClean="0"/>
              <a:t> </a:t>
            </a:r>
            <a:r>
              <a:rPr lang="tr-TR" dirty="0" err="1" smtClean="0"/>
              <a:t>use</a:t>
            </a:r>
            <a:r>
              <a:rPr lang="tr-TR" dirty="0" smtClean="0"/>
              <a:t> of </a:t>
            </a:r>
            <a:r>
              <a:rPr lang="tr-TR" dirty="0" err="1" smtClean="0"/>
              <a:t>these</a:t>
            </a:r>
            <a:r>
              <a:rPr lang="tr-TR" dirty="0" smtClean="0"/>
              <a:t> </a:t>
            </a:r>
            <a:r>
              <a:rPr lang="tr-TR" dirty="0" err="1" smtClean="0"/>
              <a:t>verbs</a:t>
            </a:r>
            <a:r>
              <a:rPr lang="tr-TR" dirty="0" smtClean="0"/>
              <a:t>, </a:t>
            </a:r>
            <a:r>
              <a:rPr lang="tr-TR" dirty="0" err="1" smtClean="0"/>
              <a:t>according</a:t>
            </a:r>
            <a:r>
              <a:rPr lang="tr-TR" dirty="0" smtClean="0"/>
              <a:t> </a:t>
            </a:r>
            <a:r>
              <a:rPr lang="tr-TR" dirty="0" err="1" smtClean="0"/>
              <a:t>to</a:t>
            </a:r>
            <a:r>
              <a:rPr lang="tr-TR" dirty="0" smtClean="0"/>
              <a:t> </a:t>
            </a:r>
            <a:r>
              <a:rPr lang="tr-TR" dirty="0" err="1" smtClean="0"/>
              <a:t>him</a:t>
            </a:r>
            <a:r>
              <a:rPr lang="tr-TR" dirty="0" smtClean="0"/>
              <a:t>, </a:t>
            </a:r>
            <a:r>
              <a:rPr lang="tr-TR" dirty="0" err="1" smtClean="0"/>
              <a:t>refers</a:t>
            </a:r>
            <a:r>
              <a:rPr lang="tr-TR" dirty="0" smtClean="0"/>
              <a:t> </a:t>
            </a:r>
            <a:r>
              <a:rPr lang="tr-TR" dirty="0" err="1" smtClean="0"/>
              <a:t>to</a:t>
            </a:r>
            <a:r>
              <a:rPr lang="tr-TR" dirty="0" smtClean="0"/>
              <a:t> </a:t>
            </a:r>
            <a:r>
              <a:rPr lang="tr-TR" dirty="0" err="1" smtClean="0"/>
              <a:t>trinity</a:t>
            </a:r>
            <a:r>
              <a:rPr lang="tr-TR" dirty="0" smtClean="0"/>
              <a:t>. </a:t>
            </a:r>
            <a:endParaRPr lang="en-US" dirty="0"/>
          </a:p>
        </p:txBody>
      </p:sp>
    </p:spTree>
    <p:extLst>
      <p:ext uri="{BB962C8B-B14F-4D97-AF65-F5344CB8AC3E}">
        <p14:creationId xmlns:p14="http://schemas.microsoft.com/office/powerpoint/2010/main" val="1528362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6857999"/>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US" dirty="0" smtClean="0"/>
              <a:t>Muhammad: Kindy, </a:t>
            </a:r>
            <a:r>
              <a:rPr lang="tr-TR" dirty="0" err="1" smtClean="0"/>
              <a:t>talks</a:t>
            </a:r>
            <a:r>
              <a:rPr lang="tr-TR" dirty="0" smtClean="0"/>
              <a:t> </a:t>
            </a:r>
            <a:r>
              <a:rPr lang="tr-TR" dirty="0" err="1" smtClean="0"/>
              <a:t>about</a:t>
            </a:r>
            <a:r>
              <a:rPr lang="tr-TR" dirty="0" smtClean="0"/>
              <a:t> </a:t>
            </a:r>
            <a:r>
              <a:rPr lang="tr-TR" dirty="0" err="1" smtClean="0"/>
              <a:t>Prophet</a:t>
            </a:r>
            <a:r>
              <a:rPr lang="tr-TR" dirty="0" smtClean="0"/>
              <a:t> Muhammed </a:t>
            </a:r>
            <a:r>
              <a:rPr lang="en-US" dirty="0" smtClean="0"/>
              <a:t>a large space. According to him Muhammad worshiped idols before the prophecy came. </a:t>
            </a:r>
            <a:r>
              <a:rPr lang="tr-TR" dirty="0" smtClean="0"/>
              <a:t>He </a:t>
            </a:r>
            <a:r>
              <a:rPr lang="tr-TR" dirty="0" err="1" smtClean="0"/>
              <a:t>uses</a:t>
            </a:r>
            <a:r>
              <a:rPr lang="tr-TR" dirty="0" smtClean="0"/>
              <a:t> </a:t>
            </a:r>
            <a:r>
              <a:rPr lang="tr-TR" dirty="0" err="1" smtClean="0"/>
              <a:t>surah</a:t>
            </a:r>
            <a:r>
              <a:rPr lang="tr-TR" dirty="0" smtClean="0"/>
              <a:t> al-</a:t>
            </a:r>
            <a:r>
              <a:rPr lang="en-US" dirty="0" err="1" smtClean="0"/>
              <a:t>Duha</a:t>
            </a:r>
            <a:r>
              <a:rPr lang="en-US" dirty="0" smtClean="0"/>
              <a:t>, “And He found you lost and guided you (Qur’an, 93:7)” as evidence for the worship of idols</a:t>
            </a:r>
            <a:r>
              <a:rPr lang="tr-TR" dirty="0" smtClean="0"/>
              <a:t> </a:t>
            </a:r>
            <a:r>
              <a:rPr lang="tr-TR" dirty="0" err="1" smtClean="0"/>
              <a:t>by</a:t>
            </a:r>
            <a:r>
              <a:rPr lang="tr-TR" dirty="0" smtClean="0"/>
              <a:t> </a:t>
            </a:r>
            <a:r>
              <a:rPr lang="tr-TR" dirty="0" err="1" smtClean="0"/>
              <a:t>Muhammad</a:t>
            </a:r>
            <a:r>
              <a:rPr lang="en-US" dirty="0" smtClean="0"/>
              <a:t>. Muhammad's marriage to Khadija </a:t>
            </a:r>
            <a:r>
              <a:rPr lang="tr-TR" dirty="0" err="1" smtClean="0"/>
              <a:t>was</a:t>
            </a:r>
            <a:r>
              <a:rPr lang="tr-TR" dirty="0" smtClean="0"/>
              <a:t> </a:t>
            </a:r>
            <a:r>
              <a:rPr lang="tr-TR" dirty="0" err="1" smtClean="0"/>
              <a:t>mentioned</a:t>
            </a:r>
            <a:r>
              <a:rPr lang="tr-TR" dirty="0" smtClean="0"/>
              <a:t> </a:t>
            </a:r>
            <a:r>
              <a:rPr lang="tr-TR" dirty="0" err="1" smtClean="0"/>
              <a:t>by</a:t>
            </a:r>
            <a:r>
              <a:rPr lang="tr-TR" dirty="0" smtClean="0"/>
              <a:t> </a:t>
            </a:r>
            <a:r>
              <a:rPr lang="tr-TR" dirty="0" err="1" smtClean="0"/>
              <a:t>large</a:t>
            </a:r>
            <a:r>
              <a:rPr lang="tr-TR" dirty="0" smtClean="0"/>
              <a:t> </a:t>
            </a:r>
            <a:r>
              <a:rPr lang="tr-TR" dirty="0" err="1" smtClean="0"/>
              <a:t>and</a:t>
            </a:r>
            <a:r>
              <a:rPr lang="tr-TR" dirty="0" smtClean="0"/>
              <a:t> </a:t>
            </a:r>
            <a:r>
              <a:rPr lang="tr-TR" dirty="0" err="1" smtClean="0"/>
              <a:t>Kindy</a:t>
            </a:r>
            <a:r>
              <a:rPr lang="en-US" dirty="0" smtClean="0"/>
              <a:t> depicts Muhammad as a woman addicted.</a:t>
            </a:r>
            <a:endParaRPr lang="en-US" dirty="0"/>
          </a:p>
        </p:txBody>
      </p:sp>
    </p:spTree>
    <p:extLst>
      <p:ext uri="{BB962C8B-B14F-4D97-AF65-F5344CB8AC3E}">
        <p14:creationId xmlns:p14="http://schemas.microsoft.com/office/powerpoint/2010/main" val="3950237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6858000"/>
          </a:xfrm>
          <a:solidFill>
            <a:srgbClr val="FFFF00"/>
          </a:solidFill>
        </p:spPr>
        <p:txBody>
          <a:bodyPr>
            <a:normAutofit/>
          </a:bodyPr>
          <a:lstStyle/>
          <a:p>
            <a:pPr algn="just"/>
            <a:r>
              <a:rPr lang="en-US" dirty="0" smtClean="0">
                <a:latin typeface="Arial Narrow" panose="020B0606020202030204" pitchFamily="34" charset="0"/>
              </a:rPr>
              <a:t>Qur'an: According to Kindy</a:t>
            </a:r>
            <a:r>
              <a:rPr lang="tr-TR" dirty="0" smtClean="0">
                <a:latin typeface="Arial Narrow" panose="020B0606020202030204" pitchFamily="34" charset="0"/>
              </a:rPr>
              <a:t>,</a:t>
            </a:r>
            <a:r>
              <a:rPr lang="en-US" dirty="0" smtClean="0">
                <a:latin typeface="Arial Narrow" panose="020B0606020202030204" pitchFamily="34" charset="0"/>
              </a:rPr>
              <a:t> Quran was written by Jewish and Christian scholars</a:t>
            </a:r>
            <a:r>
              <a:rPr lang="tr-TR" dirty="0" smtClean="0">
                <a:latin typeface="Arial Narrow" panose="020B0606020202030204" pitchFamily="34" charset="0"/>
              </a:rPr>
              <a:t> </a:t>
            </a:r>
            <a:r>
              <a:rPr lang="tr-TR" dirty="0" err="1" smtClean="0">
                <a:latin typeface="Arial Narrow" panose="020B0606020202030204" pitchFamily="34" charset="0"/>
              </a:rPr>
              <a:t>such</a:t>
            </a:r>
            <a:r>
              <a:rPr lang="tr-TR" dirty="0" smtClean="0">
                <a:latin typeface="Arial Narrow" panose="020B0606020202030204" pitchFamily="34" charset="0"/>
              </a:rPr>
              <a:t> as </a:t>
            </a:r>
            <a:r>
              <a:rPr lang="en-US" dirty="0" smtClean="0">
                <a:latin typeface="Arial Narrow" panose="020B0606020202030204" pitchFamily="34" charset="0"/>
              </a:rPr>
              <a:t>priest named </a:t>
            </a:r>
            <a:r>
              <a:rPr lang="en-US" dirty="0" err="1" smtClean="0">
                <a:latin typeface="Arial Narrow" panose="020B0606020202030204" pitchFamily="34" charset="0"/>
              </a:rPr>
              <a:t>Sergius</a:t>
            </a:r>
            <a:r>
              <a:rPr lang="en-US" dirty="0" smtClean="0">
                <a:latin typeface="Arial Narrow" panose="020B0606020202030204" pitchFamily="34" charset="0"/>
              </a:rPr>
              <a:t> and Abdullah b. </a:t>
            </a:r>
            <a:r>
              <a:rPr lang="tr-TR" dirty="0" smtClean="0">
                <a:latin typeface="Arial Narrow" panose="020B0606020202030204" pitchFamily="34" charset="0"/>
              </a:rPr>
              <a:t>Salam</a:t>
            </a:r>
            <a:r>
              <a:rPr lang="en-US" dirty="0" smtClean="0">
                <a:latin typeface="Arial Narrow" panose="020B0606020202030204" pitchFamily="34" charset="0"/>
              </a:rPr>
              <a:t> and </a:t>
            </a:r>
            <a:r>
              <a:rPr lang="tr-TR" dirty="0" err="1" smtClean="0">
                <a:latin typeface="Arial Narrow" panose="020B0606020202030204" pitchFamily="34" charset="0"/>
              </a:rPr>
              <a:t>Kab</a:t>
            </a:r>
            <a:r>
              <a:rPr lang="tr-TR" dirty="0" smtClean="0">
                <a:latin typeface="Arial Narrow" panose="020B0606020202030204" pitchFamily="34" charset="0"/>
              </a:rPr>
              <a:t> al-</a:t>
            </a:r>
            <a:r>
              <a:rPr lang="tr-TR" dirty="0" err="1" smtClean="0">
                <a:latin typeface="Arial Narrow" panose="020B0606020202030204" pitchFamily="34" charset="0"/>
              </a:rPr>
              <a:t>Ahbar</a:t>
            </a:r>
            <a:r>
              <a:rPr lang="tr-TR" dirty="0" smtClean="0">
                <a:latin typeface="Arial Narrow" panose="020B0606020202030204" pitchFamily="34" charset="0"/>
              </a:rPr>
              <a:t>. </a:t>
            </a:r>
            <a:r>
              <a:rPr lang="tr-TR" dirty="0" err="1" smtClean="0">
                <a:latin typeface="Arial Narrow" panose="020B0606020202030204" pitchFamily="34" charset="0"/>
              </a:rPr>
              <a:t>Consequently</a:t>
            </a:r>
            <a:r>
              <a:rPr lang="tr-TR" dirty="0" smtClean="0">
                <a:latin typeface="Arial Narrow" panose="020B0606020202030204" pitchFamily="34" charset="0"/>
              </a:rPr>
              <a:t>, he </a:t>
            </a:r>
            <a:r>
              <a:rPr lang="tr-TR" dirty="0" err="1" smtClean="0">
                <a:latin typeface="Arial Narrow" panose="020B0606020202030204" pitchFamily="34" charset="0"/>
              </a:rPr>
              <a:t>claism</a:t>
            </a:r>
            <a:r>
              <a:rPr lang="tr-TR" dirty="0" smtClean="0">
                <a:latin typeface="Arial Narrow" panose="020B0606020202030204" pitchFamily="34" charset="0"/>
              </a:rPr>
              <a:t> </a:t>
            </a:r>
            <a:r>
              <a:rPr lang="tr-TR" dirty="0" err="1" smtClean="0">
                <a:latin typeface="Arial Narrow" panose="020B0606020202030204" pitchFamily="34" charset="0"/>
              </a:rPr>
              <a:t>that</a:t>
            </a:r>
            <a:r>
              <a:rPr lang="tr-TR" dirty="0" smtClean="0">
                <a:latin typeface="Arial Narrow" panose="020B0606020202030204" pitchFamily="34" charset="0"/>
              </a:rPr>
              <a:t> </a:t>
            </a:r>
            <a:r>
              <a:rPr lang="en-US" dirty="0" smtClean="0">
                <a:latin typeface="Arial Narrow" panose="020B0606020202030204" pitchFamily="34" charset="0"/>
              </a:rPr>
              <a:t>Qur'an was formed by the guidance of the Jewish rabbis. Kindy, who rejects the inimitability of the Qur'an, also expresses that the Qur'an is not </a:t>
            </a:r>
            <a:r>
              <a:rPr lang="tr-TR" dirty="0" err="1" smtClean="0">
                <a:latin typeface="Arial Narrow" panose="020B0606020202030204" pitchFamily="34" charset="0"/>
              </a:rPr>
              <a:t>inimitable</a:t>
            </a:r>
            <a:r>
              <a:rPr lang="tr-TR" dirty="0" smtClean="0">
                <a:latin typeface="Arial Narrow" panose="020B0606020202030204" pitchFamily="34" charset="0"/>
              </a:rPr>
              <a:t> </a:t>
            </a:r>
            <a:r>
              <a:rPr lang="tr-TR" dirty="0" err="1" smtClean="0">
                <a:latin typeface="Arial Narrow" panose="020B0606020202030204" pitchFamily="34" charset="0"/>
              </a:rPr>
              <a:t>book</a:t>
            </a:r>
            <a:r>
              <a:rPr lang="en-US" dirty="0" smtClean="0">
                <a:latin typeface="Arial Narrow" panose="020B0606020202030204" pitchFamily="34" charset="0"/>
              </a:rPr>
              <a:t>. Stating that there are foreign words in the Qur'an, Kindy </a:t>
            </a:r>
            <a:r>
              <a:rPr lang="tr-TR" dirty="0" err="1" smtClean="0">
                <a:latin typeface="Arial Narrow" panose="020B0606020202030204" pitchFamily="34" charset="0"/>
              </a:rPr>
              <a:t>emphasizes</a:t>
            </a:r>
            <a:r>
              <a:rPr lang="en-US" dirty="0" smtClean="0">
                <a:latin typeface="Arial Narrow" panose="020B0606020202030204" pitchFamily="34" charset="0"/>
              </a:rPr>
              <a:t> that each nation has its own language specific to it, and that the Arabic script, Qur'an, is also understandable and original to the Arabs, </a:t>
            </a:r>
            <a:r>
              <a:rPr lang="tr-TR" dirty="0" smtClean="0">
                <a:latin typeface="Arial Narrow" panose="020B0606020202030204" pitchFamily="34" charset="0"/>
              </a:rPr>
              <a:t>not</a:t>
            </a:r>
            <a:r>
              <a:rPr lang="en-US" dirty="0" smtClean="0">
                <a:latin typeface="Arial Narrow" panose="020B0606020202030204" pitchFamily="34" charset="0"/>
              </a:rPr>
              <a:t> to other nations.</a:t>
            </a:r>
            <a:endParaRPr lang="en-US" dirty="0">
              <a:latin typeface="Arial Narrow" panose="020B0606020202030204" pitchFamily="34" charset="0"/>
            </a:endParaRPr>
          </a:p>
        </p:txBody>
      </p:sp>
    </p:spTree>
    <p:extLst>
      <p:ext uri="{BB962C8B-B14F-4D97-AF65-F5344CB8AC3E}">
        <p14:creationId xmlns:p14="http://schemas.microsoft.com/office/powerpoint/2010/main" val="3139041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6858000"/>
          </a:xfrm>
          <a:solidFill>
            <a:schemeClr val="accent6">
              <a:lumMod val="60000"/>
              <a:lumOff val="40000"/>
            </a:schemeClr>
          </a:solidFill>
        </p:spPr>
        <p:txBody>
          <a:bodyPr>
            <a:normAutofit/>
          </a:bodyPr>
          <a:lstStyle/>
          <a:p>
            <a:pPr algn="ctr"/>
            <a:r>
              <a:rPr lang="en-US" sz="5400" b="1" dirty="0" smtClean="0"/>
              <a:t>War and violence: </a:t>
            </a:r>
            <a:r>
              <a:rPr lang="tr-TR" sz="5400" b="1" dirty="0" smtClean="0"/>
              <a:t/>
            </a:r>
            <a:br>
              <a:rPr lang="tr-TR" sz="5400" b="1" dirty="0" smtClean="0"/>
            </a:br>
            <a:r>
              <a:rPr lang="tr-TR" sz="5400" b="1" dirty="0" smtClean="0"/>
              <a:t/>
            </a:r>
            <a:br>
              <a:rPr lang="tr-TR" sz="5400" b="1" dirty="0" smtClean="0"/>
            </a:br>
            <a:r>
              <a:rPr lang="en-US" sz="5400" b="1" dirty="0" smtClean="0"/>
              <a:t>Kindy also claims that Muslims are </a:t>
            </a:r>
            <a:r>
              <a:rPr lang="tr-TR" sz="5400" b="1" dirty="0" err="1" smtClean="0"/>
              <a:t>pro</a:t>
            </a:r>
            <a:r>
              <a:rPr lang="tr-TR" sz="5400" b="1" dirty="0" smtClean="0"/>
              <a:t>-</a:t>
            </a:r>
            <a:r>
              <a:rPr lang="en-US" sz="5400" b="1" dirty="0" smtClean="0"/>
              <a:t>war and </a:t>
            </a:r>
            <a:r>
              <a:rPr lang="tr-TR" sz="5400" b="1" dirty="0" err="1" smtClean="0"/>
              <a:t>pro</a:t>
            </a:r>
            <a:r>
              <a:rPr lang="tr-TR" sz="5400" b="1" dirty="0" smtClean="0"/>
              <a:t>-</a:t>
            </a:r>
            <a:r>
              <a:rPr lang="en-US" sz="5400" b="1" dirty="0" smtClean="0"/>
              <a:t>violence and that they attack people and cities in order to obtain loot. According to him, Christians who lost their lives for their religion deserve to be called a martyr</a:t>
            </a:r>
            <a:r>
              <a:rPr lang="tr-TR" sz="5400" b="1" dirty="0" smtClean="0"/>
              <a:t> </a:t>
            </a:r>
            <a:r>
              <a:rPr lang="tr-TR" sz="5400" b="1" dirty="0" err="1" smtClean="0"/>
              <a:t>more</a:t>
            </a:r>
            <a:r>
              <a:rPr lang="tr-TR" sz="5400" b="1" dirty="0" smtClean="0"/>
              <a:t> </a:t>
            </a:r>
            <a:r>
              <a:rPr lang="tr-TR" sz="5400" b="1" dirty="0" err="1" smtClean="0"/>
              <a:t>then</a:t>
            </a:r>
            <a:r>
              <a:rPr lang="tr-TR" sz="5400" b="1" dirty="0" smtClean="0"/>
              <a:t> </a:t>
            </a:r>
            <a:r>
              <a:rPr lang="tr-TR" sz="5400" b="1" dirty="0" err="1" smtClean="0"/>
              <a:t>Muslims</a:t>
            </a:r>
            <a:r>
              <a:rPr lang="en-US" sz="5400" b="1" dirty="0" smtClean="0"/>
              <a:t>.</a:t>
            </a:r>
            <a:endParaRPr lang="en-US" sz="5400" b="1" dirty="0"/>
          </a:p>
        </p:txBody>
      </p:sp>
      <p:sp>
        <p:nvSpPr>
          <p:cNvPr id="3" name="İçerik Yer Tutucusu 2"/>
          <p:cNvSpPr>
            <a:spLocks noGrp="1"/>
          </p:cNvSpPr>
          <p:nvPr>
            <p:ph idx="1"/>
          </p:nvPr>
        </p:nvSpPr>
        <p:spPr>
          <a:xfrm>
            <a:off x="838200" y="7101442"/>
            <a:ext cx="10515600" cy="593767"/>
          </a:xfrm>
        </p:spPr>
        <p:txBody>
          <a:bodyPr/>
          <a:lstStyle/>
          <a:p>
            <a:endParaRPr lang="en-US" dirty="0"/>
          </a:p>
        </p:txBody>
      </p:sp>
    </p:spTree>
    <p:extLst>
      <p:ext uri="{BB962C8B-B14F-4D97-AF65-F5344CB8AC3E}">
        <p14:creationId xmlns:p14="http://schemas.microsoft.com/office/powerpoint/2010/main" val="2268745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6858000"/>
          </a:xfrm>
        </p:spPr>
        <p:style>
          <a:lnRef idx="1">
            <a:schemeClr val="dk1"/>
          </a:lnRef>
          <a:fillRef idx="2">
            <a:schemeClr val="dk1"/>
          </a:fillRef>
          <a:effectRef idx="1">
            <a:schemeClr val="dk1"/>
          </a:effectRef>
          <a:fontRef idx="minor">
            <a:schemeClr val="dk1"/>
          </a:fontRef>
        </p:style>
        <p:txBody>
          <a:bodyPr/>
          <a:lstStyle/>
          <a:p>
            <a:pPr algn="ctr"/>
            <a:r>
              <a:rPr lang="en-US" dirty="0" smtClean="0">
                <a:solidFill>
                  <a:srgbClr val="FFFF00"/>
                </a:solidFill>
              </a:rPr>
              <a:t>The spirit of religion: </a:t>
            </a:r>
            <a:r>
              <a:rPr lang="tr-TR" dirty="0" smtClean="0">
                <a:solidFill>
                  <a:srgbClr val="FFFF00"/>
                </a:solidFill>
              </a:rPr>
              <a:t/>
            </a:r>
            <a:br>
              <a:rPr lang="tr-TR" dirty="0" smtClean="0">
                <a:solidFill>
                  <a:srgbClr val="FFFF00"/>
                </a:solidFill>
              </a:rPr>
            </a:br>
            <a:r>
              <a:rPr lang="en-US" dirty="0" smtClean="0">
                <a:solidFill>
                  <a:srgbClr val="FFFF00"/>
                </a:solidFill>
              </a:rPr>
              <a:t>According to Kind</a:t>
            </a:r>
            <a:r>
              <a:rPr lang="tr-TR" dirty="0" smtClean="0">
                <a:solidFill>
                  <a:srgbClr val="FFFF00"/>
                </a:solidFill>
              </a:rPr>
              <a:t>y</a:t>
            </a:r>
            <a:r>
              <a:rPr lang="en-US" dirty="0" smtClean="0">
                <a:solidFill>
                  <a:srgbClr val="FFFF00"/>
                </a:solidFill>
              </a:rPr>
              <a:t>, Muslims emphasize </a:t>
            </a:r>
            <a:r>
              <a:rPr lang="tr-TR" dirty="0" err="1" smtClean="0">
                <a:solidFill>
                  <a:srgbClr val="FFFF00"/>
                </a:solidFill>
              </a:rPr>
              <a:t>visible</a:t>
            </a:r>
            <a:r>
              <a:rPr lang="tr-TR" dirty="0" smtClean="0">
                <a:solidFill>
                  <a:srgbClr val="FFFF00"/>
                </a:solidFill>
              </a:rPr>
              <a:t> </a:t>
            </a:r>
            <a:r>
              <a:rPr lang="tr-TR" dirty="0" err="1" smtClean="0">
                <a:solidFill>
                  <a:srgbClr val="FFFF00"/>
                </a:solidFill>
              </a:rPr>
              <a:t>part</a:t>
            </a:r>
            <a:r>
              <a:rPr lang="tr-TR" dirty="0" smtClean="0">
                <a:solidFill>
                  <a:srgbClr val="FFFF00"/>
                </a:solidFill>
              </a:rPr>
              <a:t> of </a:t>
            </a:r>
            <a:r>
              <a:rPr lang="tr-TR" dirty="0" err="1" smtClean="0">
                <a:solidFill>
                  <a:srgbClr val="FFFF00"/>
                </a:solidFill>
              </a:rPr>
              <a:t>the</a:t>
            </a:r>
            <a:r>
              <a:rPr lang="tr-TR" dirty="0" smtClean="0">
                <a:solidFill>
                  <a:srgbClr val="FFFF00"/>
                </a:solidFill>
              </a:rPr>
              <a:t> </a:t>
            </a:r>
            <a:r>
              <a:rPr lang="en-US" dirty="0" smtClean="0">
                <a:solidFill>
                  <a:srgbClr val="FFFF00"/>
                </a:solidFill>
              </a:rPr>
              <a:t>religion in their practices. But </a:t>
            </a:r>
            <a:r>
              <a:rPr lang="tr-TR" dirty="0" err="1" smtClean="0">
                <a:solidFill>
                  <a:srgbClr val="FFFF00"/>
                </a:solidFill>
              </a:rPr>
              <a:t>they</a:t>
            </a:r>
            <a:r>
              <a:rPr lang="en-US" dirty="0" smtClean="0">
                <a:solidFill>
                  <a:srgbClr val="FFFF00"/>
                </a:solidFill>
              </a:rPr>
              <a:t> neglect the spirit of religion. An example of an ablution, Kind</a:t>
            </a:r>
            <a:r>
              <a:rPr lang="tr-TR" dirty="0" smtClean="0">
                <a:solidFill>
                  <a:srgbClr val="FFFF00"/>
                </a:solidFill>
              </a:rPr>
              <a:t>y</a:t>
            </a:r>
            <a:r>
              <a:rPr lang="en-US" dirty="0" smtClean="0">
                <a:solidFill>
                  <a:srgbClr val="FFFF00"/>
                </a:solidFill>
              </a:rPr>
              <a:t>, indicates that the important thing is heart cleansing. Kind</a:t>
            </a:r>
            <a:r>
              <a:rPr lang="tr-TR" dirty="0" smtClean="0">
                <a:solidFill>
                  <a:srgbClr val="FFFF00"/>
                </a:solidFill>
              </a:rPr>
              <a:t>y</a:t>
            </a:r>
            <a:r>
              <a:rPr lang="en-US" dirty="0" smtClean="0">
                <a:solidFill>
                  <a:srgbClr val="FFFF00"/>
                </a:solidFill>
              </a:rPr>
              <a:t>, indicating that the food that is forbidden in Islam is </a:t>
            </a:r>
            <a:r>
              <a:rPr lang="tr-TR" dirty="0" err="1" smtClean="0">
                <a:solidFill>
                  <a:srgbClr val="FFFF00"/>
                </a:solidFill>
              </a:rPr>
              <a:t>transmitted</a:t>
            </a:r>
            <a:r>
              <a:rPr lang="en-US" dirty="0" smtClean="0">
                <a:solidFill>
                  <a:srgbClr val="FFFF00"/>
                </a:solidFill>
              </a:rPr>
              <a:t> by the Jews, states that </a:t>
            </a:r>
            <a:r>
              <a:rPr lang="tr-TR" dirty="0" err="1" smtClean="0">
                <a:solidFill>
                  <a:srgbClr val="FFFF00"/>
                </a:solidFill>
              </a:rPr>
              <a:t>Islamic</a:t>
            </a:r>
            <a:r>
              <a:rPr lang="tr-TR" dirty="0" smtClean="0">
                <a:solidFill>
                  <a:srgbClr val="FFFF00"/>
                </a:solidFill>
              </a:rPr>
              <a:t> </a:t>
            </a:r>
            <a:r>
              <a:rPr lang="en-US" dirty="0" smtClean="0">
                <a:solidFill>
                  <a:srgbClr val="FFFF00"/>
                </a:solidFill>
              </a:rPr>
              <a:t>pilgrimage practices </a:t>
            </a:r>
            <a:r>
              <a:rPr lang="tr-TR" dirty="0" err="1" smtClean="0">
                <a:solidFill>
                  <a:srgbClr val="FFFF00"/>
                </a:solidFill>
              </a:rPr>
              <a:t>have</a:t>
            </a:r>
            <a:r>
              <a:rPr lang="tr-TR" dirty="0" smtClean="0">
                <a:solidFill>
                  <a:srgbClr val="FFFF00"/>
                </a:solidFill>
              </a:rPr>
              <a:t> </a:t>
            </a:r>
            <a:r>
              <a:rPr lang="tr-TR" dirty="0" err="1" smtClean="0">
                <a:solidFill>
                  <a:srgbClr val="FFFF00"/>
                </a:solidFill>
              </a:rPr>
              <a:t>similart</a:t>
            </a:r>
            <a:r>
              <a:rPr lang="tr-TR" dirty="0" smtClean="0">
                <a:solidFill>
                  <a:srgbClr val="FFFF00"/>
                </a:solidFill>
              </a:rPr>
              <a:t> </a:t>
            </a:r>
            <a:r>
              <a:rPr lang="tr-TR" dirty="0" err="1" smtClean="0">
                <a:solidFill>
                  <a:srgbClr val="FFFF00"/>
                </a:solidFill>
              </a:rPr>
              <a:t>ideas</a:t>
            </a:r>
            <a:r>
              <a:rPr lang="tr-TR" dirty="0" smtClean="0">
                <a:solidFill>
                  <a:srgbClr val="FFFF00"/>
                </a:solidFill>
              </a:rPr>
              <a:t> </a:t>
            </a:r>
            <a:r>
              <a:rPr lang="tr-TR" dirty="0" err="1" smtClean="0">
                <a:solidFill>
                  <a:srgbClr val="FFFF00"/>
                </a:solidFill>
              </a:rPr>
              <a:t>with</a:t>
            </a:r>
            <a:r>
              <a:rPr lang="tr-TR" dirty="0" smtClean="0">
                <a:solidFill>
                  <a:srgbClr val="FFFF00"/>
                </a:solidFill>
              </a:rPr>
              <a:t> </a:t>
            </a:r>
            <a:r>
              <a:rPr lang="en-US" dirty="0" smtClean="0">
                <a:solidFill>
                  <a:srgbClr val="FFFF00"/>
                </a:solidFill>
              </a:rPr>
              <a:t>the pilgrimage of Indians and </a:t>
            </a:r>
            <a:r>
              <a:rPr lang="tr-TR" dirty="0" err="1" smtClean="0">
                <a:solidFill>
                  <a:srgbClr val="FFFF00"/>
                </a:solidFill>
              </a:rPr>
              <a:t>Zorostrians</a:t>
            </a:r>
            <a:r>
              <a:rPr lang="en-US" dirty="0" smtClean="0">
                <a:solidFill>
                  <a:srgbClr val="FFFF00"/>
                </a:solidFill>
              </a:rPr>
              <a:t>.</a:t>
            </a:r>
            <a:endParaRPr lang="en-US" dirty="0">
              <a:solidFill>
                <a:srgbClr val="FFFF00"/>
              </a:solidFill>
            </a:endParaRPr>
          </a:p>
        </p:txBody>
      </p:sp>
      <p:sp>
        <p:nvSpPr>
          <p:cNvPr id="3" name="İçerik Yer Tutucusu 2"/>
          <p:cNvSpPr>
            <a:spLocks noGrp="1"/>
          </p:cNvSpPr>
          <p:nvPr>
            <p:ph idx="1"/>
          </p:nvPr>
        </p:nvSpPr>
        <p:spPr>
          <a:xfrm>
            <a:off x="838200" y="8621484"/>
            <a:ext cx="10515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21829577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394</Words>
  <Application>Microsoft Office PowerPoint</Application>
  <PresentationFormat>Geniş ekran</PresentationFormat>
  <Paragraphs>8</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Arial Black</vt:lpstr>
      <vt:lpstr>Arial Narrow</vt:lpstr>
      <vt:lpstr>Calibri</vt:lpstr>
      <vt:lpstr>Calibri Light</vt:lpstr>
      <vt:lpstr>Office Teması</vt:lpstr>
      <vt:lpstr>Apology of al-Kindi is a medieval polemical tractate against Islam. The word "apology" is a translation of the Arabic word ‏رسالة‎, and it is used in the sense of apologetics. It is attributed to an Arab Christian referred to as Abd al-Masih ibn Ishaq al-Kindi.</vt:lpstr>
      <vt:lpstr>The Apology purports to be a record of a dialogue between a Muslim and a Christian. In fact, the book contains two apologies: The Muslim first invites the Christian to embrace Islam. The Christian declines this and in turn invites the Muslim to embrace Christianity. </vt:lpstr>
      <vt:lpstr>PowerPoint Sunusu</vt:lpstr>
      <vt:lpstr>In the letter of Abdalmasih al-Kindy, many topics were touched. These are as follows:  Abraham: Kindy claims that Abraham was not Muslim, that Abraham worshiped idols. Hz. Muhammad as the first of believers to introduce himself as the proof that Abraham is not Muslim.</vt:lpstr>
      <vt:lpstr>Trinity: Kindy states that God has no child nor wife, and that Muslims who are knowledgeable about Christianity have wrong knowledge through Jewish religious scholars. He said that he found expressions in both the Old Testament and Qur'an to support the trinity, and he used the phrase «we created, revealed, made» reference to Allah in Qur'an as examples. Namely, plural use of these verbs, according to him, refers to trinity. </vt:lpstr>
      <vt:lpstr>Muhammad: Kindy, talks about Prophet Muhammed a large space. According to him Muhammad worshiped idols before the prophecy came. He uses surah al-Duha, “And He found you lost and guided you (Qur’an, 93:7)” as evidence for the worship of idols by Muhammad. Muhammad's marriage to Khadija was mentioned by large and Kindy depicts Muhammad as a woman addicted.</vt:lpstr>
      <vt:lpstr>Qur'an: According to Kindy, Quran was written by Jewish and Christian scholars such as priest named Sergius and Abdullah b. Salam and Kab al-Ahbar. Consequently, he claism that Qur'an was formed by the guidance of the Jewish rabbis. Kindy, who rejects the inimitability of the Qur'an, also expresses that the Qur'an is not inimitable book. Stating that there are foreign words in the Qur'an, Kindy emphasizes that each nation has its own language specific to it, and that the Arabic script, Qur'an, is also understandable and original to the Arabs, not to other nations.</vt:lpstr>
      <vt:lpstr>War and violence:   Kindy also claims that Muslims are pro-war and pro-violence and that they attack people and cities in order to obtain loot. According to him, Christians who lost their lives for their religion deserve to be called a martyr more then Muslims.</vt:lpstr>
      <vt:lpstr>The spirit of religion:  According to Kindy, Muslims emphasize visible part of the religion in their practices. But they neglect the spirit of religion. An example of an ablution, Kindy, indicates that the important thing is heart cleansing. Kindy, indicating that the food that is forbidden in Islam is transmitted by the Jews, states that Islamic pilgrimage practices have similart ideas with the pilgrimage of Indians and Zorostrians.</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Apology of al-Kindi is a medieval polemical tractate against Islam. The word "apology" is a translation of the Arabic word ‏رسالة‎, and it is used in the sense of apologetics. The work makes a case for Christianity and draws attention to perceived flaws in Islam. It is attributed to an Arab Christian referred to as Abd al-Masih ibn Ishaq al-Kindi.</dc:title>
  <dc:creator>user</dc:creator>
  <cp:lastModifiedBy>user</cp:lastModifiedBy>
  <cp:revision>10</cp:revision>
  <dcterms:created xsi:type="dcterms:W3CDTF">2019-04-11T07:01:41Z</dcterms:created>
  <dcterms:modified xsi:type="dcterms:W3CDTF">2019-04-11T08:23:00Z</dcterms:modified>
</cp:coreProperties>
</file>