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732" r:id="rId3"/>
    <p:sldId id="733" r:id="rId4"/>
    <p:sldId id="655" r:id="rId5"/>
    <p:sldId id="656" r:id="rId6"/>
    <p:sldId id="657" r:id="rId7"/>
    <p:sldId id="7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E5373-E045-4B42-AC23-9F018909DF7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09E70-2EF9-4EEE-A067-915A6F92E1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340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/>
          </a:p>
        </p:txBody>
      </p:sp>
      <p:sp>
        <p:nvSpPr>
          <p:cNvPr id="12083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380AAA-0660-49D3-842D-D992C611DEEC}" type="slidenum">
              <a:rPr lang="en-PH" smtClean="0">
                <a:latin typeface="Helvetica" pitchFamily="34" charset="0"/>
              </a:rPr>
              <a:pPr/>
              <a:t>2</a:t>
            </a:fld>
            <a:endParaRPr lang="en-PH">
              <a:latin typeface="Helvetica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5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/>
          </a:p>
        </p:txBody>
      </p:sp>
      <p:sp>
        <p:nvSpPr>
          <p:cNvPr id="12186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D17EFCA-C124-4300-AD1E-4B6FF698EDBD}" type="slidenum">
              <a:rPr lang="en-PH" smtClean="0">
                <a:latin typeface="Helvetica" pitchFamily="34" charset="0"/>
              </a:rPr>
              <a:pPr/>
              <a:t>3</a:t>
            </a:fld>
            <a:endParaRPr lang="en-PH">
              <a:latin typeface="Helvetica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2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/>
          </a:p>
        </p:txBody>
      </p:sp>
      <p:sp>
        <p:nvSpPr>
          <p:cNvPr id="13312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DAD08AF-A328-4EF4-A09D-541D0C2D25C0}" type="slidenum">
              <a:rPr lang="en-PH" smtClean="0">
                <a:latin typeface="Helvetica" pitchFamily="34" charset="0"/>
              </a:rPr>
              <a:pPr/>
              <a:t>4</a:t>
            </a:fld>
            <a:endParaRPr lang="en-PH">
              <a:latin typeface="Helvetica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/>
          </a:p>
        </p:txBody>
      </p:sp>
      <p:sp>
        <p:nvSpPr>
          <p:cNvPr id="13414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F4DF63B-5385-4385-A5B2-81D48CA55C07}" type="slidenum">
              <a:rPr lang="en-PH" smtClean="0">
                <a:latin typeface="Helvetica" pitchFamily="34" charset="0"/>
              </a:rPr>
              <a:pPr/>
              <a:t>5</a:t>
            </a:fld>
            <a:endParaRPr lang="en-PH">
              <a:latin typeface="Helvetica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517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/>
          </a:p>
        </p:txBody>
      </p:sp>
      <p:sp>
        <p:nvSpPr>
          <p:cNvPr id="13517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1CE079C-73A2-4E3B-90E1-D07519DD3453}" type="slidenum">
              <a:rPr lang="en-PH" smtClean="0">
                <a:latin typeface="Helvetica" pitchFamily="34" charset="0"/>
              </a:rPr>
              <a:pPr/>
              <a:t>6</a:t>
            </a:fld>
            <a:endParaRPr lang="en-PH">
              <a:latin typeface="Helvetica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517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tr-TR"/>
          </a:p>
        </p:txBody>
      </p:sp>
      <p:sp>
        <p:nvSpPr>
          <p:cNvPr id="13517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1CE079C-73A2-4E3B-90E1-D07519DD3453}" type="slidenum">
              <a:rPr lang="en-PH" smtClean="0">
                <a:latin typeface="Helvetica" pitchFamily="34" charset="0"/>
              </a:rPr>
              <a:pPr/>
              <a:t>7</a:t>
            </a:fld>
            <a:endParaRPr lang="en-PH"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624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513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3297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1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389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9232273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2403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3737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16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937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5884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6641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6154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AF7667-688D-4320-84D2-94414B246A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523" y="2278504"/>
            <a:ext cx="10318418" cy="3214871"/>
          </a:xfrm>
        </p:spPr>
        <p:txBody>
          <a:bodyPr/>
          <a:lstStyle/>
          <a:p>
            <a:r>
              <a:rPr lang="tr-TR" sz="3600" dirty="0"/>
              <a:t>Şikayet Yönetimi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3603941-575F-4B7F-ADC7-FE63047D6A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000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1251678" y="824459"/>
            <a:ext cx="10178322" cy="1050058"/>
          </a:xfrm>
        </p:spPr>
        <p:txBody>
          <a:bodyPr/>
          <a:lstStyle/>
          <a:p>
            <a:r>
              <a:rPr lang="tr-TR" cap="none" dirty="0"/>
              <a:t>Şikayet Yönetimi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1678" y="2068643"/>
            <a:ext cx="10178322" cy="3810949"/>
          </a:xfrm>
        </p:spPr>
        <p:txBody>
          <a:bodyPr/>
          <a:lstStyle/>
          <a:p>
            <a:pPr marL="609600" indent="-609600" algn="just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Ürün ya da hizmet için verilmesi hedeflenen standartları belirlemek</a:t>
            </a:r>
          </a:p>
          <a:p>
            <a:pPr marL="609600" indent="-609600" algn="just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Bu standarttan sapma olasılığı olan sorunlu alanları belirlemek</a:t>
            </a:r>
          </a:p>
          <a:p>
            <a:pPr marL="609600" indent="-609600" algn="just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Standardın verilmemesi halinde tatminsizliğin nasıl çözüleceğini belirlemek</a:t>
            </a:r>
          </a:p>
          <a:p>
            <a:pPr marL="609600" indent="-609600" algn="just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Şikayet veri tabanı oluşturup güncel tutmak</a:t>
            </a:r>
          </a:p>
          <a:p>
            <a:pPr marL="609600" indent="-609600" algn="just">
              <a:lnSpc>
                <a:spcPct val="90000"/>
              </a:lnSpc>
            </a:pPr>
            <a:endParaRPr lang="tr-TR" sz="2800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1251678" y="809469"/>
            <a:ext cx="10178322" cy="1065048"/>
          </a:xfrm>
        </p:spPr>
        <p:txBody>
          <a:bodyPr>
            <a:normAutofit/>
          </a:bodyPr>
          <a:lstStyle/>
          <a:p>
            <a:r>
              <a:rPr lang="tr-TR" sz="4800" cap="none" dirty="0"/>
              <a:t>Şikayet Sonrası Memnuniyet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İkincil tatmin</a:t>
            </a:r>
          </a:p>
          <a:p>
            <a:pPr algn="just">
              <a:buFontTx/>
              <a:buNone/>
            </a:pPr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Tatmin= Orijinal Ürün/hizmet deneyimine yönelik tatmin + Şikayetinin çözümüne yönelik tatmin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1251678" y="794479"/>
            <a:ext cx="10178322" cy="1080038"/>
          </a:xfrm>
        </p:spPr>
        <p:txBody>
          <a:bodyPr/>
          <a:lstStyle/>
          <a:p>
            <a:r>
              <a:rPr lang="tr-TR" cap="none" dirty="0"/>
              <a:t>Şikayet Çözümünde Çalışanlar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1678" y="2038663"/>
            <a:ext cx="10178322" cy="3840930"/>
          </a:xfrm>
        </p:spPr>
        <p:txBody>
          <a:bodyPr>
            <a:normAutofit/>
          </a:bodyPr>
          <a:lstStyle/>
          <a:p>
            <a:pPr algn="just"/>
            <a:r>
              <a:rPr lang="tr-TR" sz="2800" dirty="0"/>
              <a:t>Şikayeti alan elemanın kişiliği ve tutumu</a:t>
            </a:r>
          </a:p>
          <a:p>
            <a:pPr algn="just"/>
            <a:r>
              <a:rPr lang="tr-TR" sz="2800" dirty="0"/>
              <a:t>Dinleme istekliliği	</a:t>
            </a:r>
          </a:p>
          <a:p>
            <a:pPr lvl="2" algn="just"/>
            <a:r>
              <a:rPr lang="tr-TR" sz="2000" dirty="0"/>
              <a:t>Dikkat, kavramak ve yanıt vermek</a:t>
            </a:r>
          </a:p>
          <a:p>
            <a:pPr algn="just"/>
            <a:r>
              <a:rPr lang="tr-TR" sz="2800" dirty="0"/>
              <a:t>Ürün ile ilgili bilgi birikimi</a:t>
            </a:r>
          </a:p>
          <a:p>
            <a:pPr algn="just"/>
            <a:r>
              <a:rPr lang="tr-TR" sz="2800" dirty="0"/>
              <a:t>Elemanın görünüşü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1251678" y="712168"/>
            <a:ext cx="10178322" cy="1492132"/>
          </a:xfrm>
        </p:spPr>
        <p:txBody>
          <a:bodyPr>
            <a:normAutofit/>
          </a:bodyPr>
          <a:lstStyle/>
          <a:p>
            <a:r>
              <a:rPr lang="tr-TR" sz="4400" cap="none" dirty="0"/>
              <a:t>Şikayet Çözüm Sürecinde Etkileşim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1678" y="1874517"/>
            <a:ext cx="10178322" cy="4005075"/>
          </a:xfrm>
        </p:spPr>
        <p:txBody>
          <a:bodyPr/>
          <a:lstStyle/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Çalışanlara verilecek inisiyatif,</a:t>
            </a:r>
          </a:p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Çalışanların hataları için eleştirilmemesi,</a:t>
            </a:r>
          </a:p>
          <a:p>
            <a:pPr algn="just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Dinle -kendini onun yerine koy-özür dile-tepki ver-bildir</a:t>
            </a:r>
          </a:p>
          <a:p>
            <a:pPr>
              <a:buFontTx/>
              <a:buNone/>
            </a:pPr>
            <a:endParaRPr lang="tr-TR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1251678" y="839449"/>
            <a:ext cx="10178322" cy="1035068"/>
          </a:xfrm>
        </p:spPr>
        <p:txBody>
          <a:bodyPr>
            <a:normAutofit/>
          </a:bodyPr>
          <a:lstStyle/>
          <a:p>
            <a:r>
              <a:rPr lang="tr-TR" sz="4800" cap="none" dirty="0"/>
              <a:t>Peki Ne Yapmalı?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1678" y="1993693"/>
            <a:ext cx="10178322" cy="3885900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tr-TR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Dinleyin- kişiselleştirme yapmadan, suçlamadan savunmadan dinleyin</a:t>
            </a:r>
          </a:p>
          <a:p>
            <a:pPr algn="just">
              <a:lnSpc>
                <a:spcPct val="80000"/>
              </a:lnSpc>
            </a:pPr>
            <a:r>
              <a:rPr lang="tr-TR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Empati-Suçu kabullenmeden anlayış ve özen gösterin</a:t>
            </a:r>
          </a:p>
          <a:p>
            <a:pPr algn="just">
              <a:lnSpc>
                <a:spcPct val="80000"/>
              </a:lnSpc>
            </a:pPr>
            <a:r>
              <a:rPr lang="tr-TR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Şikayeti tekrarlayın</a:t>
            </a:r>
          </a:p>
          <a:p>
            <a:pPr algn="just">
              <a:lnSpc>
                <a:spcPct val="80000"/>
              </a:lnSpc>
            </a:pPr>
            <a:r>
              <a:rPr lang="tr-TR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Ne olduğunu açıklayıp ipliği pazara çıkarmayın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1678" y="1993693"/>
            <a:ext cx="10178322" cy="3885900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tr-TR" sz="4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Çözüm üzerinde anlaşın</a:t>
            </a:r>
          </a:p>
          <a:p>
            <a:pPr algn="just">
              <a:lnSpc>
                <a:spcPct val="80000"/>
              </a:lnSpc>
            </a:pPr>
            <a:r>
              <a:rPr lang="tr-TR" sz="4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Sorunun çözümünü takip edin</a:t>
            </a:r>
          </a:p>
          <a:p>
            <a:pPr algn="just">
              <a:lnSpc>
                <a:spcPct val="80000"/>
              </a:lnSpc>
            </a:pPr>
            <a:r>
              <a:rPr lang="tr-TR" sz="4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Bir başka siparişleri olup olmadığını sorun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AC539E9C-200F-4B62-9A5B-35493AE7F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541766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Rozet">
  <a:themeElements>
    <a:clrScheme name="Rozet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Rozet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ozet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43</TotalTime>
  <Words>129</Words>
  <Application>Microsoft Office PowerPoint</Application>
  <PresentationFormat>Geniş ekran</PresentationFormat>
  <Paragraphs>33</Paragraphs>
  <Slides>7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4" baseType="lpstr">
      <vt:lpstr>Arial</vt:lpstr>
      <vt:lpstr>Calibri</vt:lpstr>
      <vt:lpstr>Gill Sans MT</vt:lpstr>
      <vt:lpstr>Helvetica</vt:lpstr>
      <vt:lpstr>Impact</vt:lpstr>
      <vt:lpstr>Wingdings</vt:lpstr>
      <vt:lpstr>Rozet</vt:lpstr>
      <vt:lpstr>Şikayet Yönetimi </vt:lpstr>
      <vt:lpstr>Şikayet Yönetimi</vt:lpstr>
      <vt:lpstr>Şikayet Sonrası Memnuniyet</vt:lpstr>
      <vt:lpstr>Şikayet Çözümünde Çalışanlar</vt:lpstr>
      <vt:lpstr>Şikayet Çözüm Sürecinde Etkileşim</vt:lpstr>
      <vt:lpstr>Peki Ne Yapmalı?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14</cp:revision>
  <dcterms:created xsi:type="dcterms:W3CDTF">2020-05-09T15:36:41Z</dcterms:created>
  <dcterms:modified xsi:type="dcterms:W3CDTF">2020-05-09T17:10:57Z</dcterms:modified>
</cp:coreProperties>
</file>