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15DBE91-284B-4236-905F-474745475C31}"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4D4066-79B7-411B-B8D5-0938D2E83BDC}" type="slidenum">
              <a:rPr lang="tr-TR" smtClean="0"/>
              <a:t>‹#›</a:t>
            </a:fld>
            <a:endParaRPr lang="tr-TR"/>
          </a:p>
        </p:txBody>
      </p:sp>
    </p:spTree>
    <p:extLst>
      <p:ext uri="{BB962C8B-B14F-4D97-AF65-F5344CB8AC3E}">
        <p14:creationId xmlns:p14="http://schemas.microsoft.com/office/powerpoint/2010/main" val="3881165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15DBE91-284B-4236-905F-474745475C31}"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4D4066-79B7-411B-B8D5-0938D2E83BDC}" type="slidenum">
              <a:rPr lang="tr-TR" smtClean="0"/>
              <a:t>‹#›</a:t>
            </a:fld>
            <a:endParaRPr lang="tr-TR"/>
          </a:p>
        </p:txBody>
      </p:sp>
    </p:spTree>
    <p:extLst>
      <p:ext uri="{BB962C8B-B14F-4D97-AF65-F5344CB8AC3E}">
        <p14:creationId xmlns:p14="http://schemas.microsoft.com/office/powerpoint/2010/main" val="232713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15DBE91-284B-4236-905F-474745475C31}"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4D4066-79B7-411B-B8D5-0938D2E83BDC}" type="slidenum">
              <a:rPr lang="tr-TR" smtClean="0"/>
              <a:t>‹#›</a:t>
            </a:fld>
            <a:endParaRPr lang="tr-TR"/>
          </a:p>
        </p:txBody>
      </p:sp>
    </p:spTree>
    <p:extLst>
      <p:ext uri="{BB962C8B-B14F-4D97-AF65-F5344CB8AC3E}">
        <p14:creationId xmlns:p14="http://schemas.microsoft.com/office/powerpoint/2010/main" val="2243485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15DBE91-284B-4236-905F-474745475C31}"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4D4066-79B7-411B-B8D5-0938D2E83BDC}" type="slidenum">
              <a:rPr lang="tr-TR" smtClean="0"/>
              <a:t>‹#›</a:t>
            </a:fld>
            <a:endParaRPr lang="tr-TR"/>
          </a:p>
        </p:txBody>
      </p:sp>
    </p:spTree>
    <p:extLst>
      <p:ext uri="{BB962C8B-B14F-4D97-AF65-F5344CB8AC3E}">
        <p14:creationId xmlns:p14="http://schemas.microsoft.com/office/powerpoint/2010/main" val="115331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15DBE91-284B-4236-905F-474745475C31}"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4D4066-79B7-411B-B8D5-0938D2E83BDC}" type="slidenum">
              <a:rPr lang="tr-TR" smtClean="0"/>
              <a:t>‹#›</a:t>
            </a:fld>
            <a:endParaRPr lang="tr-TR"/>
          </a:p>
        </p:txBody>
      </p:sp>
    </p:spTree>
    <p:extLst>
      <p:ext uri="{BB962C8B-B14F-4D97-AF65-F5344CB8AC3E}">
        <p14:creationId xmlns:p14="http://schemas.microsoft.com/office/powerpoint/2010/main" val="2331959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15DBE91-284B-4236-905F-474745475C31}"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14D4066-79B7-411B-B8D5-0938D2E83BDC}" type="slidenum">
              <a:rPr lang="tr-TR" smtClean="0"/>
              <a:t>‹#›</a:t>
            </a:fld>
            <a:endParaRPr lang="tr-TR"/>
          </a:p>
        </p:txBody>
      </p:sp>
    </p:spTree>
    <p:extLst>
      <p:ext uri="{BB962C8B-B14F-4D97-AF65-F5344CB8AC3E}">
        <p14:creationId xmlns:p14="http://schemas.microsoft.com/office/powerpoint/2010/main" val="3820237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15DBE91-284B-4236-905F-474745475C31}" type="datetimeFigureOut">
              <a:rPr lang="tr-TR" smtClean="0"/>
              <a:t>24.05.2019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14D4066-79B7-411B-B8D5-0938D2E83BDC}" type="slidenum">
              <a:rPr lang="tr-TR" smtClean="0"/>
              <a:t>‹#›</a:t>
            </a:fld>
            <a:endParaRPr lang="tr-TR"/>
          </a:p>
        </p:txBody>
      </p:sp>
    </p:spTree>
    <p:extLst>
      <p:ext uri="{BB962C8B-B14F-4D97-AF65-F5344CB8AC3E}">
        <p14:creationId xmlns:p14="http://schemas.microsoft.com/office/powerpoint/2010/main" val="1067390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15DBE91-284B-4236-905F-474745475C31}" type="datetimeFigureOut">
              <a:rPr lang="tr-TR" smtClean="0"/>
              <a:t>24.05.2019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14D4066-79B7-411B-B8D5-0938D2E83BDC}" type="slidenum">
              <a:rPr lang="tr-TR" smtClean="0"/>
              <a:t>‹#›</a:t>
            </a:fld>
            <a:endParaRPr lang="tr-TR"/>
          </a:p>
        </p:txBody>
      </p:sp>
    </p:spTree>
    <p:extLst>
      <p:ext uri="{BB962C8B-B14F-4D97-AF65-F5344CB8AC3E}">
        <p14:creationId xmlns:p14="http://schemas.microsoft.com/office/powerpoint/2010/main" val="3209683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15DBE91-284B-4236-905F-474745475C31}" type="datetimeFigureOut">
              <a:rPr lang="tr-TR" smtClean="0"/>
              <a:t>24.05.2019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14D4066-79B7-411B-B8D5-0938D2E83BDC}" type="slidenum">
              <a:rPr lang="tr-TR" smtClean="0"/>
              <a:t>‹#›</a:t>
            </a:fld>
            <a:endParaRPr lang="tr-TR"/>
          </a:p>
        </p:txBody>
      </p:sp>
    </p:spTree>
    <p:extLst>
      <p:ext uri="{BB962C8B-B14F-4D97-AF65-F5344CB8AC3E}">
        <p14:creationId xmlns:p14="http://schemas.microsoft.com/office/powerpoint/2010/main" val="1306271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15DBE91-284B-4236-905F-474745475C31}"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14D4066-79B7-411B-B8D5-0938D2E83BDC}" type="slidenum">
              <a:rPr lang="tr-TR" smtClean="0"/>
              <a:t>‹#›</a:t>
            </a:fld>
            <a:endParaRPr lang="tr-TR"/>
          </a:p>
        </p:txBody>
      </p:sp>
    </p:spTree>
    <p:extLst>
      <p:ext uri="{BB962C8B-B14F-4D97-AF65-F5344CB8AC3E}">
        <p14:creationId xmlns:p14="http://schemas.microsoft.com/office/powerpoint/2010/main" val="3341684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15DBE91-284B-4236-905F-474745475C31}"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14D4066-79B7-411B-B8D5-0938D2E83BDC}" type="slidenum">
              <a:rPr lang="tr-TR" smtClean="0"/>
              <a:t>‹#›</a:t>
            </a:fld>
            <a:endParaRPr lang="tr-TR"/>
          </a:p>
        </p:txBody>
      </p:sp>
    </p:spTree>
    <p:extLst>
      <p:ext uri="{BB962C8B-B14F-4D97-AF65-F5344CB8AC3E}">
        <p14:creationId xmlns:p14="http://schemas.microsoft.com/office/powerpoint/2010/main" val="3155445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5DBE91-284B-4236-905F-474745475C31}" type="datetimeFigureOut">
              <a:rPr lang="tr-TR" smtClean="0"/>
              <a:t>24.05.2019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4D4066-79B7-411B-B8D5-0938D2E83BDC}" type="slidenum">
              <a:rPr lang="tr-TR" smtClean="0"/>
              <a:t>‹#›</a:t>
            </a:fld>
            <a:endParaRPr lang="tr-TR"/>
          </a:p>
        </p:txBody>
      </p:sp>
    </p:spTree>
    <p:extLst>
      <p:ext uri="{BB962C8B-B14F-4D97-AF65-F5344CB8AC3E}">
        <p14:creationId xmlns:p14="http://schemas.microsoft.com/office/powerpoint/2010/main" val="2677645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73777" y="522514"/>
            <a:ext cx="9144000" cy="1146773"/>
          </a:xfrm>
        </p:spPr>
        <p:txBody>
          <a:bodyPr/>
          <a:lstStyle/>
          <a:p>
            <a:r>
              <a:rPr lang="tr-TR" dirty="0" smtClean="0"/>
              <a:t>Aile</a:t>
            </a:r>
            <a:endParaRPr lang="tr-TR" dirty="0"/>
          </a:p>
        </p:txBody>
      </p:sp>
      <p:sp>
        <p:nvSpPr>
          <p:cNvPr id="3" name="Alt Başlık 2"/>
          <p:cNvSpPr>
            <a:spLocks noGrp="1"/>
          </p:cNvSpPr>
          <p:nvPr>
            <p:ph type="subTitle" idx="1"/>
          </p:nvPr>
        </p:nvSpPr>
        <p:spPr>
          <a:xfrm>
            <a:off x="890649" y="1959429"/>
            <a:ext cx="9777351" cy="3298371"/>
          </a:xfrm>
        </p:spPr>
        <p:txBody>
          <a:bodyPr/>
          <a:lstStyle/>
          <a:p>
            <a:pPr algn="just">
              <a:lnSpc>
                <a:spcPct val="150000"/>
              </a:lnSpc>
            </a:pPr>
            <a:r>
              <a:rPr lang="tr-TR" dirty="0" smtClean="0"/>
              <a:t>Aileyi teşkil eden fertler devirlere, bölgelere, sosyal ve iktisadî yapıya göre değişmektedir. Geniş aile, bir aile reisinin başkanlığında eş, çocuk, torun, gelin, damat, amca, dayı, hala ve teyzelerden oluşmaktadır. Ailenin ataerkil veya anaerkil oluşuna göre onu meydana getiren fertler de değişmektedir. Dar veya çekirdek aile ise bir karı koca ile çocuklardan meydana gelmektedir.</a:t>
            </a:r>
            <a:endParaRPr lang="tr-TR" dirty="0"/>
          </a:p>
        </p:txBody>
      </p:sp>
    </p:spTree>
    <p:extLst>
      <p:ext uri="{BB962C8B-B14F-4D97-AF65-F5344CB8AC3E}">
        <p14:creationId xmlns:p14="http://schemas.microsoft.com/office/powerpoint/2010/main" val="4208610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smtClean="0"/>
              <a:t>İslâm’da aile tamamen dinî bir kurum değilse bile yine de bu birliğe büyük önem verilmiş ve insanların aile kurmaları muhtelif </a:t>
            </a:r>
            <a:r>
              <a:rPr lang="tr-TR" dirty="0" err="1" smtClean="0"/>
              <a:t>âyet</a:t>
            </a:r>
            <a:r>
              <a:rPr lang="tr-TR" dirty="0" smtClean="0"/>
              <a:t> ve hadislerle teşvik edilmiştir. Çünkü aile hem kişinin huzur bulduğu bir ortam, hem neslin devamı için bir vesile, hem de kişiyi dince günah sayılan çeşitli kötülüklerden alıkoyan bir vasıtadır. </a:t>
            </a:r>
            <a:endParaRPr lang="tr-TR" dirty="0"/>
          </a:p>
        </p:txBody>
      </p:sp>
    </p:spTree>
    <p:extLst>
      <p:ext uri="{BB962C8B-B14F-4D97-AF65-F5344CB8AC3E}">
        <p14:creationId xmlns:p14="http://schemas.microsoft.com/office/powerpoint/2010/main" val="3854021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a:t>İslâm belli bir dereceye kadar kan, süt ve sıhrî hısımlarla evlenme yasağı </a:t>
            </a:r>
            <a:r>
              <a:rPr lang="tr-TR" dirty="0" smtClean="0"/>
              <a:t>koymuştur. Bunun </a:t>
            </a:r>
            <a:r>
              <a:rPr lang="tr-TR" dirty="0"/>
              <a:t>yanında kadınların sadece </a:t>
            </a:r>
            <a:r>
              <a:rPr lang="tr-TR" dirty="0" err="1"/>
              <a:t>müslüman</a:t>
            </a:r>
            <a:r>
              <a:rPr lang="tr-TR" dirty="0"/>
              <a:t> erkeklerle, erkeklerinse yabancı olarak yalnızca </a:t>
            </a:r>
            <a:r>
              <a:rPr lang="tr-TR" dirty="0" err="1"/>
              <a:t>Ehl</a:t>
            </a:r>
            <a:r>
              <a:rPr lang="tr-TR" dirty="0"/>
              <a:t>-i kitap olan </a:t>
            </a:r>
            <a:r>
              <a:rPr lang="tr-TR" dirty="0" err="1"/>
              <a:t>yahudi</a:t>
            </a:r>
            <a:r>
              <a:rPr lang="tr-TR" dirty="0"/>
              <a:t> ve </a:t>
            </a:r>
            <a:r>
              <a:rPr lang="tr-TR" dirty="0" err="1"/>
              <a:t>hıristiyanlarla</a:t>
            </a:r>
            <a:r>
              <a:rPr lang="tr-TR" dirty="0"/>
              <a:t> evlenebilmeleri kuralı karşısında çok geniş anlamda bir içten evlenmenin (endogami) var olduğu söylenebilir.</a:t>
            </a:r>
          </a:p>
        </p:txBody>
      </p:sp>
    </p:spTree>
    <p:extLst>
      <p:ext uri="{BB962C8B-B14F-4D97-AF65-F5344CB8AC3E}">
        <p14:creationId xmlns:p14="http://schemas.microsoft.com/office/powerpoint/2010/main" val="2398337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0699" y="804347"/>
            <a:ext cx="10515600" cy="5335196"/>
          </a:xfrm>
        </p:spPr>
        <p:txBody>
          <a:bodyPr>
            <a:normAutofit fontScale="85000" lnSpcReduction="20000"/>
          </a:bodyPr>
          <a:lstStyle/>
          <a:p>
            <a:pPr algn="just">
              <a:lnSpc>
                <a:spcPct val="150000"/>
              </a:lnSpc>
            </a:pPr>
            <a:r>
              <a:rPr lang="tr-TR" dirty="0"/>
              <a:t>Evlenme sırasında erkek kadına </a:t>
            </a:r>
            <a:r>
              <a:rPr lang="tr-TR" dirty="0" err="1"/>
              <a:t>mehir</a:t>
            </a:r>
            <a:r>
              <a:rPr lang="tr-TR" dirty="0"/>
              <a:t> adıyla belirli bir para veya mal öder veya ödeme borcu altına girer. İsim olarak </a:t>
            </a:r>
            <a:r>
              <a:rPr lang="tr-TR" dirty="0" err="1"/>
              <a:t>mehir</a:t>
            </a:r>
            <a:r>
              <a:rPr lang="tr-TR" dirty="0"/>
              <a:t> İslâm öncesi Arap toplumunda aynen, </a:t>
            </a:r>
            <a:r>
              <a:rPr lang="tr-TR" dirty="0" err="1"/>
              <a:t>Yahudilik’te</a:t>
            </a:r>
            <a:r>
              <a:rPr lang="tr-TR" dirty="0"/>
              <a:t> benzer şekilde (</a:t>
            </a:r>
            <a:r>
              <a:rPr lang="tr-TR" dirty="0" err="1"/>
              <a:t>mohar</a:t>
            </a:r>
            <a:r>
              <a:rPr lang="tr-TR" dirty="0"/>
              <a:t>) var ise de mahiyetleri farklıdır. İslâm hukukunda </a:t>
            </a:r>
            <a:r>
              <a:rPr lang="tr-TR" dirty="0" err="1"/>
              <a:t>mehir</a:t>
            </a:r>
            <a:r>
              <a:rPr lang="tr-TR" dirty="0"/>
              <a:t> evlenecek kadının ailesine değil, bizzat kendisine verilir ve kadın diğer mallarında olduğu gibi onda da dilediği gibi tasarrufta bulunur. </a:t>
            </a:r>
            <a:endParaRPr lang="tr-TR" dirty="0" smtClean="0"/>
          </a:p>
          <a:p>
            <a:pPr algn="just">
              <a:lnSpc>
                <a:spcPct val="150000"/>
              </a:lnSpc>
            </a:pPr>
            <a:r>
              <a:rPr lang="tr-TR" dirty="0"/>
              <a:t>Gerçekte </a:t>
            </a:r>
            <a:r>
              <a:rPr lang="tr-TR" dirty="0" err="1"/>
              <a:t>mehrin</a:t>
            </a:r>
            <a:r>
              <a:rPr lang="tr-TR" dirty="0"/>
              <a:t> amacı kadına iktisadî bir güç kazandırma ve boşanmanın </a:t>
            </a:r>
            <a:r>
              <a:rPr lang="tr-TR" dirty="0" err="1"/>
              <a:t>suistimal</a:t>
            </a:r>
            <a:r>
              <a:rPr lang="tr-TR" dirty="0"/>
              <a:t> edilmesini önlemektir. Özellikle boşanmalara sıkça başvurulduğu dönem ve bölgelerde yüksek tutulan ve çoğu kere boşanma anında ödenmesi kararlaştırılan </a:t>
            </a:r>
            <a:r>
              <a:rPr lang="tr-TR" dirty="0" err="1"/>
              <a:t>mehrin</a:t>
            </a:r>
            <a:r>
              <a:rPr lang="tr-TR" dirty="0"/>
              <a:t> bu nevi sebepsiz boşanmalara önemli ölçüde engel olduğu bir gerçektir</a:t>
            </a:r>
          </a:p>
        </p:txBody>
      </p:sp>
    </p:spTree>
    <p:extLst>
      <p:ext uri="{BB962C8B-B14F-4D97-AF65-F5344CB8AC3E}">
        <p14:creationId xmlns:p14="http://schemas.microsoft.com/office/powerpoint/2010/main" val="319589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a:t>İslâm’da aile esas itibariyle tek evlilik (monogami) üzerine kurulmuştur. Fakat belirli durumlarda kocanın dörde kadar evlenmesine izin verilmiştir. Ancak bunun bir emir değil, belirli şartlarla başvurulan bir ruhsat olduğu unutulmamalıdır.</a:t>
            </a:r>
          </a:p>
        </p:txBody>
      </p:sp>
    </p:spTree>
    <p:extLst>
      <p:ext uri="{BB962C8B-B14F-4D97-AF65-F5344CB8AC3E}">
        <p14:creationId xmlns:p14="http://schemas.microsoft.com/office/powerpoint/2010/main" val="2791198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1951" y="1279360"/>
            <a:ext cx="10515600" cy="4351338"/>
          </a:xfrm>
        </p:spPr>
        <p:txBody>
          <a:bodyPr/>
          <a:lstStyle/>
          <a:p>
            <a:pPr algn="just">
              <a:lnSpc>
                <a:spcPct val="150000"/>
              </a:lnSpc>
            </a:pPr>
            <a:r>
              <a:rPr lang="tr-TR" dirty="0"/>
              <a:t>İslâm ailesinde evlâtlık kurumuna yer verilmemiş, bu sunî bir ilişki olarak kabul edilmiştir. Kimsesiz çocukların bakılıp büyütülmesi bütün </a:t>
            </a:r>
            <a:r>
              <a:rPr lang="tr-TR" dirty="0" smtClean="0"/>
              <a:t>Müslümanlara </a:t>
            </a:r>
            <a:r>
              <a:rPr lang="tr-TR" dirty="0"/>
              <a:t>ve bu arada İslâm devletine yüklenen dinî-hukukî bir görev olmakla birlikte, bir kimseyi himayesine alanla o kişi arasında evlenme engeli doğacak, tek veya çift taraflı bir miras ilişkisi kurulacak şekilde bir akrabalık bağının doğduğu kabul edilmemiştir </a:t>
            </a:r>
          </a:p>
        </p:txBody>
      </p:sp>
    </p:spTree>
    <p:extLst>
      <p:ext uri="{BB962C8B-B14F-4D97-AF65-F5344CB8AC3E}">
        <p14:creationId xmlns:p14="http://schemas.microsoft.com/office/powerpoint/2010/main" val="3077531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409988"/>
            <a:ext cx="10515600" cy="4351338"/>
          </a:xfrm>
        </p:spPr>
        <p:txBody>
          <a:bodyPr/>
          <a:lstStyle/>
          <a:p>
            <a:pPr algn="just">
              <a:lnSpc>
                <a:spcPct val="150000"/>
              </a:lnSpc>
            </a:pPr>
            <a:r>
              <a:rPr lang="tr-TR" dirty="0"/>
              <a:t>İslâm dini belirli şartlarla aile birliğinin bozulmasına müsaade etmiştir. Boşanma konusunda kabul edilen sistem, boşanmayı yozlaştıran </a:t>
            </a:r>
            <a:r>
              <a:rPr lang="tr-TR" dirty="0" err="1"/>
              <a:t>yahudi</a:t>
            </a:r>
            <a:r>
              <a:rPr lang="tr-TR" dirty="0"/>
              <a:t> uygulamasıyla onu asla kabul etmeyen </a:t>
            </a:r>
            <a:r>
              <a:rPr lang="tr-TR" dirty="0" err="1"/>
              <a:t>hıristiyan</a:t>
            </a:r>
            <a:r>
              <a:rPr lang="tr-TR" dirty="0"/>
              <a:t> tatbikatı arasında yer alan orta bir yol görünümündedir. Hz. Peygamber’in eşlerin birbirlerine iyi davranmaları ve aile birliğini devam ettirmeleri hakkında çeşitli emir ve </a:t>
            </a:r>
            <a:r>
              <a:rPr lang="tr-TR"/>
              <a:t>tavsiyeleri </a:t>
            </a:r>
            <a:r>
              <a:rPr lang="tr-TR" smtClean="0"/>
              <a:t>vardır.</a:t>
            </a:r>
            <a:endParaRPr lang="tr-TR" dirty="0"/>
          </a:p>
        </p:txBody>
      </p:sp>
    </p:spTree>
    <p:extLst>
      <p:ext uri="{BB962C8B-B14F-4D97-AF65-F5344CB8AC3E}">
        <p14:creationId xmlns:p14="http://schemas.microsoft.com/office/powerpoint/2010/main" val="11840204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422</Words>
  <Application>Microsoft Office PowerPoint</Application>
  <PresentationFormat>Geniş ekran</PresentationFormat>
  <Paragraphs>9</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Aile</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dc:title>
  <dc:creator>ferda</dc:creator>
  <cp:lastModifiedBy>ferda</cp:lastModifiedBy>
  <cp:revision>3</cp:revision>
  <dcterms:created xsi:type="dcterms:W3CDTF">2019-05-24T13:22:57Z</dcterms:created>
  <dcterms:modified xsi:type="dcterms:W3CDTF">2019-05-24T13:47:09Z</dcterms:modified>
</cp:coreProperties>
</file>