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5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55B9-B572-4325-9C1F-CA7C26B61B81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EBBD-7063-4889-B053-75B3A6BAB7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1763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55B9-B572-4325-9C1F-CA7C26B61B81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EBBD-7063-4889-B053-75B3A6BAB7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0432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55B9-B572-4325-9C1F-CA7C26B61B81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EBBD-7063-4889-B053-75B3A6BAB7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3484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55B9-B572-4325-9C1F-CA7C26B61B81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EBBD-7063-4889-B053-75B3A6BAB7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476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55B9-B572-4325-9C1F-CA7C26B61B81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EBBD-7063-4889-B053-75B3A6BAB7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5966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55B9-B572-4325-9C1F-CA7C26B61B81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EBBD-7063-4889-B053-75B3A6BAB7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2946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55B9-B572-4325-9C1F-CA7C26B61B81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EBBD-7063-4889-B053-75B3A6BAB7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6386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55B9-B572-4325-9C1F-CA7C26B61B81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EBBD-7063-4889-B053-75B3A6BAB7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9614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55B9-B572-4325-9C1F-CA7C26B61B81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EBBD-7063-4889-B053-75B3A6BAB7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544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55B9-B572-4325-9C1F-CA7C26B61B81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EBBD-7063-4889-B053-75B3A6BAB7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103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C55B9-B572-4325-9C1F-CA7C26B61B81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0EBBD-7063-4889-B053-75B3A6BAB7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703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C55B9-B572-4325-9C1F-CA7C26B61B81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0EBBD-7063-4889-B053-75B3A6BAB7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367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936104"/>
          </a:xfrm>
        </p:spPr>
        <p:txBody>
          <a:bodyPr>
            <a:normAutofit/>
          </a:bodyPr>
          <a:lstStyle/>
          <a:p>
            <a:r>
              <a:rPr lang="tr-TR" b="1" dirty="0"/>
              <a:t>EİKOSANOİDLER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/>
          </a:bodyPr>
          <a:lstStyle/>
          <a:p>
            <a:r>
              <a:rPr lang="tr-TR" dirty="0" err="1"/>
              <a:t>Eikosanoidler</a:t>
            </a:r>
            <a:r>
              <a:rPr lang="tr-TR" dirty="0"/>
              <a:t>, hücre zarlarında bulunan </a:t>
            </a:r>
            <a:r>
              <a:rPr lang="tr-TR" dirty="0" err="1"/>
              <a:t>fosfolipidlerin</a:t>
            </a:r>
            <a:r>
              <a:rPr lang="tr-TR" dirty="0"/>
              <a:t> yapısındaki 20 karbonlu çoklu doymamış bağa sahip yağ asitlerinden sentezlenirler. </a:t>
            </a:r>
            <a:endParaRPr lang="tr-TR" dirty="0" smtClean="0"/>
          </a:p>
          <a:p>
            <a:r>
              <a:rPr lang="tr-TR" dirty="0" err="1" smtClean="0"/>
              <a:t>Araşidonik</a:t>
            </a:r>
            <a:r>
              <a:rPr lang="tr-TR" dirty="0" smtClean="0"/>
              <a:t> </a:t>
            </a:r>
            <a:r>
              <a:rPr lang="tr-TR" dirty="0"/>
              <a:t>asit, bu yağ asitlerinden </a:t>
            </a:r>
            <a:r>
              <a:rPr lang="tr-TR" dirty="0" err="1"/>
              <a:t>eikosanoidlerin</a:t>
            </a:r>
            <a:r>
              <a:rPr lang="tr-TR" dirty="0"/>
              <a:t> sentezinde en çok kullanılanıdır. </a:t>
            </a:r>
            <a:endParaRPr lang="tr-TR" dirty="0" smtClean="0"/>
          </a:p>
          <a:p>
            <a:r>
              <a:rPr lang="tr-TR" dirty="0"/>
              <a:t>Bilindiği gibi </a:t>
            </a:r>
            <a:r>
              <a:rPr lang="tr-TR" dirty="0" err="1"/>
              <a:t>araşidonik</a:t>
            </a:r>
            <a:r>
              <a:rPr lang="tr-TR" dirty="0"/>
              <a:t> asit, diyetle doğrudan vücuda alınabildiği gibi, vücutta (</a:t>
            </a:r>
            <a:r>
              <a:rPr lang="tr-TR" dirty="0" err="1"/>
              <a:t>esansiyel</a:t>
            </a:r>
            <a:r>
              <a:rPr lang="tr-TR" dirty="0"/>
              <a:t> bir yağ asidi olan) </a:t>
            </a:r>
            <a:r>
              <a:rPr lang="tr-TR" dirty="0" err="1"/>
              <a:t>linoleik</a:t>
            </a:r>
            <a:r>
              <a:rPr lang="tr-TR" dirty="0"/>
              <a:t> asitten de sentezlenebilmektedir.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9229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Asetil</a:t>
            </a:r>
            <a:r>
              <a:rPr lang="tr-TR" dirty="0"/>
              <a:t> salisilik asit (aspirin), </a:t>
            </a:r>
            <a:r>
              <a:rPr lang="tr-TR" dirty="0" err="1"/>
              <a:t>asetaminofen</a:t>
            </a:r>
            <a:r>
              <a:rPr lang="tr-TR" dirty="0"/>
              <a:t>, </a:t>
            </a:r>
            <a:r>
              <a:rPr lang="tr-TR" dirty="0" err="1"/>
              <a:t>indometazin</a:t>
            </a:r>
            <a:r>
              <a:rPr lang="tr-TR" dirty="0"/>
              <a:t> gibi </a:t>
            </a:r>
            <a:r>
              <a:rPr lang="tr-TR" dirty="0" err="1"/>
              <a:t>non-steroid</a:t>
            </a:r>
            <a:r>
              <a:rPr lang="tr-TR" dirty="0"/>
              <a:t> </a:t>
            </a:r>
            <a:r>
              <a:rPr lang="tr-TR" dirty="0" err="1"/>
              <a:t>antienflamatuar</a:t>
            </a:r>
            <a:r>
              <a:rPr lang="tr-TR" dirty="0"/>
              <a:t> ilaçlar COX-1 ve COX-2’yi </a:t>
            </a:r>
            <a:r>
              <a:rPr lang="tr-TR" dirty="0" err="1"/>
              <a:t>inhibe</a:t>
            </a:r>
            <a:r>
              <a:rPr lang="tr-TR" dirty="0"/>
              <a:t> ederek </a:t>
            </a:r>
            <a:r>
              <a:rPr lang="tr-TR" dirty="0" err="1"/>
              <a:t>prostaglandin</a:t>
            </a:r>
            <a:r>
              <a:rPr lang="tr-TR" dirty="0"/>
              <a:t> sentezini baskılamak suretiyle etkilerini gösterirler (ağrı kesici, ateş düşürücü).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7309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tr-TR" dirty="0" smtClean="0"/>
              <a:t>Aspirin etkisini yapısındaki </a:t>
            </a:r>
            <a:r>
              <a:rPr lang="tr-TR" dirty="0" err="1" smtClean="0"/>
              <a:t>asetil</a:t>
            </a:r>
            <a:r>
              <a:rPr lang="tr-TR" dirty="0" smtClean="0"/>
              <a:t> grubunu (enzimin yapısında bulunan serin yan zincirine) transfer ederek enzimi geri dönüşümsüz olarak </a:t>
            </a:r>
            <a:r>
              <a:rPr lang="tr-TR" dirty="0" err="1" smtClean="0"/>
              <a:t>inhibe</a:t>
            </a:r>
            <a:r>
              <a:rPr lang="tr-TR" dirty="0" smtClean="0"/>
              <a:t> etmek suretiyle gerçekleştirir. </a:t>
            </a:r>
            <a:endParaRPr lang="tr-TR" dirty="0" smtClean="0">
              <a:cs typeface="Arial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94331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Diğer </a:t>
            </a:r>
            <a:r>
              <a:rPr lang="tr-TR" dirty="0" err="1"/>
              <a:t>non-steroid</a:t>
            </a:r>
            <a:r>
              <a:rPr lang="tr-TR" dirty="0"/>
              <a:t> </a:t>
            </a:r>
            <a:r>
              <a:rPr lang="tr-TR" dirty="0" err="1"/>
              <a:t>antienflamatuar</a:t>
            </a:r>
            <a:r>
              <a:rPr lang="tr-TR" dirty="0"/>
              <a:t> ilaçların </a:t>
            </a:r>
            <a:r>
              <a:rPr lang="tr-TR" dirty="0" err="1"/>
              <a:t>inhibe</a:t>
            </a:r>
            <a:r>
              <a:rPr lang="tr-TR" dirty="0"/>
              <a:t> edici etkileri geri dönüşümlüdür.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Aspirinin </a:t>
            </a:r>
            <a:r>
              <a:rPr lang="tr-TR" dirty="0" err="1"/>
              <a:t>antitrombojenik</a:t>
            </a:r>
            <a:r>
              <a:rPr lang="tr-TR" dirty="0"/>
              <a:t> etkisi de COX </a:t>
            </a:r>
            <a:r>
              <a:rPr lang="tr-TR" dirty="0" err="1"/>
              <a:t>inhibisyonuna</a:t>
            </a:r>
            <a:r>
              <a:rPr lang="tr-TR" dirty="0"/>
              <a:t> bağlı olarak TXA</a:t>
            </a:r>
            <a:r>
              <a:rPr lang="tr-TR" baseline="-25000" dirty="0"/>
              <a:t>2</a:t>
            </a:r>
            <a:r>
              <a:rPr lang="tr-TR" dirty="0"/>
              <a:t>’nin sentezlenememesinden kaynaklanır.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nedenle </a:t>
            </a:r>
            <a:r>
              <a:rPr lang="tr-TR" dirty="0" err="1"/>
              <a:t>ateroskleroza</a:t>
            </a:r>
            <a:r>
              <a:rPr lang="tr-TR" dirty="0"/>
              <a:t> yatkınlığı olan hastalarda düşük doz aspirin kullandırılır.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7885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tr-TR" dirty="0" err="1"/>
              <a:t>Non-steroid</a:t>
            </a:r>
            <a:r>
              <a:rPr lang="tr-TR" dirty="0"/>
              <a:t> </a:t>
            </a:r>
            <a:r>
              <a:rPr lang="tr-TR" dirty="0" err="1"/>
              <a:t>antienflamatuar</a:t>
            </a:r>
            <a:r>
              <a:rPr lang="tr-TR" dirty="0"/>
              <a:t> ilaç kullanımına bağlı olarak ortaya çıkan kimi yan etkiler (mide şikayetleri, pıhtılaşma bozukluğu gibi) </a:t>
            </a:r>
            <a:r>
              <a:rPr lang="tr-TR" dirty="0" err="1"/>
              <a:t>prostaglandin</a:t>
            </a:r>
            <a:r>
              <a:rPr lang="tr-TR" dirty="0"/>
              <a:t> yapımının sistemik olarak baskılanması nedeniyledir.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23153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Lökotrienlerin</a:t>
            </a:r>
            <a:r>
              <a:rPr lang="tr-TR" b="1" dirty="0"/>
              <a:t> Sentezi 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(</a:t>
            </a:r>
            <a:r>
              <a:rPr lang="tr-TR" b="1" dirty="0" err="1"/>
              <a:t>Lipooksijenaz</a:t>
            </a:r>
            <a:r>
              <a:rPr lang="tr-TR" b="1" dirty="0"/>
              <a:t> Yolu)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tr-TR" dirty="0" err="1"/>
              <a:t>Lökotrienlerin</a:t>
            </a:r>
            <a:r>
              <a:rPr lang="tr-TR" dirty="0"/>
              <a:t> sentezinde de </a:t>
            </a:r>
            <a:r>
              <a:rPr lang="tr-TR" dirty="0" err="1"/>
              <a:t>substrat</a:t>
            </a:r>
            <a:r>
              <a:rPr lang="tr-TR" dirty="0"/>
              <a:t> olarak </a:t>
            </a:r>
            <a:r>
              <a:rPr lang="tr-TR" dirty="0" err="1"/>
              <a:t>araşidonik</a:t>
            </a:r>
            <a:r>
              <a:rPr lang="tr-TR" dirty="0"/>
              <a:t> asit kullanılır. </a:t>
            </a:r>
            <a:endParaRPr lang="tr-TR" dirty="0" smtClean="0"/>
          </a:p>
          <a:p>
            <a:r>
              <a:rPr lang="tr-TR" dirty="0" smtClean="0"/>
              <a:t>Önce</a:t>
            </a:r>
            <a:r>
              <a:rPr lang="tr-TR" dirty="0"/>
              <a:t>, </a:t>
            </a:r>
            <a:r>
              <a:rPr lang="tr-TR" dirty="0" err="1"/>
              <a:t>araşidonik</a:t>
            </a:r>
            <a:r>
              <a:rPr lang="tr-TR" dirty="0"/>
              <a:t> asitten </a:t>
            </a:r>
            <a:r>
              <a:rPr lang="tr-TR" dirty="0" err="1"/>
              <a:t>lipooksijenazların</a:t>
            </a:r>
            <a:r>
              <a:rPr lang="tr-TR" dirty="0"/>
              <a:t> yardımıyla </a:t>
            </a:r>
            <a:r>
              <a:rPr lang="tr-TR" dirty="0" err="1"/>
              <a:t>hidroperoksieikosatetraenoik</a:t>
            </a:r>
            <a:r>
              <a:rPr lang="tr-TR" dirty="0"/>
              <a:t> asitler (</a:t>
            </a:r>
            <a:r>
              <a:rPr lang="tr-TR" dirty="0" err="1"/>
              <a:t>HPETE’ler</a:t>
            </a:r>
            <a:r>
              <a:rPr lang="tr-TR" dirty="0"/>
              <a:t>) sentezlenir.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279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tr-TR" dirty="0"/>
              <a:t>Bu reaksiyonda </a:t>
            </a:r>
            <a:r>
              <a:rPr lang="tr-TR" dirty="0" err="1"/>
              <a:t>lipooksijenazlar</a:t>
            </a:r>
            <a:r>
              <a:rPr lang="tr-TR" dirty="0"/>
              <a:t>, molekülde bulunan doymamış bağa sahip karbonlardan 5, 12 veya 15 numaralı karbona bir oksijen molekülünün ilave edilmesini sağlarlar. </a:t>
            </a:r>
            <a:endParaRPr lang="tr-TR" dirty="0" smtClean="0"/>
          </a:p>
          <a:p>
            <a:r>
              <a:rPr lang="tr-TR" dirty="0" err="1" smtClean="0"/>
              <a:t>Nötrofil</a:t>
            </a:r>
            <a:r>
              <a:rPr lang="tr-TR" dirty="0" smtClean="0"/>
              <a:t> </a:t>
            </a:r>
            <a:r>
              <a:rPr lang="tr-TR" dirty="0"/>
              <a:t>lökositlerde ve diğer bazı (alerji ile ilgili mekanizmalarda görev alan) hücrelerde </a:t>
            </a:r>
            <a:r>
              <a:rPr lang="tr-TR" dirty="0" err="1"/>
              <a:t>araşidonik</a:t>
            </a:r>
            <a:r>
              <a:rPr lang="tr-TR" dirty="0"/>
              <a:t> asitten 5-lipooksijenazın yardımıyla sentezlenen 5-HPETE, </a:t>
            </a:r>
            <a:r>
              <a:rPr lang="tr-TR" dirty="0" err="1"/>
              <a:t>lökotrien</a:t>
            </a:r>
            <a:r>
              <a:rPr lang="tr-TR" dirty="0"/>
              <a:t>(LT)A</a:t>
            </a:r>
            <a:r>
              <a:rPr lang="tr-TR" baseline="-25000" dirty="0"/>
              <a:t>4</a:t>
            </a:r>
            <a:r>
              <a:rPr lang="tr-TR" dirty="0"/>
              <a:t>’e çevrilir.</a:t>
            </a:r>
            <a:r>
              <a:rPr lang="tr-TR" baseline="-25000" dirty="0"/>
              <a:t> </a:t>
            </a:r>
            <a:endParaRPr lang="tr-TR" baseline="-25000" dirty="0" smtClean="0"/>
          </a:p>
          <a:p>
            <a:r>
              <a:rPr lang="tr-TR" dirty="0" smtClean="0"/>
              <a:t>Bundan </a:t>
            </a:r>
            <a:r>
              <a:rPr lang="tr-TR" dirty="0"/>
              <a:t>sonra LTA</a:t>
            </a:r>
            <a:r>
              <a:rPr lang="tr-TR" baseline="-25000" dirty="0"/>
              <a:t>4</a:t>
            </a:r>
            <a:r>
              <a:rPr lang="tr-TR" dirty="0"/>
              <a:t>’den diğer </a:t>
            </a:r>
            <a:r>
              <a:rPr lang="tr-TR" dirty="0" err="1"/>
              <a:t>LT’ler</a:t>
            </a:r>
            <a:r>
              <a:rPr lang="tr-TR" dirty="0"/>
              <a:t> </a:t>
            </a:r>
            <a:r>
              <a:rPr lang="tr-TR" dirty="0" smtClean="0"/>
              <a:t>sentezlenir.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761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tr-TR" dirty="0" err="1"/>
              <a:t>Lökotrienlerin</a:t>
            </a:r>
            <a:r>
              <a:rPr lang="tr-TR" dirty="0"/>
              <a:t> çeşitli etkilerini; damar geçirgenliğinde artış (B</a:t>
            </a:r>
            <a:r>
              <a:rPr lang="tr-TR" baseline="-25000" dirty="0"/>
              <a:t>4</a:t>
            </a:r>
            <a:r>
              <a:rPr lang="tr-TR" dirty="0"/>
              <a:t>, C</a:t>
            </a:r>
            <a:r>
              <a:rPr lang="tr-TR" baseline="-25000" dirty="0"/>
              <a:t>4</a:t>
            </a:r>
            <a:r>
              <a:rPr lang="tr-TR" dirty="0"/>
              <a:t>, D</a:t>
            </a:r>
            <a:r>
              <a:rPr lang="tr-TR" baseline="-25000" dirty="0"/>
              <a:t>4</a:t>
            </a:r>
            <a:r>
              <a:rPr lang="tr-TR" dirty="0"/>
              <a:t>, E</a:t>
            </a:r>
            <a:r>
              <a:rPr lang="tr-TR" baseline="-25000" dirty="0"/>
              <a:t>4</a:t>
            </a:r>
            <a:r>
              <a:rPr lang="tr-TR" dirty="0"/>
              <a:t>), lökositlerin kümelenmesi (B</a:t>
            </a:r>
            <a:r>
              <a:rPr lang="tr-TR" baseline="-25000" dirty="0"/>
              <a:t>4</a:t>
            </a:r>
            <a:r>
              <a:rPr lang="tr-TR" dirty="0"/>
              <a:t>), </a:t>
            </a:r>
            <a:r>
              <a:rPr lang="tr-TR" dirty="0" err="1"/>
              <a:t>bronkokonstriksiyon</a:t>
            </a:r>
            <a:r>
              <a:rPr lang="tr-TR" dirty="0"/>
              <a:t> (C</a:t>
            </a:r>
            <a:r>
              <a:rPr lang="tr-TR" baseline="-25000" dirty="0"/>
              <a:t>4</a:t>
            </a:r>
            <a:r>
              <a:rPr lang="tr-TR" dirty="0"/>
              <a:t>, D</a:t>
            </a:r>
            <a:r>
              <a:rPr lang="tr-TR" baseline="-25000" dirty="0"/>
              <a:t>4</a:t>
            </a:r>
            <a:r>
              <a:rPr lang="tr-TR" dirty="0"/>
              <a:t>, E</a:t>
            </a:r>
            <a:r>
              <a:rPr lang="tr-TR" baseline="-25000" dirty="0"/>
              <a:t>4</a:t>
            </a:r>
            <a:r>
              <a:rPr lang="tr-TR" dirty="0"/>
              <a:t>) şeklinde sıralayabiliriz. </a:t>
            </a:r>
            <a:endParaRPr lang="tr-TR" dirty="0" smtClean="0"/>
          </a:p>
          <a:p>
            <a:r>
              <a:rPr lang="tr-TR" dirty="0" smtClean="0"/>
              <a:t>Vücutta </a:t>
            </a:r>
            <a:r>
              <a:rPr lang="tr-TR" dirty="0"/>
              <a:t>meydana gelen </a:t>
            </a:r>
            <a:r>
              <a:rPr lang="tr-TR" dirty="0" err="1"/>
              <a:t>inflamatuar</a:t>
            </a:r>
            <a:r>
              <a:rPr lang="tr-TR" dirty="0"/>
              <a:t> ve </a:t>
            </a:r>
            <a:r>
              <a:rPr lang="tr-TR" dirty="0" err="1"/>
              <a:t>allerjik</a:t>
            </a:r>
            <a:r>
              <a:rPr lang="tr-TR" dirty="0"/>
              <a:t> olaylarda/hastalıklarda (</a:t>
            </a:r>
            <a:r>
              <a:rPr lang="tr-TR" dirty="0" err="1"/>
              <a:t>örn</a:t>
            </a:r>
            <a:r>
              <a:rPr lang="tr-TR" dirty="0"/>
              <a:t>: astım) görev alırlar.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0173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08"/>
          </a:xfrm>
        </p:spPr>
        <p:txBody>
          <a:bodyPr>
            <a:normAutofit/>
          </a:bodyPr>
          <a:lstStyle/>
          <a:p>
            <a:r>
              <a:rPr lang="tr-TR" dirty="0"/>
              <a:t>Zar </a:t>
            </a:r>
            <a:r>
              <a:rPr lang="tr-TR" dirty="0" err="1"/>
              <a:t>fosfolipidlerinde</a:t>
            </a:r>
            <a:r>
              <a:rPr lang="tr-TR" dirty="0"/>
              <a:t> </a:t>
            </a:r>
            <a:r>
              <a:rPr lang="tr-TR" dirty="0" err="1"/>
              <a:t>araşidonik</a:t>
            </a:r>
            <a:r>
              <a:rPr lang="tr-TR" dirty="0"/>
              <a:t> </a:t>
            </a:r>
            <a:r>
              <a:rPr lang="tr-TR" dirty="0" err="1"/>
              <a:t>asitin</a:t>
            </a:r>
            <a:r>
              <a:rPr lang="tr-TR" dirty="0"/>
              <a:t> bağlanma yeri </a:t>
            </a:r>
            <a:r>
              <a:rPr lang="tr-TR" dirty="0" err="1"/>
              <a:t>gliserolün</a:t>
            </a:r>
            <a:r>
              <a:rPr lang="tr-TR" dirty="0"/>
              <a:t> 2 numaralı karbonudur, dolayısıyla </a:t>
            </a:r>
            <a:r>
              <a:rPr lang="tr-TR" dirty="0" err="1"/>
              <a:t>araşidonik</a:t>
            </a:r>
            <a:r>
              <a:rPr lang="tr-TR" dirty="0"/>
              <a:t> asit </a:t>
            </a:r>
            <a:r>
              <a:rPr lang="tr-TR" dirty="0" err="1"/>
              <a:t>gliserolün</a:t>
            </a:r>
            <a:r>
              <a:rPr lang="tr-TR" dirty="0"/>
              <a:t> 2 numarasına bağlı yağ asitlerini molekülden ayıran </a:t>
            </a:r>
            <a:r>
              <a:rPr lang="tr-TR" dirty="0" err="1"/>
              <a:t>fosfolipaz</a:t>
            </a:r>
            <a:r>
              <a:rPr lang="tr-TR" dirty="0"/>
              <a:t> A</a:t>
            </a:r>
            <a:r>
              <a:rPr lang="tr-TR" baseline="-25000" dirty="0"/>
              <a:t>2</a:t>
            </a:r>
            <a:r>
              <a:rPr lang="tr-TR" dirty="0"/>
              <a:t>’nin etkisiyle serbestleşir. </a:t>
            </a:r>
            <a:endParaRPr lang="tr-TR" dirty="0" smtClean="0"/>
          </a:p>
          <a:p>
            <a:r>
              <a:rPr lang="tr-TR" dirty="0"/>
              <a:t>Hücre zarına bağlı bulunan </a:t>
            </a:r>
            <a:r>
              <a:rPr lang="tr-TR" dirty="0" err="1"/>
              <a:t>fosfolipaz</a:t>
            </a:r>
            <a:r>
              <a:rPr lang="tr-TR" dirty="0"/>
              <a:t> A</a:t>
            </a:r>
            <a:r>
              <a:rPr lang="tr-TR" baseline="-25000" dirty="0"/>
              <a:t>2</a:t>
            </a:r>
            <a:r>
              <a:rPr lang="tr-TR" dirty="0"/>
              <a:t> hücre zarındaki reseptörlerine bağlanan (</a:t>
            </a:r>
            <a:r>
              <a:rPr lang="tr-TR" dirty="0" err="1"/>
              <a:t>histamin</a:t>
            </a:r>
            <a:r>
              <a:rPr lang="tr-TR" dirty="0"/>
              <a:t> ve </a:t>
            </a:r>
            <a:r>
              <a:rPr lang="tr-TR" dirty="0" err="1"/>
              <a:t>sitokinler</a:t>
            </a:r>
            <a:r>
              <a:rPr lang="tr-TR" dirty="0"/>
              <a:t> gibi) çeşitli uyaranların etkisiyle aktifleşerek etkisini gösterir.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681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Zar </a:t>
            </a:r>
            <a:r>
              <a:rPr lang="tr-TR" dirty="0" err="1"/>
              <a:t>fosfolipidlerinden</a:t>
            </a:r>
            <a:r>
              <a:rPr lang="tr-TR" dirty="0"/>
              <a:t> serbestleşen </a:t>
            </a:r>
            <a:r>
              <a:rPr lang="tr-TR" dirty="0" err="1"/>
              <a:t>araşidonik</a:t>
            </a:r>
            <a:r>
              <a:rPr lang="tr-TR" dirty="0"/>
              <a:t> asit </a:t>
            </a:r>
            <a:r>
              <a:rPr lang="tr-TR" dirty="0" err="1"/>
              <a:t>sitozole</a:t>
            </a:r>
            <a:r>
              <a:rPr lang="tr-TR" dirty="0"/>
              <a:t> geçtikten sonra, bulunduğu dokuya göre farklılık gösteren çeşitli enzimlerin etkisiyle </a:t>
            </a:r>
            <a:r>
              <a:rPr lang="tr-TR" dirty="0" err="1"/>
              <a:t>eikosanoidlerin</a:t>
            </a:r>
            <a:r>
              <a:rPr lang="tr-TR" dirty="0"/>
              <a:t> sentezinde kullanılır.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Eikosanoidlerin</a:t>
            </a:r>
            <a:r>
              <a:rPr lang="tr-TR" dirty="0" smtClean="0"/>
              <a:t> </a:t>
            </a:r>
            <a:r>
              <a:rPr lang="tr-TR" dirty="0"/>
              <a:t>senteziyle ilgili olarak iki temel yol vardır.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8850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r>
              <a:rPr lang="tr-TR" dirty="0"/>
              <a:t>Bunlardan </a:t>
            </a:r>
            <a:r>
              <a:rPr lang="tr-TR" dirty="0" err="1"/>
              <a:t>prostaglandinler</a:t>
            </a:r>
            <a:r>
              <a:rPr lang="tr-TR" dirty="0"/>
              <a:t> ve </a:t>
            </a:r>
            <a:r>
              <a:rPr lang="tr-TR" dirty="0" err="1"/>
              <a:t>tromboksanların</a:t>
            </a:r>
            <a:r>
              <a:rPr lang="tr-TR" dirty="0"/>
              <a:t> sentezlendiği yol </a:t>
            </a:r>
            <a:r>
              <a:rPr lang="tr-TR" b="1" dirty="0" err="1"/>
              <a:t>siklooksijenaz</a:t>
            </a:r>
            <a:r>
              <a:rPr lang="tr-TR" b="1" dirty="0"/>
              <a:t> yolu</a:t>
            </a:r>
            <a:r>
              <a:rPr lang="tr-TR" dirty="0"/>
              <a:t>, </a:t>
            </a:r>
            <a:r>
              <a:rPr lang="tr-TR" dirty="0" err="1"/>
              <a:t>lökotrienlerin</a:t>
            </a:r>
            <a:r>
              <a:rPr lang="tr-TR" dirty="0"/>
              <a:t> sentezlendiği yol ise </a:t>
            </a:r>
            <a:r>
              <a:rPr lang="tr-TR" b="1" dirty="0" err="1"/>
              <a:t>lipooksijenaz</a:t>
            </a:r>
            <a:r>
              <a:rPr lang="tr-TR" b="1" dirty="0"/>
              <a:t> yolu</a:t>
            </a:r>
            <a:r>
              <a:rPr lang="tr-TR" dirty="0"/>
              <a:t> olarak adlandırılır. </a:t>
            </a:r>
            <a:endParaRPr lang="tr-TR" dirty="0" smtClean="0"/>
          </a:p>
          <a:p>
            <a:r>
              <a:rPr lang="tr-TR" dirty="0" smtClean="0"/>
              <a:t>Daha </a:t>
            </a:r>
            <a:r>
              <a:rPr lang="tr-TR" dirty="0"/>
              <a:t>az bilinen ve </a:t>
            </a:r>
            <a:r>
              <a:rPr lang="tr-TR" dirty="0" err="1"/>
              <a:t>sitokrom</a:t>
            </a:r>
            <a:r>
              <a:rPr lang="tr-TR" dirty="0"/>
              <a:t> P450 sistemi tarafından </a:t>
            </a:r>
            <a:r>
              <a:rPr lang="tr-TR" dirty="0" err="1"/>
              <a:t>katalizlenen</a:t>
            </a:r>
            <a:r>
              <a:rPr lang="tr-TR" dirty="0"/>
              <a:t> üçüncü bir yolda </a:t>
            </a:r>
            <a:r>
              <a:rPr lang="tr-TR" dirty="0" err="1"/>
              <a:t>epoksitler</a:t>
            </a:r>
            <a:r>
              <a:rPr lang="tr-TR" dirty="0"/>
              <a:t> </a:t>
            </a:r>
            <a:r>
              <a:rPr lang="tr-TR" dirty="0" smtClean="0"/>
              <a:t>sentezlenir.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9637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Prostaglandinler</a:t>
            </a:r>
            <a:r>
              <a:rPr lang="tr-TR" b="1" dirty="0"/>
              <a:t> ve </a:t>
            </a:r>
            <a:r>
              <a:rPr lang="tr-TR" b="1" dirty="0" err="1"/>
              <a:t>Tromboksanların</a:t>
            </a:r>
            <a:r>
              <a:rPr lang="tr-TR" b="1" dirty="0"/>
              <a:t> Sentezi (</a:t>
            </a:r>
            <a:r>
              <a:rPr lang="tr-TR" b="1" dirty="0" err="1"/>
              <a:t>Siklooksijenaz</a:t>
            </a:r>
            <a:r>
              <a:rPr lang="tr-TR" b="1" dirty="0"/>
              <a:t> Yolu)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tr-TR" dirty="0" err="1"/>
              <a:t>Prostaglandinler</a:t>
            </a:r>
            <a:r>
              <a:rPr lang="tr-TR" dirty="0"/>
              <a:t> ve </a:t>
            </a:r>
            <a:r>
              <a:rPr lang="tr-TR" dirty="0" err="1"/>
              <a:t>tromboksanların</a:t>
            </a:r>
            <a:r>
              <a:rPr lang="tr-TR" dirty="0"/>
              <a:t> sentezinde önce </a:t>
            </a:r>
            <a:r>
              <a:rPr lang="tr-TR" dirty="0" err="1"/>
              <a:t>araşidonik</a:t>
            </a:r>
            <a:r>
              <a:rPr lang="tr-TR" dirty="0"/>
              <a:t> asitten PGH</a:t>
            </a:r>
            <a:r>
              <a:rPr lang="tr-TR" baseline="-25000" dirty="0"/>
              <a:t>2 </a:t>
            </a:r>
            <a:r>
              <a:rPr lang="tr-TR" dirty="0"/>
              <a:t>sentezlenir. </a:t>
            </a:r>
            <a:endParaRPr lang="tr-TR" dirty="0" smtClean="0"/>
          </a:p>
          <a:p>
            <a:r>
              <a:rPr lang="tr-TR" dirty="0" smtClean="0"/>
              <a:t>Reaksiyonu </a:t>
            </a:r>
            <a:r>
              <a:rPr lang="tr-TR" dirty="0" err="1"/>
              <a:t>katalizleyen</a:t>
            </a:r>
            <a:r>
              <a:rPr lang="tr-TR" dirty="0"/>
              <a:t> enzim PGH</a:t>
            </a:r>
            <a:r>
              <a:rPr lang="tr-TR" baseline="-25000" dirty="0"/>
              <a:t> </a:t>
            </a:r>
            <a:r>
              <a:rPr lang="tr-TR" dirty="0" err="1"/>
              <a:t>sentaz</a:t>
            </a:r>
            <a:r>
              <a:rPr lang="tr-TR" dirty="0"/>
              <a:t> (</a:t>
            </a:r>
            <a:r>
              <a:rPr lang="tr-TR" dirty="0" err="1"/>
              <a:t>prostaglandin</a:t>
            </a:r>
            <a:r>
              <a:rPr lang="tr-TR" dirty="0"/>
              <a:t> </a:t>
            </a:r>
            <a:r>
              <a:rPr lang="tr-TR" dirty="0" err="1"/>
              <a:t>endoperoksit</a:t>
            </a:r>
            <a:r>
              <a:rPr lang="tr-TR" dirty="0"/>
              <a:t> </a:t>
            </a:r>
            <a:r>
              <a:rPr lang="tr-TR" dirty="0" err="1"/>
              <a:t>sentaz</a:t>
            </a:r>
            <a:r>
              <a:rPr lang="tr-TR" dirty="0"/>
              <a:t>)’</a:t>
            </a:r>
            <a:r>
              <a:rPr lang="tr-TR" dirty="0" err="1"/>
              <a:t>dır</a:t>
            </a:r>
            <a:r>
              <a:rPr lang="tr-TR" dirty="0"/>
              <a:t> ve ER zarına bağlı olarak bulunur. </a:t>
            </a:r>
          </a:p>
        </p:txBody>
      </p:sp>
    </p:spTree>
    <p:extLst>
      <p:ext uri="{BB962C8B-B14F-4D97-AF65-F5344CB8AC3E}">
        <p14:creationId xmlns:p14="http://schemas.microsoft.com/office/powerpoint/2010/main" val="890892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9600" cy="432048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Bu enzimin </a:t>
            </a:r>
            <a:r>
              <a:rPr lang="tr-TR" dirty="0" err="1"/>
              <a:t>siklooksijenaz</a:t>
            </a:r>
            <a:r>
              <a:rPr lang="tr-TR" dirty="0"/>
              <a:t> (COX) ve </a:t>
            </a:r>
            <a:r>
              <a:rPr lang="tr-TR" dirty="0" err="1"/>
              <a:t>peroksidaz</a:t>
            </a:r>
            <a:r>
              <a:rPr lang="tr-TR" dirty="0"/>
              <a:t> olmak üzere iki tip katalitik aktivitesi vardır.  </a:t>
            </a:r>
            <a:r>
              <a:rPr lang="tr-TR" dirty="0" err="1"/>
              <a:t>Araşidonik</a:t>
            </a:r>
            <a:r>
              <a:rPr lang="tr-TR" dirty="0"/>
              <a:t> asitten PGH</a:t>
            </a:r>
            <a:r>
              <a:rPr lang="tr-TR" baseline="-25000" dirty="0"/>
              <a:t>2 </a:t>
            </a:r>
            <a:r>
              <a:rPr lang="tr-TR" dirty="0"/>
              <a:t>sentezi iki basamakta gerçekleşir.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COX </a:t>
            </a:r>
            <a:r>
              <a:rPr lang="tr-TR" dirty="0"/>
              <a:t>tarafından </a:t>
            </a:r>
            <a:r>
              <a:rPr lang="tr-TR" dirty="0" err="1"/>
              <a:t>katalizlenen</a:t>
            </a:r>
            <a:r>
              <a:rPr lang="tr-TR" dirty="0"/>
              <a:t> ilk reaksiyon sonucunda molekülde bir beşli halka oluşur ve yapıya iki O</a:t>
            </a:r>
            <a:r>
              <a:rPr lang="tr-TR" baseline="-25000" dirty="0"/>
              <a:t>2</a:t>
            </a:r>
            <a:r>
              <a:rPr lang="tr-TR" dirty="0"/>
              <a:t> molekülü ilave edilir, böylece kararsız bir yapıya sahip olan PGG</a:t>
            </a:r>
            <a:r>
              <a:rPr lang="tr-TR" baseline="-25000" dirty="0"/>
              <a:t>2</a:t>
            </a:r>
            <a:r>
              <a:rPr lang="tr-TR" dirty="0"/>
              <a:t> oluşur.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3623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14791"/>
            <a:ext cx="8229600" cy="451137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Sonraki basamakta </a:t>
            </a:r>
            <a:r>
              <a:rPr lang="tr-TR" dirty="0" err="1"/>
              <a:t>peroksidaz</a:t>
            </a:r>
            <a:r>
              <a:rPr lang="tr-TR" dirty="0"/>
              <a:t> etkisiyle, 15inci karbonda oluşan </a:t>
            </a:r>
            <a:r>
              <a:rPr lang="tr-TR" dirty="0" err="1"/>
              <a:t>hidroperoksil</a:t>
            </a:r>
            <a:r>
              <a:rPr lang="tr-TR" dirty="0"/>
              <a:t> grubu hızla hidroksil grubuna indirgenir ve PGH</a:t>
            </a:r>
            <a:r>
              <a:rPr lang="tr-TR" baseline="-25000" dirty="0"/>
              <a:t>2</a:t>
            </a:r>
            <a:r>
              <a:rPr lang="tr-TR" dirty="0"/>
              <a:t> oluşur.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Reaksiyonda </a:t>
            </a:r>
            <a:r>
              <a:rPr lang="tr-TR" dirty="0"/>
              <a:t>indirgeyici ajan olarak </a:t>
            </a:r>
            <a:r>
              <a:rPr lang="tr-TR" dirty="0" err="1"/>
              <a:t>glutatyon</a:t>
            </a:r>
            <a:r>
              <a:rPr lang="tr-TR" dirty="0"/>
              <a:t> (GSH) kullanılır.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8545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tr-TR" dirty="0"/>
              <a:t>Bundan sonraki basamakta reaksiyonun gerçekleştiği dokuya göre PGH</a:t>
            </a:r>
            <a:r>
              <a:rPr lang="tr-TR" baseline="-25000" dirty="0"/>
              <a:t>2</a:t>
            </a:r>
            <a:r>
              <a:rPr lang="tr-TR" dirty="0"/>
              <a:t>’den </a:t>
            </a:r>
            <a:r>
              <a:rPr lang="tr-TR" dirty="0" err="1"/>
              <a:t>sentaz</a:t>
            </a:r>
            <a:r>
              <a:rPr lang="tr-TR" dirty="0"/>
              <a:t> enzimleri aracılığıyla PGD</a:t>
            </a:r>
            <a:r>
              <a:rPr lang="tr-TR" baseline="-25000" dirty="0"/>
              <a:t>2</a:t>
            </a:r>
            <a:r>
              <a:rPr lang="tr-TR" dirty="0"/>
              <a:t>, PGE</a:t>
            </a:r>
            <a:r>
              <a:rPr lang="tr-TR" baseline="-25000" dirty="0"/>
              <a:t>2</a:t>
            </a:r>
            <a:r>
              <a:rPr lang="tr-TR" dirty="0"/>
              <a:t>, PGF</a:t>
            </a:r>
            <a:r>
              <a:rPr lang="tr-TR" baseline="-25000" dirty="0"/>
              <a:t>2α</a:t>
            </a:r>
            <a:r>
              <a:rPr lang="tr-TR" dirty="0"/>
              <a:t>,PGI</a:t>
            </a:r>
            <a:r>
              <a:rPr lang="tr-TR" baseline="-25000" dirty="0"/>
              <a:t>2 </a:t>
            </a:r>
            <a:r>
              <a:rPr lang="tr-TR" dirty="0"/>
              <a:t>(</a:t>
            </a:r>
            <a:r>
              <a:rPr lang="tr-TR" dirty="0" err="1"/>
              <a:t>prostasiklin</a:t>
            </a:r>
            <a:r>
              <a:rPr lang="tr-TR" dirty="0"/>
              <a:t>) ve TXA</a:t>
            </a:r>
            <a:r>
              <a:rPr lang="tr-TR" baseline="-25000" dirty="0"/>
              <a:t>2</a:t>
            </a:r>
            <a:r>
              <a:rPr lang="tr-TR" dirty="0"/>
              <a:t>’nin sentezi </a:t>
            </a:r>
            <a:r>
              <a:rPr lang="tr-TR" dirty="0" smtClean="0"/>
              <a:t>gerçekleşir. </a:t>
            </a:r>
          </a:p>
          <a:p>
            <a:r>
              <a:rPr lang="tr-TR" dirty="0" smtClean="0"/>
              <a:t>Bunlardan </a:t>
            </a:r>
            <a:r>
              <a:rPr lang="tr-TR" dirty="0" err="1"/>
              <a:t>prostasiklin</a:t>
            </a:r>
            <a:r>
              <a:rPr lang="tr-TR" dirty="0"/>
              <a:t> </a:t>
            </a:r>
            <a:r>
              <a:rPr lang="tr-TR" dirty="0" err="1"/>
              <a:t>endotel</a:t>
            </a:r>
            <a:r>
              <a:rPr lang="tr-TR" dirty="0"/>
              <a:t> hücrelerinde sentezlenir, </a:t>
            </a:r>
            <a:r>
              <a:rPr lang="tr-TR" dirty="0" err="1"/>
              <a:t>trombositlerin</a:t>
            </a:r>
            <a:r>
              <a:rPr lang="tr-TR" dirty="0"/>
              <a:t> </a:t>
            </a:r>
            <a:r>
              <a:rPr lang="tr-TR" dirty="0" err="1"/>
              <a:t>agregasyonunu</a:t>
            </a:r>
            <a:r>
              <a:rPr lang="tr-TR" dirty="0"/>
              <a:t> </a:t>
            </a:r>
            <a:r>
              <a:rPr lang="tr-TR" dirty="0" err="1"/>
              <a:t>inhibe</a:t>
            </a:r>
            <a:r>
              <a:rPr lang="tr-TR" dirty="0"/>
              <a:t> eder ve </a:t>
            </a:r>
            <a:r>
              <a:rPr lang="tr-TR" dirty="0" err="1"/>
              <a:t>vazodilatasyonu</a:t>
            </a:r>
            <a:r>
              <a:rPr lang="tr-TR" dirty="0"/>
              <a:t> uyarır. TXA</a:t>
            </a:r>
            <a:r>
              <a:rPr lang="tr-TR" baseline="-25000" dirty="0"/>
              <a:t>2 </a:t>
            </a:r>
            <a:r>
              <a:rPr lang="tr-TR" dirty="0" err="1"/>
              <a:t>trombositlerde</a:t>
            </a:r>
            <a:r>
              <a:rPr lang="tr-TR" dirty="0"/>
              <a:t> sentezlenir, </a:t>
            </a:r>
            <a:r>
              <a:rPr lang="tr-TR" dirty="0" err="1"/>
              <a:t>trombositlerin</a:t>
            </a:r>
            <a:r>
              <a:rPr lang="tr-TR" dirty="0"/>
              <a:t> </a:t>
            </a:r>
            <a:r>
              <a:rPr lang="tr-TR" dirty="0" err="1"/>
              <a:t>agregasyonunu</a:t>
            </a:r>
            <a:r>
              <a:rPr lang="tr-TR" dirty="0"/>
              <a:t> ve </a:t>
            </a:r>
            <a:r>
              <a:rPr lang="tr-TR" dirty="0" err="1"/>
              <a:t>vazokonstriksiyonu</a:t>
            </a:r>
            <a:r>
              <a:rPr lang="tr-TR" dirty="0"/>
              <a:t> uyarır.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7651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tr-TR" dirty="0"/>
              <a:t>PGH</a:t>
            </a:r>
            <a:r>
              <a:rPr lang="tr-TR" baseline="-25000" dirty="0"/>
              <a:t> </a:t>
            </a:r>
            <a:r>
              <a:rPr lang="tr-TR" dirty="0" err="1"/>
              <a:t>sentaz</a:t>
            </a:r>
            <a:r>
              <a:rPr lang="tr-TR" dirty="0"/>
              <a:t> enziminin COX-1 ve COX-2 olmak üzere iki </a:t>
            </a:r>
            <a:r>
              <a:rPr lang="tr-TR" dirty="0" err="1"/>
              <a:t>izoenzimi</a:t>
            </a:r>
            <a:r>
              <a:rPr lang="tr-TR" dirty="0"/>
              <a:t> bulunur.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Bunlardan </a:t>
            </a:r>
            <a:r>
              <a:rPr lang="tr-TR" dirty="0"/>
              <a:t>COX-1 hemen bütün dokularda yaygın olarak bulunur. COX-2 ise daha sınırlı olarak bulunan yapımı uyarılabilir </a:t>
            </a:r>
            <a:r>
              <a:rPr lang="tr-TR" dirty="0" err="1"/>
              <a:t>izoenzimdir</a:t>
            </a:r>
            <a:r>
              <a:rPr lang="tr-TR" dirty="0"/>
              <a:t> ve özellikle </a:t>
            </a:r>
            <a:r>
              <a:rPr lang="tr-TR" dirty="0" err="1"/>
              <a:t>enflamasyonlu</a:t>
            </a:r>
            <a:r>
              <a:rPr lang="tr-TR" dirty="0"/>
              <a:t> dokularda yüksek miktarlarda bulunur.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Dolayısıyla</a:t>
            </a:r>
            <a:r>
              <a:rPr lang="tr-TR" dirty="0"/>
              <a:t>, COX-2’nin uyarılmasına bağlı olarak </a:t>
            </a:r>
            <a:r>
              <a:rPr lang="tr-TR" dirty="0" err="1"/>
              <a:t>prostaglandin</a:t>
            </a:r>
            <a:r>
              <a:rPr lang="tr-TR" dirty="0"/>
              <a:t> sentezinin artışı; ağrı, şişlik, ateş gibi </a:t>
            </a:r>
            <a:r>
              <a:rPr lang="tr-TR" dirty="0" err="1"/>
              <a:t>enflamasyon</a:t>
            </a:r>
            <a:r>
              <a:rPr lang="tr-TR" dirty="0"/>
              <a:t> bulgularının ortaya çıkmasına aracılık eder.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669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632</Words>
  <Application>Microsoft Office PowerPoint</Application>
  <PresentationFormat>Ekran Gösterisi (4:3)</PresentationFormat>
  <Paragraphs>36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EİKOSANOİDLER</vt:lpstr>
      <vt:lpstr>PowerPoint Sunusu</vt:lpstr>
      <vt:lpstr>PowerPoint Sunusu</vt:lpstr>
      <vt:lpstr>PowerPoint Sunusu</vt:lpstr>
      <vt:lpstr>Prostaglandinler ve Tromboksanların Sentezi (Siklooksijenaz Yolu)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Lökotrienlerin Sentezi  (Lipooksijenaz Yolu)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EİKOSANOİDLER</dc:title>
  <dc:creator>user</dc:creator>
  <cp:lastModifiedBy>user</cp:lastModifiedBy>
  <cp:revision>2</cp:revision>
  <dcterms:created xsi:type="dcterms:W3CDTF">2017-11-29T15:05:17Z</dcterms:created>
  <dcterms:modified xsi:type="dcterms:W3CDTF">2017-11-29T15:21:05Z</dcterms:modified>
</cp:coreProperties>
</file>