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8"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8C13DD24-49B1-41C6-A665-51CBF5DDF654}" type="datetimeFigureOut">
              <a:rPr lang="tr-TR" smtClean="0"/>
              <a:t>24.10.2017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BF9F6E6-F284-4627-B99D-FC1F59F31663}" type="slidenum">
              <a:rPr lang="tr-TR" smtClean="0"/>
              <a:t>‹#›</a:t>
            </a:fld>
            <a:endParaRPr lang="tr-TR"/>
          </a:p>
        </p:txBody>
      </p:sp>
    </p:spTree>
    <p:extLst>
      <p:ext uri="{BB962C8B-B14F-4D97-AF65-F5344CB8AC3E}">
        <p14:creationId xmlns:p14="http://schemas.microsoft.com/office/powerpoint/2010/main" val="3209665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C13DD24-49B1-41C6-A665-51CBF5DDF654}" type="datetimeFigureOut">
              <a:rPr lang="tr-TR" smtClean="0"/>
              <a:t>24.10.2017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BF9F6E6-F284-4627-B99D-FC1F59F31663}" type="slidenum">
              <a:rPr lang="tr-TR" smtClean="0"/>
              <a:t>‹#›</a:t>
            </a:fld>
            <a:endParaRPr lang="tr-TR"/>
          </a:p>
        </p:txBody>
      </p:sp>
    </p:spTree>
    <p:extLst>
      <p:ext uri="{BB962C8B-B14F-4D97-AF65-F5344CB8AC3E}">
        <p14:creationId xmlns:p14="http://schemas.microsoft.com/office/powerpoint/2010/main" val="2450003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C13DD24-49B1-41C6-A665-51CBF5DDF654}" type="datetimeFigureOut">
              <a:rPr lang="tr-TR" smtClean="0"/>
              <a:t>24.10.2017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BF9F6E6-F284-4627-B99D-FC1F59F31663}" type="slidenum">
              <a:rPr lang="tr-TR" smtClean="0"/>
              <a:t>‹#›</a:t>
            </a:fld>
            <a:endParaRPr lang="tr-TR"/>
          </a:p>
        </p:txBody>
      </p:sp>
    </p:spTree>
    <p:extLst>
      <p:ext uri="{BB962C8B-B14F-4D97-AF65-F5344CB8AC3E}">
        <p14:creationId xmlns:p14="http://schemas.microsoft.com/office/powerpoint/2010/main" val="3597836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C13DD24-49B1-41C6-A665-51CBF5DDF654}" type="datetimeFigureOut">
              <a:rPr lang="tr-TR" smtClean="0"/>
              <a:t>24.10.2017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BF9F6E6-F284-4627-B99D-FC1F59F31663}" type="slidenum">
              <a:rPr lang="tr-TR" smtClean="0"/>
              <a:t>‹#›</a:t>
            </a:fld>
            <a:endParaRPr lang="tr-TR"/>
          </a:p>
        </p:txBody>
      </p:sp>
    </p:spTree>
    <p:extLst>
      <p:ext uri="{BB962C8B-B14F-4D97-AF65-F5344CB8AC3E}">
        <p14:creationId xmlns:p14="http://schemas.microsoft.com/office/powerpoint/2010/main" val="2904447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8C13DD24-49B1-41C6-A665-51CBF5DDF654}" type="datetimeFigureOut">
              <a:rPr lang="tr-TR" smtClean="0"/>
              <a:t>24.10.2017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BF9F6E6-F284-4627-B99D-FC1F59F31663}" type="slidenum">
              <a:rPr lang="tr-TR" smtClean="0"/>
              <a:t>‹#›</a:t>
            </a:fld>
            <a:endParaRPr lang="tr-TR"/>
          </a:p>
        </p:txBody>
      </p:sp>
    </p:spTree>
    <p:extLst>
      <p:ext uri="{BB962C8B-B14F-4D97-AF65-F5344CB8AC3E}">
        <p14:creationId xmlns:p14="http://schemas.microsoft.com/office/powerpoint/2010/main" val="1332310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C13DD24-49B1-41C6-A665-51CBF5DDF654}" type="datetimeFigureOut">
              <a:rPr lang="tr-TR" smtClean="0"/>
              <a:t>24.10.2017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BF9F6E6-F284-4627-B99D-FC1F59F31663}" type="slidenum">
              <a:rPr lang="tr-TR" smtClean="0"/>
              <a:t>‹#›</a:t>
            </a:fld>
            <a:endParaRPr lang="tr-TR"/>
          </a:p>
        </p:txBody>
      </p:sp>
    </p:spTree>
    <p:extLst>
      <p:ext uri="{BB962C8B-B14F-4D97-AF65-F5344CB8AC3E}">
        <p14:creationId xmlns:p14="http://schemas.microsoft.com/office/powerpoint/2010/main" val="25548230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C13DD24-49B1-41C6-A665-51CBF5DDF654}" type="datetimeFigureOut">
              <a:rPr lang="tr-TR" smtClean="0"/>
              <a:t>24.10.2017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BF9F6E6-F284-4627-B99D-FC1F59F31663}" type="slidenum">
              <a:rPr lang="tr-TR" smtClean="0"/>
              <a:t>‹#›</a:t>
            </a:fld>
            <a:endParaRPr lang="tr-TR"/>
          </a:p>
        </p:txBody>
      </p:sp>
    </p:spTree>
    <p:extLst>
      <p:ext uri="{BB962C8B-B14F-4D97-AF65-F5344CB8AC3E}">
        <p14:creationId xmlns:p14="http://schemas.microsoft.com/office/powerpoint/2010/main" val="2850238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C13DD24-49B1-41C6-A665-51CBF5DDF654}" type="datetimeFigureOut">
              <a:rPr lang="tr-TR" smtClean="0"/>
              <a:t>24.10.2017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BF9F6E6-F284-4627-B99D-FC1F59F31663}" type="slidenum">
              <a:rPr lang="tr-TR" smtClean="0"/>
              <a:t>‹#›</a:t>
            </a:fld>
            <a:endParaRPr lang="tr-TR"/>
          </a:p>
        </p:txBody>
      </p:sp>
    </p:spTree>
    <p:extLst>
      <p:ext uri="{BB962C8B-B14F-4D97-AF65-F5344CB8AC3E}">
        <p14:creationId xmlns:p14="http://schemas.microsoft.com/office/powerpoint/2010/main" val="4816839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C13DD24-49B1-41C6-A665-51CBF5DDF654}" type="datetimeFigureOut">
              <a:rPr lang="tr-TR" smtClean="0"/>
              <a:t>24.10.2017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BF9F6E6-F284-4627-B99D-FC1F59F31663}" type="slidenum">
              <a:rPr lang="tr-TR" smtClean="0"/>
              <a:t>‹#›</a:t>
            </a:fld>
            <a:endParaRPr lang="tr-TR"/>
          </a:p>
        </p:txBody>
      </p:sp>
    </p:spTree>
    <p:extLst>
      <p:ext uri="{BB962C8B-B14F-4D97-AF65-F5344CB8AC3E}">
        <p14:creationId xmlns:p14="http://schemas.microsoft.com/office/powerpoint/2010/main" val="32106681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C13DD24-49B1-41C6-A665-51CBF5DDF654}" type="datetimeFigureOut">
              <a:rPr lang="tr-TR" smtClean="0"/>
              <a:t>24.10.2017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BF9F6E6-F284-4627-B99D-FC1F59F31663}" type="slidenum">
              <a:rPr lang="tr-TR" smtClean="0"/>
              <a:t>‹#›</a:t>
            </a:fld>
            <a:endParaRPr lang="tr-TR"/>
          </a:p>
        </p:txBody>
      </p:sp>
    </p:spTree>
    <p:extLst>
      <p:ext uri="{BB962C8B-B14F-4D97-AF65-F5344CB8AC3E}">
        <p14:creationId xmlns:p14="http://schemas.microsoft.com/office/powerpoint/2010/main" val="31390678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C13DD24-49B1-41C6-A665-51CBF5DDF654}" type="datetimeFigureOut">
              <a:rPr lang="tr-TR" smtClean="0"/>
              <a:t>24.10.2017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BF9F6E6-F284-4627-B99D-FC1F59F31663}" type="slidenum">
              <a:rPr lang="tr-TR" smtClean="0"/>
              <a:t>‹#›</a:t>
            </a:fld>
            <a:endParaRPr lang="tr-TR"/>
          </a:p>
        </p:txBody>
      </p:sp>
    </p:spTree>
    <p:extLst>
      <p:ext uri="{BB962C8B-B14F-4D97-AF65-F5344CB8AC3E}">
        <p14:creationId xmlns:p14="http://schemas.microsoft.com/office/powerpoint/2010/main" val="10895506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13DD24-49B1-41C6-A665-51CBF5DDF654}" type="datetimeFigureOut">
              <a:rPr lang="tr-TR" smtClean="0"/>
              <a:t>24.10.2017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F9F6E6-F284-4627-B99D-FC1F59F31663}" type="slidenum">
              <a:rPr lang="tr-TR" smtClean="0"/>
              <a:t>‹#›</a:t>
            </a:fld>
            <a:endParaRPr lang="tr-TR"/>
          </a:p>
        </p:txBody>
      </p:sp>
    </p:spTree>
    <p:extLst>
      <p:ext uri="{BB962C8B-B14F-4D97-AF65-F5344CB8AC3E}">
        <p14:creationId xmlns:p14="http://schemas.microsoft.com/office/powerpoint/2010/main" val="34450798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2209800" y="762001"/>
            <a:ext cx="7772400" cy="1470025"/>
          </a:xfrm>
        </p:spPr>
        <p:txBody>
          <a:bodyPr/>
          <a:lstStyle/>
          <a:p>
            <a:pPr eaLnBrk="1" hangingPunct="1"/>
            <a:r>
              <a:rPr lang="tr-TR" altLang="tr-TR" b="1" i="1" smtClean="0"/>
              <a:t>SPOR ANTROPOLOJİSİ</a:t>
            </a:r>
            <a:endParaRPr lang="tr-TR" altLang="tr-TR" b="1" smtClean="0"/>
          </a:p>
        </p:txBody>
      </p:sp>
      <p:sp>
        <p:nvSpPr>
          <p:cNvPr id="4099" name="Rectangle 3"/>
          <p:cNvSpPr>
            <a:spLocks noGrp="1" noChangeArrowheads="1"/>
          </p:cNvSpPr>
          <p:nvPr>
            <p:ph type="subTitle" idx="1"/>
          </p:nvPr>
        </p:nvSpPr>
        <p:spPr/>
        <p:txBody>
          <a:bodyPr/>
          <a:lstStyle/>
          <a:p>
            <a:pPr eaLnBrk="1" hangingPunct="1"/>
            <a:r>
              <a:rPr lang="tr-TR" altLang="tr-TR" b="1" smtClean="0"/>
              <a:t>PROF.DR.</a:t>
            </a:r>
            <a:r>
              <a:rPr lang="tr-TR" altLang="tr-TR" smtClean="0"/>
              <a:t> </a:t>
            </a:r>
            <a:r>
              <a:rPr lang="tr-TR" altLang="tr-TR" b="1" smtClean="0"/>
              <a:t>Timur Gültekin</a:t>
            </a:r>
          </a:p>
        </p:txBody>
      </p:sp>
    </p:spTree>
    <p:extLst>
      <p:ext uri="{BB962C8B-B14F-4D97-AF65-F5344CB8AC3E}">
        <p14:creationId xmlns:p14="http://schemas.microsoft.com/office/powerpoint/2010/main" val="11499285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r>
              <a:rPr lang="tr-TR" altLang="tr-TR" smtClean="0"/>
              <a:t>Çocuklarda antrenman prensipleri</a:t>
            </a:r>
            <a:endParaRPr lang="en-GB" altLang="tr-TR" smtClean="0"/>
          </a:p>
        </p:txBody>
      </p:sp>
      <p:sp>
        <p:nvSpPr>
          <p:cNvPr id="74755" name="Rectangle 3"/>
          <p:cNvSpPr>
            <a:spLocks noGrp="1" noChangeArrowheads="1"/>
          </p:cNvSpPr>
          <p:nvPr>
            <p:ph type="body" idx="1"/>
          </p:nvPr>
        </p:nvSpPr>
        <p:spPr/>
        <p:txBody>
          <a:bodyPr>
            <a:normAutofit fontScale="92500" lnSpcReduction="20000"/>
          </a:bodyPr>
          <a:lstStyle/>
          <a:p>
            <a:pPr>
              <a:lnSpc>
                <a:spcPct val="80000"/>
              </a:lnSpc>
            </a:pPr>
            <a:r>
              <a:rPr lang="tr-TR" altLang="tr-TR" sz="1600"/>
              <a:t>İlkeler</a:t>
            </a:r>
          </a:p>
          <a:p>
            <a:pPr>
              <a:lnSpc>
                <a:spcPct val="80000"/>
              </a:lnSpc>
              <a:buFontTx/>
              <a:buNone/>
            </a:pPr>
            <a:r>
              <a:rPr lang="tr-TR" altLang="tr-TR" sz="1600"/>
              <a:t>I.Eğitim aşaması</a:t>
            </a:r>
          </a:p>
          <a:p>
            <a:pPr>
              <a:lnSpc>
                <a:spcPct val="80000"/>
              </a:lnSpc>
              <a:buFontTx/>
              <a:buNone/>
            </a:pPr>
            <a:r>
              <a:rPr lang="tr-TR" altLang="tr-TR" sz="1600"/>
              <a:t> -yüklenme-(dinlenme ilişkisinin optimalleştirilmesi ilkesi)</a:t>
            </a:r>
          </a:p>
          <a:p>
            <a:pPr>
              <a:lnSpc>
                <a:spcPct val="80000"/>
              </a:lnSpc>
              <a:buFontTx/>
              <a:buNone/>
            </a:pPr>
            <a:r>
              <a:rPr lang="tr-TR" altLang="tr-TR" sz="1600"/>
              <a:t> -giderek artan yüklenme ilkesi</a:t>
            </a:r>
          </a:p>
          <a:p>
            <a:pPr>
              <a:lnSpc>
                <a:spcPct val="80000"/>
              </a:lnSpc>
              <a:buFontTx/>
              <a:buNone/>
            </a:pPr>
            <a:r>
              <a:rPr lang="tr-TR" altLang="tr-TR" sz="1600"/>
              <a:t>-Çeşitlilik ilkesi</a:t>
            </a:r>
          </a:p>
          <a:p>
            <a:pPr>
              <a:lnSpc>
                <a:spcPct val="80000"/>
              </a:lnSpc>
              <a:buFontTx/>
              <a:buNone/>
            </a:pPr>
            <a:r>
              <a:rPr lang="tr-TR" altLang="tr-TR" sz="1600"/>
              <a:t>-yaşa uygunluk ilkesi</a:t>
            </a:r>
          </a:p>
          <a:p>
            <a:pPr>
              <a:lnSpc>
                <a:spcPct val="80000"/>
              </a:lnSpc>
              <a:buFontTx/>
              <a:buNone/>
            </a:pPr>
            <a:r>
              <a:rPr lang="tr-TR" altLang="tr-TR" sz="1600"/>
              <a:t>II.Eğitim aşaması</a:t>
            </a:r>
          </a:p>
          <a:p>
            <a:pPr>
              <a:lnSpc>
                <a:spcPct val="80000"/>
              </a:lnSpc>
              <a:buFontTx/>
              <a:buNone/>
            </a:pPr>
            <a:r>
              <a:rPr lang="tr-TR" altLang="tr-TR" sz="1600"/>
              <a:t>Ek olarak,</a:t>
            </a:r>
          </a:p>
          <a:p>
            <a:pPr>
              <a:lnSpc>
                <a:spcPct val="80000"/>
              </a:lnSpc>
              <a:buFontTx/>
              <a:buNone/>
            </a:pPr>
            <a:r>
              <a:rPr lang="tr-TR" altLang="tr-TR" sz="1600"/>
              <a:t>-süreklilik ve tekrar ilkesi</a:t>
            </a:r>
          </a:p>
          <a:p>
            <a:pPr>
              <a:lnSpc>
                <a:spcPct val="80000"/>
              </a:lnSpc>
              <a:buFontTx/>
              <a:buNone/>
            </a:pPr>
            <a:r>
              <a:rPr lang="tr-TR" altLang="tr-TR" sz="1600"/>
              <a:t>-amaca yönelik koordinasyon ve yükleme</a:t>
            </a:r>
          </a:p>
          <a:p>
            <a:pPr>
              <a:lnSpc>
                <a:spcPct val="80000"/>
              </a:lnSpc>
              <a:buFontTx/>
              <a:buNone/>
            </a:pPr>
            <a:r>
              <a:rPr lang="tr-TR" altLang="tr-TR" sz="1600"/>
              <a:t>III.Eğitim aşaması(ek olarak)</a:t>
            </a:r>
          </a:p>
          <a:p>
            <a:pPr>
              <a:lnSpc>
                <a:spcPct val="80000"/>
              </a:lnSpc>
              <a:buFontTx/>
              <a:buNone/>
            </a:pPr>
            <a:r>
              <a:rPr lang="tr-TR" altLang="tr-TR" sz="1600"/>
              <a:t>-periyodlama ilkesi</a:t>
            </a:r>
          </a:p>
          <a:p>
            <a:pPr>
              <a:lnSpc>
                <a:spcPct val="80000"/>
              </a:lnSpc>
              <a:buFontTx/>
              <a:buNone/>
            </a:pPr>
            <a:r>
              <a:rPr lang="tr-TR" altLang="tr-TR" sz="1600"/>
              <a:t>-Düzenli değişiklik ilkesi</a:t>
            </a:r>
          </a:p>
          <a:p>
            <a:pPr>
              <a:lnSpc>
                <a:spcPct val="80000"/>
              </a:lnSpc>
              <a:buFontTx/>
              <a:buNone/>
            </a:pPr>
            <a:r>
              <a:rPr lang="tr-TR" altLang="tr-TR" sz="1600"/>
              <a:t>IV. Eğitim aşaması</a:t>
            </a:r>
          </a:p>
          <a:p>
            <a:pPr>
              <a:lnSpc>
                <a:spcPct val="80000"/>
              </a:lnSpc>
              <a:buFontTx/>
              <a:buNone/>
            </a:pPr>
            <a:r>
              <a:rPr lang="tr-TR" altLang="tr-TR" sz="1600"/>
              <a:t>-sıçramalı yüklenme arrtırmaları</a:t>
            </a:r>
          </a:p>
          <a:p>
            <a:pPr>
              <a:lnSpc>
                <a:spcPct val="80000"/>
              </a:lnSpc>
              <a:buFontTx/>
              <a:buNone/>
            </a:pPr>
            <a:r>
              <a:rPr lang="tr-TR" altLang="tr-TR" sz="1600"/>
              <a:t>Rejenerasyon periyodlama ilkesi</a:t>
            </a:r>
            <a:endParaRPr lang="en-GB" altLang="tr-TR" sz="1600"/>
          </a:p>
        </p:txBody>
      </p:sp>
    </p:spTree>
    <p:extLst>
      <p:ext uri="{BB962C8B-B14F-4D97-AF65-F5344CB8AC3E}">
        <p14:creationId xmlns:p14="http://schemas.microsoft.com/office/powerpoint/2010/main" val="25450123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ctrTitle"/>
          </p:nvPr>
        </p:nvSpPr>
        <p:spPr/>
        <p:txBody>
          <a:bodyPr/>
          <a:lstStyle/>
          <a:p>
            <a:r>
              <a:rPr lang="tr-TR" altLang="tr-TR" smtClean="0"/>
              <a:t>KADIN VE SPOR</a:t>
            </a:r>
            <a:endParaRPr lang="en-GB" altLang="tr-TR" smtClean="0"/>
          </a:p>
        </p:txBody>
      </p:sp>
    </p:spTree>
    <p:extLst>
      <p:ext uri="{BB962C8B-B14F-4D97-AF65-F5344CB8AC3E}">
        <p14:creationId xmlns:p14="http://schemas.microsoft.com/office/powerpoint/2010/main" val="32570310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r>
              <a:rPr lang="tr-TR" altLang="tr-TR" smtClean="0"/>
              <a:t>Fiziksel Özellikler</a:t>
            </a:r>
            <a:endParaRPr lang="en-GB" altLang="tr-TR" smtClean="0"/>
          </a:p>
        </p:txBody>
      </p:sp>
      <p:sp>
        <p:nvSpPr>
          <p:cNvPr id="76803" name="Rectangle 3"/>
          <p:cNvSpPr>
            <a:spLocks noGrp="1" noChangeArrowheads="1"/>
          </p:cNvSpPr>
          <p:nvPr>
            <p:ph type="body" idx="1"/>
          </p:nvPr>
        </p:nvSpPr>
        <p:spPr/>
        <p:txBody>
          <a:bodyPr/>
          <a:lstStyle/>
          <a:p>
            <a:pPr>
              <a:lnSpc>
                <a:spcPct val="90000"/>
              </a:lnSpc>
            </a:pPr>
            <a:r>
              <a:rPr lang="tr-TR" altLang="tr-TR" smtClean="0"/>
              <a:t>Ergenlik döneminde kemik gelişimi bakımından kızlar erkeklerden iki yıl daha ileridedir.</a:t>
            </a:r>
          </a:p>
          <a:p>
            <a:pPr>
              <a:lnSpc>
                <a:spcPct val="90000"/>
              </a:lnSpc>
            </a:pPr>
            <a:r>
              <a:rPr lang="tr-TR" altLang="tr-TR" smtClean="0"/>
              <a:t>Östrojen hormonu uzun kemiklerdeki gelişimi hızlandırır.</a:t>
            </a:r>
          </a:p>
          <a:p>
            <a:pPr>
              <a:lnSpc>
                <a:spcPct val="90000"/>
              </a:lnSpc>
            </a:pPr>
            <a:endParaRPr lang="tr-TR" altLang="tr-TR" smtClean="0"/>
          </a:p>
          <a:p>
            <a:pPr>
              <a:lnSpc>
                <a:spcPct val="90000"/>
              </a:lnSpc>
            </a:pPr>
            <a:r>
              <a:rPr lang="tr-TR" altLang="tr-TR" smtClean="0"/>
              <a:t>Kemik gelişimi kızlarda 18 yaşına, erkeklerde 21-22 yaşına kadar devam eder.</a:t>
            </a:r>
            <a:endParaRPr lang="en-GB" altLang="tr-TR" smtClean="0"/>
          </a:p>
        </p:txBody>
      </p:sp>
    </p:spTree>
    <p:extLst>
      <p:ext uri="{BB962C8B-B14F-4D97-AF65-F5344CB8AC3E}">
        <p14:creationId xmlns:p14="http://schemas.microsoft.com/office/powerpoint/2010/main" val="20067277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r>
              <a:rPr lang="tr-TR" altLang="tr-TR" smtClean="0"/>
              <a:t>Fiziksel Özellikler</a:t>
            </a:r>
            <a:endParaRPr lang="en-GB" altLang="tr-TR" smtClean="0"/>
          </a:p>
        </p:txBody>
      </p:sp>
      <p:sp>
        <p:nvSpPr>
          <p:cNvPr id="77827" name="Rectangle 3"/>
          <p:cNvSpPr>
            <a:spLocks noGrp="1" noChangeArrowheads="1"/>
          </p:cNvSpPr>
          <p:nvPr>
            <p:ph type="body" idx="1"/>
          </p:nvPr>
        </p:nvSpPr>
        <p:spPr/>
        <p:txBody>
          <a:bodyPr/>
          <a:lstStyle/>
          <a:p>
            <a:pPr>
              <a:lnSpc>
                <a:spcPct val="90000"/>
              </a:lnSpc>
            </a:pPr>
            <a:r>
              <a:rPr lang="tr-TR" altLang="tr-TR" smtClean="0"/>
              <a:t>Kadınlarda, eklemler daha ince ve yüzeyleri dardır. </a:t>
            </a:r>
          </a:p>
          <a:p>
            <a:pPr>
              <a:lnSpc>
                <a:spcPct val="90000"/>
              </a:lnSpc>
            </a:pPr>
            <a:endParaRPr lang="tr-TR" altLang="tr-TR" smtClean="0"/>
          </a:p>
          <a:p>
            <a:pPr>
              <a:lnSpc>
                <a:spcPct val="90000"/>
              </a:lnSpc>
            </a:pPr>
            <a:r>
              <a:rPr lang="tr-TR" altLang="tr-TR" smtClean="0"/>
              <a:t>İyi stabilize sağlayabilmeleri için diz eklemleri erkeklerden daha büyüktür.</a:t>
            </a:r>
          </a:p>
          <a:p>
            <a:pPr>
              <a:lnSpc>
                <a:spcPct val="90000"/>
              </a:lnSpc>
              <a:buFontTx/>
              <a:buNone/>
            </a:pPr>
            <a:endParaRPr lang="tr-TR" altLang="tr-TR" smtClean="0"/>
          </a:p>
          <a:p>
            <a:pPr>
              <a:lnSpc>
                <a:spcPct val="90000"/>
              </a:lnSpc>
            </a:pPr>
            <a:r>
              <a:rPr lang="tr-TR" altLang="tr-TR" smtClean="0"/>
              <a:t>15 yaşından itibaren kalça genişler ve omuzlar erkeklere nazaran daha dardır.</a:t>
            </a:r>
          </a:p>
          <a:p>
            <a:pPr>
              <a:lnSpc>
                <a:spcPct val="90000"/>
              </a:lnSpc>
            </a:pPr>
            <a:endParaRPr lang="tr-TR" altLang="tr-TR" smtClean="0"/>
          </a:p>
          <a:p>
            <a:pPr>
              <a:lnSpc>
                <a:spcPct val="90000"/>
              </a:lnSpc>
              <a:buFontTx/>
              <a:buNone/>
            </a:pPr>
            <a:endParaRPr lang="en-GB" altLang="tr-TR" smtClean="0"/>
          </a:p>
        </p:txBody>
      </p:sp>
    </p:spTree>
    <p:extLst>
      <p:ext uri="{BB962C8B-B14F-4D97-AF65-F5344CB8AC3E}">
        <p14:creationId xmlns:p14="http://schemas.microsoft.com/office/powerpoint/2010/main" val="10517196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r>
              <a:rPr lang="tr-TR" altLang="tr-TR" smtClean="0"/>
              <a:t>Fiziksel Özellikler</a:t>
            </a:r>
            <a:endParaRPr lang="en-GB" altLang="tr-TR" smtClean="0"/>
          </a:p>
        </p:txBody>
      </p:sp>
      <p:sp>
        <p:nvSpPr>
          <p:cNvPr id="78851" name="Rectangle 3"/>
          <p:cNvSpPr>
            <a:spLocks noGrp="1" noChangeArrowheads="1"/>
          </p:cNvSpPr>
          <p:nvPr>
            <p:ph type="body" idx="1"/>
          </p:nvPr>
        </p:nvSpPr>
        <p:spPr/>
        <p:txBody>
          <a:bodyPr/>
          <a:lstStyle/>
          <a:p>
            <a:pPr>
              <a:lnSpc>
                <a:spcPct val="80000"/>
              </a:lnSpc>
            </a:pPr>
            <a:r>
              <a:rPr lang="tr-TR" altLang="tr-TR" sz="2400"/>
              <a:t>Kalça genişliği;leğen kemiğinin genişliği ile kalça yağ tabakasından oluşur.</a:t>
            </a:r>
          </a:p>
          <a:p>
            <a:pPr>
              <a:lnSpc>
                <a:spcPct val="80000"/>
              </a:lnSpc>
            </a:pPr>
            <a:endParaRPr lang="tr-TR" altLang="tr-TR" sz="2400"/>
          </a:p>
          <a:p>
            <a:pPr>
              <a:lnSpc>
                <a:spcPct val="80000"/>
              </a:lnSpc>
            </a:pPr>
            <a:r>
              <a:rPr lang="tr-TR" altLang="tr-TR" sz="2400"/>
              <a:t>Kalça oynakları arasındaki genişlik erkeklerden daha büyüktür.</a:t>
            </a:r>
          </a:p>
          <a:p>
            <a:pPr>
              <a:lnSpc>
                <a:spcPct val="80000"/>
              </a:lnSpc>
            </a:pPr>
            <a:endParaRPr lang="tr-TR" altLang="tr-TR" sz="2400"/>
          </a:p>
          <a:p>
            <a:pPr>
              <a:lnSpc>
                <a:spcPct val="80000"/>
              </a:lnSpc>
            </a:pPr>
            <a:r>
              <a:rPr lang="tr-TR" altLang="tr-TR" sz="2400"/>
              <a:t>Ergenlik sırasında boy uzunluğundaki artış gövdeden ziyade bacaklarda oluşur.</a:t>
            </a:r>
          </a:p>
          <a:p>
            <a:pPr>
              <a:lnSpc>
                <a:spcPct val="80000"/>
              </a:lnSpc>
            </a:pPr>
            <a:endParaRPr lang="tr-TR" altLang="tr-TR" sz="2400"/>
          </a:p>
          <a:p>
            <a:pPr>
              <a:lnSpc>
                <a:spcPct val="80000"/>
              </a:lnSpc>
            </a:pPr>
            <a:r>
              <a:rPr lang="tr-TR" altLang="tr-TR" sz="2400"/>
              <a:t>Bayanların omurga uzunluğu erkelerin yaklaşık %86’sı kadardır.</a:t>
            </a:r>
          </a:p>
          <a:p>
            <a:pPr>
              <a:lnSpc>
                <a:spcPct val="80000"/>
              </a:lnSpc>
            </a:pPr>
            <a:endParaRPr lang="tr-TR" altLang="tr-TR" sz="2400"/>
          </a:p>
          <a:p>
            <a:pPr>
              <a:lnSpc>
                <a:spcPct val="80000"/>
              </a:lnSpc>
            </a:pPr>
            <a:endParaRPr lang="tr-TR" altLang="tr-TR" sz="2400"/>
          </a:p>
          <a:p>
            <a:pPr>
              <a:lnSpc>
                <a:spcPct val="80000"/>
              </a:lnSpc>
            </a:pPr>
            <a:endParaRPr lang="tr-TR" altLang="tr-TR" sz="2400"/>
          </a:p>
          <a:p>
            <a:pPr>
              <a:lnSpc>
                <a:spcPct val="80000"/>
              </a:lnSpc>
            </a:pPr>
            <a:endParaRPr lang="tr-TR" altLang="tr-TR" sz="2400"/>
          </a:p>
          <a:p>
            <a:pPr>
              <a:lnSpc>
                <a:spcPct val="80000"/>
              </a:lnSpc>
              <a:buFontTx/>
              <a:buNone/>
            </a:pPr>
            <a:endParaRPr lang="en-GB" altLang="tr-TR" sz="2400"/>
          </a:p>
        </p:txBody>
      </p:sp>
    </p:spTree>
    <p:extLst>
      <p:ext uri="{BB962C8B-B14F-4D97-AF65-F5344CB8AC3E}">
        <p14:creationId xmlns:p14="http://schemas.microsoft.com/office/powerpoint/2010/main" val="1865652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r>
              <a:rPr lang="tr-TR" altLang="tr-TR" smtClean="0"/>
              <a:t>Fiziksel Özellikler</a:t>
            </a:r>
            <a:endParaRPr lang="en-GB" altLang="tr-TR" smtClean="0"/>
          </a:p>
        </p:txBody>
      </p:sp>
      <p:sp>
        <p:nvSpPr>
          <p:cNvPr id="79875" name="Rectangle 3"/>
          <p:cNvSpPr>
            <a:spLocks noGrp="1" noChangeArrowheads="1"/>
          </p:cNvSpPr>
          <p:nvPr>
            <p:ph type="body" idx="1"/>
          </p:nvPr>
        </p:nvSpPr>
        <p:spPr/>
        <p:txBody>
          <a:bodyPr/>
          <a:lstStyle/>
          <a:p>
            <a:r>
              <a:rPr lang="tr-TR" altLang="tr-TR" smtClean="0"/>
              <a:t>Ağırlık merkezi açısından kadın ve erkekler arasında ortalama %1’lik bir fark bulunmuştur.</a:t>
            </a:r>
          </a:p>
          <a:p>
            <a:r>
              <a:rPr lang="tr-TR" altLang="tr-TR" smtClean="0"/>
              <a:t>Bayanlarda kuvvet ve ağırlık oranı düşüktür nedeni ise küçük kas gruplarındaki yağ dokusu oranının fazlalığıdır.bu durum yüzme sporunda avantaj sağlar.</a:t>
            </a:r>
            <a:endParaRPr lang="en-GB" altLang="tr-TR" smtClean="0"/>
          </a:p>
        </p:txBody>
      </p:sp>
    </p:spTree>
    <p:extLst>
      <p:ext uri="{BB962C8B-B14F-4D97-AF65-F5344CB8AC3E}">
        <p14:creationId xmlns:p14="http://schemas.microsoft.com/office/powerpoint/2010/main" val="26800009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r>
              <a:rPr lang="tr-TR" altLang="tr-TR" smtClean="0"/>
              <a:t>Fiziksel Özellikler</a:t>
            </a:r>
            <a:endParaRPr lang="en-GB" altLang="tr-TR" smtClean="0"/>
          </a:p>
        </p:txBody>
      </p:sp>
      <p:sp>
        <p:nvSpPr>
          <p:cNvPr id="80899" name="Rectangle 3"/>
          <p:cNvSpPr>
            <a:spLocks noGrp="1" noChangeArrowheads="1"/>
          </p:cNvSpPr>
          <p:nvPr>
            <p:ph type="body" idx="1"/>
          </p:nvPr>
        </p:nvSpPr>
        <p:spPr/>
        <p:txBody>
          <a:bodyPr/>
          <a:lstStyle/>
          <a:p>
            <a:r>
              <a:rPr lang="tr-TR" altLang="tr-TR"/>
              <a:t>Kadın sporcuların erkek sporculara göre 5-10 cm kısa ve 10-15 kg daha hafifi olduğu saptanmıştır.</a:t>
            </a:r>
          </a:p>
          <a:p>
            <a:endParaRPr lang="tr-TR" altLang="tr-TR"/>
          </a:p>
          <a:p>
            <a:r>
              <a:rPr lang="tr-TR" altLang="tr-TR"/>
              <a:t>Ergenlik öncesi vücut yağ oranı kızlarda %19 iken erkeklerde %15’den daha az bulunmuştur.</a:t>
            </a:r>
          </a:p>
          <a:p>
            <a:endParaRPr lang="tr-TR" altLang="tr-TR"/>
          </a:p>
          <a:p>
            <a:r>
              <a:rPr lang="tr-TR" altLang="tr-TR"/>
              <a:t>Yağ oranını fazla olması östrojen hormonundan ileri gelir ve bu biyolojik bir dengedir..</a:t>
            </a:r>
            <a:endParaRPr lang="en-GB" altLang="tr-TR"/>
          </a:p>
        </p:txBody>
      </p:sp>
    </p:spTree>
    <p:extLst>
      <p:ext uri="{BB962C8B-B14F-4D97-AF65-F5344CB8AC3E}">
        <p14:creationId xmlns:p14="http://schemas.microsoft.com/office/powerpoint/2010/main" val="9390776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r>
              <a:rPr lang="tr-TR" altLang="tr-TR" smtClean="0"/>
              <a:t>Fizyolojik Özellikler</a:t>
            </a:r>
            <a:endParaRPr lang="en-GB" altLang="tr-TR" smtClean="0"/>
          </a:p>
        </p:txBody>
      </p:sp>
      <p:sp>
        <p:nvSpPr>
          <p:cNvPr id="81923" name="Rectangle 3"/>
          <p:cNvSpPr>
            <a:spLocks noGrp="1" noChangeArrowheads="1"/>
          </p:cNvSpPr>
          <p:nvPr>
            <p:ph type="body" idx="1"/>
          </p:nvPr>
        </p:nvSpPr>
        <p:spPr/>
        <p:txBody>
          <a:bodyPr/>
          <a:lstStyle/>
          <a:p>
            <a:pPr>
              <a:lnSpc>
                <a:spcPct val="80000"/>
              </a:lnSpc>
            </a:pPr>
            <a:r>
              <a:rPr lang="tr-TR" altLang="tr-TR" sz="2400" b="1"/>
              <a:t>Hormonal Sistem</a:t>
            </a:r>
          </a:p>
          <a:p>
            <a:pPr>
              <a:lnSpc>
                <a:spcPct val="80000"/>
              </a:lnSpc>
              <a:buFontTx/>
              <a:buNone/>
            </a:pPr>
            <a:r>
              <a:rPr lang="tr-TR" altLang="tr-TR" sz="2400" b="1"/>
              <a:t>		-</a:t>
            </a:r>
            <a:r>
              <a:rPr lang="tr-TR" altLang="tr-TR" sz="2400"/>
              <a:t>her iki cinste de gonadlar; eşey hücrelerin oluşturulması ve hormonların salgılanması işini yürütürler.</a:t>
            </a:r>
          </a:p>
          <a:p>
            <a:pPr>
              <a:lnSpc>
                <a:spcPct val="80000"/>
              </a:lnSpc>
              <a:buFontTx/>
              <a:buNone/>
            </a:pPr>
            <a:r>
              <a:rPr lang="tr-TR" altLang="tr-TR" sz="2400"/>
              <a:t>		-androjenler, erkeklik özelliğini, östrojenler ise kadınlık özelliğini kazandıran hormonlardır.</a:t>
            </a:r>
          </a:p>
          <a:p>
            <a:pPr>
              <a:lnSpc>
                <a:spcPct val="80000"/>
              </a:lnSpc>
              <a:buFontTx/>
              <a:buNone/>
            </a:pPr>
            <a:r>
              <a:rPr lang="tr-TR" altLang="tr-TR" sz="2400"/>
              <a:t>		-erkeklerde testisler, androjen özellikteki ve kas gelişimini sağlayan testesteron çok miktarda, östrojenide az miktarda salgılarlar.kadınlarda ise tersi durum ovaryumlar tarafından sağlanır.</a:t>
            </a:r>
          </a:p>
          <a:p>
            <a:pPr>
              <a:lnSpc>
                <a:spcPct val="80000"/>
              </a:lnSpc>
              <a:buFontTx/>
              <a:buNone/>
            </a:pPr>
            <a:r>
              <a:rPr lang="tr-TR" altLang="tr-TR" sz="2400"/>
              <a:t>		-testesteronun güçlü bir anabolik etkisi vardır.testesteron düzeyi yüksek erkeklerin spor performansı, aynı yaşataki kadından %40dan daha fazladır. </a:t>
            </a:r>
          </a:p>
        </p:txBody>
      </p:sp>
    </p:spTree>
    <p:extLst>
      <p:ext uri="{BB962C8B-B14F-4D97-AF65-F5344CB8AC3E}">
        <p14:creationId xmlns:p14="http://schemas.microsoft.com/office/powerpoint/2010/main" val="36440265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r>
              <a:rPr lang="tr-TR" altLang="tr-TR" smtClean="0"/>
              <a:t>Fizyolojik Özellikler</a:t>
            </a:r>
            <a:endParaRPr lang="en-GB" altLang="tr-TR" smtClean="0"/>
          </a:p>
        </p:txBody>
      </p:sp>
      <p:sp>
        <p:nvSpPr>
          <p:cNvPr id="82947" name="Rectangle 3"/>
          <p:cNvSpPr>
            <a:spLocks noGrp="1" noChangeArrowheads="1"/>
          </p:cNvSpPr>
          <p:nvPr>
            <p:ph type="body" idx="1"/>
          </p:nvPr>
        </p:nvSpPr>
        <p:spPr/>
        <p:txBody>
          <a:bodyPr/>
          <a:lstStyle/>
          <a:p>
            <a:r>
              <a:rPr lang="tr-TR" altLang="tr-TR"/>
              <a:t>Östrojenin atletizmdeki dezavantajı; ergenlikten önce salgılanan östrojen, kadının, erkeğe göre daha küçük yapıda olmasına yol açar.</a:t>
            </a:r>
          </a:p>
          <a:p>
            <a:r>
              <a:rPr lang="tr-TR" altLang="tr-TR"/>
              <a:t>Uzun kemiklerde büyümenin yer aldığı epifiz kıkırdakları görevlerini kısa sürede tamamlayarak kaybolurlar.</a:t>
            </a:r>
          </a:p>
          <a:p>
            <a:r>
              <a:rPr lang="tr-TR" altLang="tr-TR"/>
              <a:t>Uzun kemikleri epifizler gövde ile hemen birleştiğinden, boy artık uzamaz.</a:t>
            </a:r>
          </a:p>
          <a:p>
            <a:endParaRPr lang="tr-TR" altLang="tr-TR"/>
          </a:p>
          <a:p>
            <a:endParaRPr lang="en-GB" altLang="tr-TR"/>
          </a:p>
        </p:txBody>
      </p:sp>
    </p:spTree>
    <p:extLst>
      <p:ext uri="{BB962C8B-B14F-4D97-AF65-F5344CB8AC3E}">
        <p14:creationId xmlns:p14="http://schemas.microsoft.com/office/powerpoint/2010/main" val="4845875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r>
              <a:rPr lang="tr-TR" altLang="tr-TR" smtClean="0"/>
              <a:t>Fizyolojik Özellikler</a:t>
            </a:r>
            <a:endParaRPr lang="en-GB" altLang="tr-TR" smtClean="0"/>
          </a:p>
        </p:txBody>
      </p:sp>
      <p:sp>
        <p:nvSpPr>
          <p:cNvPr id="83971" name="Rectangle 3"/>
          <p:cNvSpPr>
            <a:spLocks noGrp="1" noChangeArrowheads="1"/>
          </p:cNvSpPr>
          <p:nvPr>
            <p:ph type="body" idx="1"/>
          </p:nvPr>
        </p:nvSpPr>
        <p:spPr/>
        <p:txBody>
          <a:bodyPr/>
          <a:lstStyle/>
          <a:p>
            <a:pPr>
              <a:lnSpc>
                <a:spcPct val="80000"/>
              </a:lnSpc>
            </a:pPr>
            <a:r>
              <a:rPr lang="tr-TR" altLang="tr-TR" sz="2000" b="1"/>
              <a:t>Kas sistemi</a:t>
            </a:r>
          </a:p>
          <a:p>
            <a:pPr>
              <a:lnSpc>
                <a:spcPct val="80000"/>
              </a:lnSpc>
              <a:buFontTx/>
              <a:buNone/>
            </a:pPr>
            <a:r>
              <a:rPr lang="tr-TR" altLang="tr-TR" sz="2000"/>
              <a:t>	-kadınların kas kitlesi aynı ölçülerdeki erkeğe nazaran %15-20 daha az orandadır.</a:t>
            </a:r>
          </a:p>
          <a:p>
            <a:pPr>
              <a:lnSpc>
                <a:spcPct val="80000"/>
              </a:lnSpc>
              <a:buFontTx/>
              <a:buNone/>
            </a:pPr>
            <a:r>
              <a:rPr lang="tr-TR" altLang="tr-TR" sz="2000"/>
              <a:t>	-hipertrofiden dolayı kas kütlesinde atış görülür, hiperplasia (lif sayısı artışı) çok az görülür veya hiç görülmez.</a:t>
            </a:r>
          </a:p>
          <a:p>
            <a:pPr>
              <a:lnSpc>
                <a:spcPct val="80000"/>
              </a:lnSpc>
              <a:buFontTx/>
              <a:buNone/>
            </a:pPr>
            <a:r>
              <a:rPr lang="tr-TR" altLang="tr-TR" sz="2000"/>
              <a:t>	-hipertrofi, miyoflamentlerin ve myofibrillerin artışı ile, kas boyundaki uzama, sarkomer sayıısndaki artış ve sarkomer boyundaki artışla olur.</a:t>
            </a:r>
          </a:p>
          <a:p>
            <a:pPr>
              <a:lnSpc>
                <a:spcPct val="80000"/>
              </a:lnSpc>
              <a:buFontTx/>
              <a:buNone/>
            </a:pPr>
            <a:r>
              <a:rPr lang="tr-TR" altLang="tr-TR" sz="2000"/>
              <a:t>	-kas kütlesi bayanlarda 16-20, erkeklerde 18-25 yaşları arsında düzenli egzersiz ve diyetle artış gösterir.</a:t>
            </a:r>
          </a:p>
          <a:p>
            <a:pPr>
              <a:lnSpc>
                <a:spcPct val="80000"/>
              </a:lnSpc>
              <a:buFontTx/>
              <a:buNone/>
            </a:pPr>
            <a:r>
              <a:rPr lang="tr-TR" altLang="tr-TR" sz="2000"/>
              <a:t>	-kadınlarda tebdonlar küçük olduğu için oynaklarda daha az sürtünme, daha az kitle, daha az hareket yeteneği bulunur.</a:t>
            </a:r>
          </a:p>
          <a:p>
            <a:pPr>
              <a:lnSpc>
                <a:spcPct val="80000"/>
              </a:lnSpc>
              <a:buFontTx/>
              <a:buNone/>
            </a:pPr>
            <a:r>
              <a:rPr lang="tr-TR" altLang="tr-TR" sz="2000"/>
              <a:t>	-kadınların gücü erkeklere göre 2/3 oranında daha azdır.</a:t>
            </a:r>
          </a:p>
          <a:p>
            <a:pPr>
              <a:lnSpc>
                <a:spcPct val="80000"/>
              </a:lnSpc>
              <a:buFontTx/>
              <a:buNone/>
            </a:pPr>
            <a:r>
              <a:rPr lang="tr-TR" altLang="tr-TR" sz="2000"/>
              <a:t>	-kasın gücü, kasın büyüklüğü ve çapıyla alakalıdır.</a:t>
            </a:r>
            <a:endParaRPr lang="en-GB" altLang="tr-TR" sz="2000"/>
          </a:p>
        </p:txBody>
      </p:sp>
    </p:spTree>
    <p:extLst>
      <p:ext uri="{BB962C8B-B14F-4D97-AF65-F5344CB8AC3E}">
        <p14:creationId xmlns:p14="http://schemas.microsoft.com/office/powerpoint/2010/main" val="19179724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ctrTitle"/>
          </p:nvPr>
        </p:nvSpPr>
        <p:spPr/>
        <p:txBody>
          <a:bodyPr/>
          <a:lstStyle/>
          <a:p>
            <a:r>
              <a:rPr lang="tr-TR" altLang="tr-TR" smtClean="0"/>
              <a:t>Çocuk ve yaşlılarda antrenman</a:t>
            </a:r>
            <a:endParaRPr lang="en-GB" altLang="tr-TR" smtClean="0"/>
          </a:p>
        </p:txBody>
      </p:sp>
    </p:spTree>
    <p:extLst>
      <p:ext uri="{BB962C8B-B14F-4D97-AF65-F5344CB8AC3E}">
        <p14:creationId xmlns:p14="http://schemas.microsoft.com/office/powerpoint/2010/main" val="32712794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r>
              <a:rPr lang="tr-TR" altLang="tr-TR" smtClean="0"/>
              <a:t>Fizyolojik Özellikler</a:t>
            </a:r>
            <a:endParaRPr lang="en-GB" altLang="tr-TR" smtClean="0"/>
          </a:p>
        </p:txBody>
      </p:sp>
      <p:sp>
        <p:nvSpPr>
          <p:cNvPr id="84995" name="Rectangle 3"/>
          <p:cNvSpPr>
            <a:spLocks noGrp="1" noChangeArrowheads="1"/>
          </p:cNvSpPr>
          <p:nvPr>
            <p:ph type="body" idx="1"/>
          </p:nvPr>
        </p:nvSpPr>
        <p:spPr/>
        <p:txBody>
          <a:bodyPr/>
          <a:lstStyle/>
          <a:p>
            <a:pPr>
              <a:lnSpc>
                <a:spcPct val="80000"/>
              </a:lnSpc>
            </a:pPr>
            <a:r>
              <a:rPr lang="tr-TR" altLang="tr-TR" sz="2000" b="1"/>
              <a:t>Dolaşım sistemi</a:t>
            </a:r>
          </a:p>
          <a:p>
            <a:pPr>
              <a:lnSpc>
                <a:spcPct val="80000"/>
              </a:lnSpc>
              <a:buFontTx/>
              <a:buNone/>
            </a:pPr>
            <a:r>
              <a:rPr lang="tr-TR" altLang="tr-TR" sz="2000"/>
              <a:t>	-bayan kalbi yaklaşık bir erkek kalbinin %85’i kadardır.maksimum kalp atımı ve volum direk olarak kalbin büyüklüğü ile ilgilidir.</a:t>
            </a:r>
          </a:p>
          <a:p>
            <a:pPr>
              <a:lnSpc>
                <a:spcPct val="80000"/>
              </a:lnSpc>
            </a:pPr>
            <a:r>
              <a:rPr lang="tr-TR" altLang="tr-TR" sz="2000" b="1"/>
              <a:t>Kan ve kan hacmi</a:t>
            </a:r>
          </a:p>
          <a:p>
            <a:pPr>
              <a:lnSpc>
                <a:spcPct val="80000"/>
              </a:lnSpc>
              <a:buFontTx/>
              <a:buNone/>
            </a:pPr>
            <a:r>
              <a:rPr lang="tr-TR" altLang="tr-TR" sz="2000" b="1"/>
              <a:t> </a:t>
            </a:r>
            <a:r>
              <a:rPr lang="tr-TR" altLang="tr-TR" sz="2000"/>
              <a:t>	-kan hacmi, vücut yapısı, su miktarı, eloktrolit dengesi ve içerdiği yağ miktarına göre değişiklik gösterir.</a:t>
            </a:r>
          </a:p>
          <a:p>
            <a:pPr>
              <a:lnSpc>
                <a:spcPct val="80000"/>
              </a:lnSpc>
              <a:buFontTx/>
              <a:buNone/>
            </a:pPr>
            <a:r>
              <a:rPr lang="tr-TR" altLang="tr-TR" sz="2000" b="1"/>
              <a:t>	-</a:t>
            </a:r>
            <a:r>
              <a:rPr lang="tr-TR" altLang="tr-TR" sz="2000"/>
              <a:t>bayanların kalp hacmi düşüktür, maxVO2 de düşüktür,</a:t>
            </a:r>
          </a:p>
          <a:p>
            <a:pPr>
              <a:lnSpc>
                <a:spcPct val="80000"/>
              </a:lnSpc>
              <a:buFontTx/>
              <a:buNone/>
            </a:pPr>
            <a:r>
              <a:rPr lang="tr-TR" altLang="tr-TR" sz="2000" b="1"/>
              <a:t>	-</a:t>
            </a:r>
            <a:r>
              <a:rPr lang="tr-TR" altLang="tr-TR" sz="2000"/>
              <a:t>hemoglobin düşüktür, anemi sözkonusu olabilir.</a:t>
            </a:r>
          </a:p>
          <a:p>
            <a:pPr>
              <a:lnSpc>
                <a:spcPct val="80000"/>
              </a:lnSpc>
              <a:buFontTx/>
              <a:buNone/>
            </a:pPr>
            <a:r>
              <a:rPr lang="tr-TR" altLang="tr-TR" sz="2000"/>
              <a:t>	-bayann atlerde demir depoları %20oranında düşük bulunmuştur (pari ve badman).</a:t>
            </a:r>
          </a:p>
          <a:p>
            <a:pPr>
              <a:lnSpc>
                <a:spcPct val="80000"/>
              </a:lnSpc>
              <a:buFontTx/>
              <a:buNone/>
            </a:pPr>
            <a:r>
              <a:rPr lang="tr-TR" altLang="tr-TR" sz="2000"/>
              <a:t>	-HDL daha yüksek, açlık kan şekeri, eritrosit, hematokrit,serum demiri kadında daha düşüktür.</a:t>
            </a:r>
          </a:p>
          <a:p>
            <a:pPr>
              <a:lnSpc>
                <a:spcPct val="80000"/>
              </a:lnSpc>
              <a:buFontTx/>
              <a:buNone/>
            </a:pPr>
            <a:endParaRPr lang="en-GB" altLang="tr-TR" sz="2000"/>
          </a:p>
        </p:txBody>
      </p:sp>
    </p:spTree>
    <p:extLst>
      <p:ext uri="{BB962C8B-B14F-4D97-AF65-F5344CB8AC3E}">
        <p14:creationId xmlns:p14="http://schemas.microsoft.com/office/powerpoint/2010/main" val="40124035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r>
              <a:rPr lang="tr-TR" altLang="tr-TR" smtClean="0"/>
              <a:t>Fizyolojik Özellikler</a:t>
            </a:r>
            <a:endParaRPr lang="en-GB" altLang="tr-TR" smtClean="0"/>
          </a:p>
        </p:txBody>
      </p:sp>
      <p:sp>
        <p:nvSpPr>
          <p:cNvPr id="86019" name="Rectangle 3"/>
          <p:cNvSpPr>
            <a:spLocks noGrp="1" noChangeArrowheads="1"/>
          </p:cNvSpPr>
          <p:nvPr>
            <p:ph type="body" idx="1"/>
          </p:nvPr>
        </p:nvSpPr>
        <p:spPr/>
        <p:txBody>
          <a:bodyPr/>
          <a:lstStyle/>
          <a:p>
            <a:pPr>
              <a:lnSpc>
                <a:spcPct val="80000"/>
              </a:lnSpc>
            </a:pPr>
            <a:r>
              <a:rPr lang="tr-TR" altLang="tr-TR" sz="2400" b="1"/>
              <a:t>Kan damarları ve kan basıncı</a:t>
            </a:r>
          </a:p>
          <a:p>
            <a:pPr>
              <a:lnSpc>
                <a:spcPct val="80000"/>
              </a:lnSpc>
              <a:buFontTx/>
              <a:buNone/>
            </a:pPr>
            <a:r>
              <a:rPr lang="tr-TR" altLang="tr-TR" sz="2400"/>
              <a:t>-arterler, kadında daha dardır, duvarları daha incedir,fakat damar ağı daha yoğundur.damar çeperlerinin zayıf olmasıyla ilgili olarak ta kan basınçları erkeklere oranla daha düşüktür.</a:t>
            </a:r>
          </a:p>
          <a:p>
            <a:pPr>
              <a:lnSpc>
                <a:spcPct val="80000"/>
              </a:lnSpc>
            </a:pPr>
            <a:r>
              <a:rPr lang="tr-TR" altLang="tr-TR" sz="2400" b="1"/>
              <a:t>Kalp</a:t>
            </a:r>
          </a:p>
          <a:p>
            <a:pPr>
              <a:lnSpc>
                <a:spcPct val="80000"/>
              </a:lnSpc>
            </a:pPr>
            <a:r>
              <a:rPr lang="tr-TR" altLang="tr-TR" sz="2400" b="1"/>
              <a:t>Solunum sistemi</a:t>
            </a:r>
          </a:p>
          <a:p>
            <a:pPr>
              <a:lnSpc>
                <a:spcPct val="80000"/>
              </a:lnSpc>
            </a:pPr>
            <a:r>
              <a:rPr lang="tr-TR" altLang="tr-TR" sz="2400" b="1"/>
              <a:t>Sinir sistemi ve sinir-kas fonksiyonlar</a:t>
            </a:r>
          </a:p>
          <a:p>
            <a:pPr lvl="1">
              <a:lnSpc>
                <a:spcPct val="80000"/>
              </a:lnSpc>
            </a:pPr>
            <a:r>
              <a:rPr lang="tr-TR" altLang="tr-TR" sz="2000" b="1"/>
              <a:t>Bayanların reaksiyon zamanları daha iyidir.</a:t>
            </a:r>
          </a:p>
          <a:p>
            <a:pPr lvl="1">
              <a:lnSpc>
                <a:spcPct val="80000"/>
              </a:lnSpc>
            </a:pPr>
            <a:r>
              <a:rPr lang="tr-TR" altLang="tr-TR" sz="2000" b="1"/>
              <a:t>Kuvvet faktörü göz önüne alınmadığında bayanlar ve erkeler arasında motor öğrenimi ve kapasitesi bakımından önemli bir fark yoktur.</a:t>
            </a:r>
          </a:p>
          <a:p>
            <a:pPr>
              <a:lnSpc>
                <a:spcPct val="80000"/>
              </a:lnSpc>
              <a:buFontTx/>
              <a:buNone/>
            </a:pPr>
            <a:endParaRPr lang="tr-TR" altLang="tr-TR" sz="2400" b="1"/>
          </a:p>
          <a:p>
            <a:pPr>
              <a:lnSpc>
                <a:spcPct val="80000"/>
              </a:lnSpc>
              <a:buFontTx/>
              <a:buNone/>
            </a:pPr>
            <a:endParaRPr lang="en-GB" altLang="tr-TR" sz="2400" b="1"/>
          </a:p>
        </p:txBody>
      </p:sp>
    </p:spTree>
    <p:extLst>
      <p:ext uri="{BB962C8B-B14F-4D97-AF65-F5344CB8AC3E}">
        <p14:creationId xmlns:p14="http://schemas.microsoft.com/office/powerpoint/2010/main" val="10382073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r>
              <a:rPr lang="tr-TR" altLang="tr-TR" sz="4000"/>
              <a:t>Egzersiz ve menstrual düzensizlikler</a:t>
            </a:r>
            <a:endParaRPr lang="en-GB" altLang="tr-TR" sz="4000"/>
          </a:p>
        </p:txBody>
      </p:sp>
      <p:sp>
        <p:nvSpPr>
          <p:cNvPr id="87043" name="Rectangle 3"/>
          <p:cNvSpPr>
            <a:spLocks noGrp="1" noChangeArrowheads="1"/>
          </p:cNvSpPr>
          <p:nvPr>
            <p:ph type="body" idx="1"/>
          </p:nvPr>
        </p:nvSpPr>
        <p:spPr/>
        <p:txBody>
          <a:bodyPr/>
          <a:lstStyle/>
          <a:p>
            <a:r>
              <a:rPr lang="tr-TR" altLang="tr-TR" smtClean="0"/>
              <a:t>Atletik amenorrhea;</a:t>
            </a:r>
          </a:p>
          <a:p>
            <a:pPr>
              <a:buFontTx/>
              <a:buNone/>
            </a:pPr>
            <a:r>
              <a:rPr lang="tr-TR" altLang="tr-TR" smtClean="0"/>
              <a:t>Vücuttaki yağ dokusunun azalması,</a:t>
            </a:r>
          </a:p>
          <a:p>
            <a:pPr>
              <a:buFontTx/>
              <a:buNone/>
            </a:pPr>
            <a:r>
              <a:rPr lang="tr-TR" altLang="tr-TR" smtClean="0"/>
              <a:t>Uzun süreli yoğun egzersiz</a:t>
            </a:r>
          </a:p>
          <a:p>
            <a:pPr>
              <a:buFontTx/>
              <a:buNone/>
            </a:pPr>
            <a:r>
              <a:rPr lang="tr-TR" altLang="tr-TR" smtClean="0"/>
              <a:t>Aşırı enerji harcaması</a:t>
            </a:r>
          </a:p>
          <a:p>
            <a:pPr>
              <a:buFontTx/>
              <a:buNone/>
            </a:pPr>
            <a:r>
              <a:rPr lang="tr-TR" altLang="tr-TR" smtClean="0"/>
              <a:t>Psikolojik stresler</a:t>
            </a:r>
          </a:p>
          <a:p>
            <a:pPr>
              <a:buFontTx/>
              <a:buNone/>
            </a:pPr>
            <a:r>
              <a:rPr lang="tr-TR" altLang="tr-TR" smtClean="0"/>
              <a:t>-hamilelik ve egzersiz</a:t>
            </a:r>
            <a:endParaRPr lang="en-GB" altLang="tr-TR" smtClean="0"/>
          </a:p>
        </p:txBody>
      </p:sp>
    </p:spTree>
    <p:extLst>
      <p:ext uri="{BB962C8B-B14F-4D97-AF65-F5344CB8AC3E}">
        <p14:creationId xmlns:p14="http://schemas.microsoft.com/office/powerpoint/2010/main" val="1119747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r>
              <a:rPr lang="tr-TR" altLang="tr-TR" sz="4000"/>
              <a:t>İskelet ve Kas Fonksiyonlarında Yaşla Birlikte Görülen Değişiklikler</a:t>
            </a:r>
            <a:endParaRPr lang="en-GB" altLang="tr-TR" sz="4000"/>
          </a:p>
        </p:txBody>
      </p:sp>
      <p:sp>
        <p:nvSpPr>
          <p:cNvPr id="67587" name="Rectangle 3"/>
          <p:cNvSpPr>
            <a:spLocks noGrp="1" noChangeArrowheads="1"/>
          </p:cNvSpPr>
          <p:nvPr>
            <p:ph type="body" idx="1"/>
          </p:nvPr>
        </p:nvSpPr>
        <p:spPr/>
        <p:txBody>
          <a:bodyPr/>
          <a:lstStyle/>
          <a:p>
            <a:endParaRPr lang="tr-TR" altLang="tr-TR" smtClean="0"/>
          </a:p>
          <a:p>
            <a:r>
              <a:rPr lang="tr-TR" altLang="tr-TR" smtClean="0"/>
              <a:t>Büyüme 18-20 yaş arasında tamamlanır.</a:t>
            </a:r>
          </a:p>
          <a:p>
            <a:pPr>
              <a:buFontTx/>
              <a:buNone/>
            </a:pPr>
            <a:endParaRPr lang="tr-TR" altLang="tr-TR" smtClean="0"/>
          </a:p>
          <a:p>
            <a:r>
              <a:rPr lang="tr-TR" altLang="tr-TR" smtClean="0"/>
              <a:t>Büyümenin tamamlanmasıyla kemikteki büyüme tabakası kalsiyumla kuvvetlenir ve ortadan kaybolur ve büyüme kıkırdağının yerini permanent “yetişkin” kıkırdak alır.</a:t>
            </a:r>
            <a:endParaRPr lang="en-GB" altLang="tr-TR" smtClean="0"/>
          </a:p>
        </p:txBody>
      </p:sp>
    </p:spTree>
    <p:extLst>
      <p:ext uri="{BB962C8B-B14F-4D97-AF65-F5344CB8AC3E}">
        <p14:creationId xmlns:p14="http://schemas.microsoft.com/office/powerpoint/2010/main" val="13017332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r>
              <a:rPr lang="tr-TR" altLang="tr-TR" sz="4000"/>
              <a:t>İskelet ve Kas Fonksiyonlarında Yaşla Birlikte Görülen Değişiklikler</a:t>
            </a:r>
            <a:endParaRPr lang="en-GB" altLang="tr-TR" sz="4000"/>
          </a:p>
        </p:txBody>
      </p:sp>
      <p:sp>
        <p:nvSpPr>
          <p:cNvPr id="68611" name="Rectangle 3"/>
          <p:cNvSpPr>
            <a:spLocks noGrp="1" noChangeArrowheads="1"/>
          </p:cNvSpPr>
          <p:nvPr>
            <p:ph type="body" idx="1"/>
          </p:nvPr>
        </p:nvSpPr>
        <p:spPr/>
        <p:txBody>
          <a:bodyPr/>
          <a:lstStyle/>
          <a:p>
            <a:endParaRPr lang="tr-TR" altLang="tr-TR"/>
          </a:p>
          <a:p>
            <a:r>
              <a:rPr lang="tr-TR" altLang="tr-TR"/>
              <a:t>8 yaşlarında kas, kütle-vücut ağırlığının %27’sini getirirken kas kasılma kuvveti düşüktür.</a:t>
            </a:r>
          </a:p>
          <a:p>
            <a:endParaRPr lang="tr-TR" altLang="tr-TR"/>
          </a:p>
          <a:p>
            <a:r>
              <a:rPr lang="tr-TR" altLang="tr-TR"/>
              <a:t>Bu konuda en hızlı gelişme 12 yaşlarında  başlar ve 15 yaşında kas, kütle-vücut ağırlığının %32’sini meydana getirir.</a:t>
            </a:r>
            <a:endParaRPr lang="en-GB" altLang="tr-TR"/>
          </a:p>
        </p:txBody>
      </p:sp>
    </p:spTree>
    <p:extLst>
      <p:ext uri="{BB962C8B-B14F-4D97-AF65-F5344CB8AC3E}">
        <p14:creationId xmlns:p14="http://schemas.microsoft.com/office/powerpoint/2010/main" val="20937567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tr-TR" altLang="tr-TR" smtClean="0"/>
              <a:t>Kuvvet</a:t>
            </a:r>
            <a:endParaRPr lang="en-GB" altLang="tr-TR" smtClean="0"/>
          </a:p>
        </p:txBody>
      </p:sp>
      <p:sp>
        <p:nvSpPr>
          <p:cNvPr id="69635" name="Rectangle 3"/>
          <p:cNvSpPr>
            <a:spLocks noGrp="1" noChangeArrowheads="1"/>
          </p:cNvSpPr>
          <p:nvPr>
            <p:ph type="body" idx="1"/>
          </p:nvPr>
        </p:nvSpPr>
        <p:spPr/>
        <p:txBody>
          <a:bodyPr/>
          <a:lstStyle/>
          <a:p>
            <a:pPr>
              <a:lnSpc>
                <a:spcPct val="90000"/>
              </a:lnSpc>
            </a:pPr>
            <a:r>
              <a:rPr lang="tr-TR" altLang="tr-TR" sz="2400"/>
              <a:t>En yüksek kuvvet değerlerine bayanlarda 20, erkeklerde ise 20-30 yaşlarında ulaşılır.</a:t>
            </a:r>
          </a:p>
          <a:p>
            <a:pPr>
              <a:lnSpc>
                <a:spcPct val="90000"/>
              </a:lnSpc>
            </a:pPr>
            <a:r>
              <a:rPr lang="tr-TR" altLang="tr-TR" sz="2400"/>
              <a:t>Egenlikle birlikte hormonlarda ki değişiklikler ve sinirsel olgunluk ile kas kütlesinde atışla birlikte kuvvette artar.</a:t>
            </a:r>
          </a:p>
          <a:p>
            <a:pPr>
              <a:lnSpc>
                <a:spcPct val="90000"/>
              </a:lnSpc>
            </a:pPr>
            <a:r>
              <a:rPr lang="tr-TR" altLang="tr-TR" sz="2400"/>
              <a:t>Eğer çocuk sinirsel olgunluğa erişmemiş ise bir çok motor ve yüksek kuvvet, güç ve beceri seviyesine ulaşılması mümkün değildir. Bir çok motor sinirinin miyelin kılıfı ile kaplanması cinsel olgunluğa kadar tamamlanmaz bundan dolayı kas fonksiyonlarının sinirsel kontrolü bu zamandan önce sınırlı seviyededir.</a:t>
            </a:r>
          </a:p>
          <a:p>
            <a:pPr>
              <a:lnSpc>
                <a:spcPct val="90000"/>
              </a:lnSpc>
            </a:pPr>
            <a:r>
              <a:rPr lang="tr-TR" altLang="tr-TR" sz="2400"/>
              <a:t>Yaşlanmayla birlikte kuvvette düşüşler görülür. </a:t>
            </a:r>
            <a:endParaRPr lang="en-GB" altLang="tr-TR" sz="2400"/>
          </a:p>
        </p:txBody>
      </p:sp>
    </p:spTree>
    <p:extLst>
      <p:ext uri="{BB962C8B-B14F-4D97-AF65-F5344CB8AC3E}">
        <p14:creationId xmlns:p14="http://schemas.microsoft.com/office/powerpoint/2010/main" val="15076071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r>
              <a:rPr lang="tr-TR" altLang="tr-TR" smtClean="0"/>
              <a:t>Kassal dayanıklılık</a:t>
            </a:r>
            <a:endParaRPr lang="en-GB" altLang="tr-TR" smtClean="0"/>
          </a:p>
        </p:txBody>
      </p:sp>
      <p:sp>
        <p:nvSpPr>
          <p:cNvPr id="70659" name="Rectangle 3"/>
          <p:cNvSpPr>
            <a:spLocks noGrp="1" noChangeArrowheads="1"/>
          </p:cNvSpPr>
          <p:nvPr>
            <p:ph type="body" idx="1"/>
          </p:nvPr>
        </p:nvSpPr>
        <p:spPr/>
        <p:txBody>
          <a:bodyPr/>
          <a:lstStyle/>
          <a:p>
            <a:r>
              <a:rPr lang="tr-TR" altLang="tr-TR"/>
              <a:t>Yaşla birlikte kassal dayanıklılıkta bir artış sözkonusudur.</a:t>
            </a:r>
          </a:p>
          <a:p>
            <a:r>
              <a:rPr lang="tr-TR" altLang="tr-TR"/>
              <a:t>Verilen kütleye karşı üretilen maksimum hız yaşlılarda gençlere göre daha düşüktür.</a:t>
            </a:r>
          </a:p>
          <a:p>
            <a:r>
              <a:rPr lang="tr-TR" altLang="tr-TR"/>
              <a:t>Hipertrofi kapasitesi gençlerde daha iyidir.</a:t>
            </a:r>
          </a:p>
          <a:p>
            <a:r>
              <a:rPr lang="tr-TR" altLang="tr-TR"/>
              <a:t>Aerobik antrenmanlarda gençlerde mitokondri sayısı artar, buna karşın yaşlılarda mitokondrilerin ebatlarında bir artış görülür.</a:t>
            </a:r>
          </a:p>
          <a:p>
            <a:endParaRPr lang="en-GB" altLang="tr-TR"/>
          </a:p>
        </p:txBody>
      </p:sp>
    </p:spTree>
    <p:extLst>
      <p:ext uri="{BB962C8B-B14F-4D97-AF65-F5344CB8AC3E}">
        <p14:creationId xmlns:p14="http://schemas.microsoft.com/office/powerpoint/2010/main" val="9784420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r>
              <a:rPr lang="tr-TR" altLang="tr-TR" sz="4000"/>
              <a:t>Çocuklarda kuvvet antrenmanının İçeriği</a:t>
            </a:r>
            <a:br>
              <a:rPr lang="tr-TR" altLang="tr-TR" sz="4000"/>
            </a:br>
            <a:endParaRPr lang="en-GB" altLang="tr-TR" sz="4000"/>
          </a:p>
        </p:txBody>
      </p:sp>
      <p:sp>
        <p:nvSpPr>
          <p:cNvPr id="71683" name="Rectangle 3"/>
          <p:cNvSpPr>
            <a:spLocks noGrp="1" noChangeArrowheads="1"/>
          </p:cNvSpPr>
          <p:nvPr>
            <p:ph type="body" idx="1"/>
          </p:nvPr>
        </p:nvSpPr>
        <p:spPr/>
        <p:txBody>
          <a:bodyPr/>
          <a:lstStyle/>
          <a:p>
            <a:pPr>
              <a:lnSpc>
                <a:spcPct val="80000"/>
              </a:lnSpc>
            </a:pPr>
            <a:r>
              <a:rPr lang="tr-TR" altLang="tr-TR" sz="2000"/>
              <a:t>Ergenlik öncesi</a:t>
            </a:r>
          </a:p>
          <a:p>
            <a:pPr>
              <a:lnSpc>
                <a:spcPct val="80000"/>
              </a:lnSpc>
              <a:buFontTx/>
              <a:buNone/>
            </a:pPr>
            <a:r>
              <a:rPr lang="tr-TR" altLang="tr-TR" sz="2000"/>
              <a:t>  - çekme ve itme yüklenmelerinden eşit oranda yararlanılmalıdır.(barda asılı durma, kendini çekme yada itme)</a:t>
            </a:r>
          </a:p>
          <a:p>
            <a:pPr>
              <a:lnSpc>
                <a:spcPct val="80000"/>
              </a:lnSpc>
              <a:buFontTx/>
              <a:buNone/>
            </a:pPr>
            <a:r>
              <a:rPr lang="tr-TR" altLang="tr-TR" sz="2000"/>
              <a:t>  - zayıf kas gruplarının kuvvetlendirilmesi ön plana çıkarılmalıdır.(alt ekstermiteler zayıftır)</a:t>
            </a:r>
          </a:p>
          <a:p>
            <a:pPr>
              <a:lnSpc>
                <a:spcPct val="80000"/>
              </a:lnSpc>
              <a:buFontTx/>
              <a:buNone/>
            </a:pPr>
            <a:endParaRPr lang="tr-TR" altLang="tr-TR" sz="2000"/>
          </a:p>
          <a:p>
            <a:pPr>
              <a:lnSpc>
                <a:spcPct val="80000"/>
              </a:lnSpc>
            </a:pPr>
            <a:r>
              <a:rPr lang="tr-TR" altLang="tr-TR" sz="2000"/>
              <a:t>Ergenlik Çağı</a:t>
            </a:r>
          </a:p>
          <a:p>
            <a:pPr>
              <a:lnSpc>
                <a:spcPct val="80000"/>
              </a:lnSpc>
              <a:buFontTx/>
              <a:buNone/>
            </a:pPr>
            <a:endParaRPr lang="tr-TR" altLang="tr-TR" sz="2000"/>
          </a:p>
          <a:p>
            <a:pPr>
              <a:lnSpc>
                <a:spcPct val="80000"/>
              </a:lnSpc>
              <a:buFontTx/>
              <a:buNone/>
            </a:pPr>
            <a:r>
              <a:rPr lang="tr-TR" altLang="tr-TR" sz="2000"/>
              <a:t>  -ani boy uzamasından dolayı kaldıraç sisteminde olumsuz yük-kuvvet ilişkisi sözkonusudur. Kuvvet üretimi için en verimsiz dönemdir. Fakat ikinci ergenlik döneminde kuvvet gelişimi yüksektir. </a:t>
            </a:r>
          </a:p>
          <a:p>
            <a:pPr>
              <a:lnSpc>
                <a:spcPct val="80000"/>
              </a:lnSpc>
              <a:buFontTx/>
              <a:buNone/>
            </a:pPr>
            <a:endParaRPr lang="tr-TR" altLang="tr-TR" sz="2000"/>
          </a:p>
          <a:p>
            <a:pPr>
              <a:lnSpc>
                <a:spcPct val="80000"/>
              </a:lnSpc>
              <a:buFontTx/>
              <a:buNone/>
            </a:pPr>
            <a:r>
              <a:rPr lang="tr-TR" altLang="tr-TR" sz="2000"/>
              <a:t>  - Çabuk kuvvet ve kuvvette devamlılık çalışmaları yapılmaya devam edilir. Yüklenmeler sistematik olarak arttırılır.</a:t>
            </a:r>
            <a:endParaRPr lang="en-GB" altLang="tr-TR" sz="2000"/>
          </a:p>
        </p:txBody>
      </p:sp>
    </p:spTree>
    <p:extLst>
      <p:ext uri="{BB962C8B-B14F-4D97-AF65-F5344CB8AC3E}">
        <p14:creationId xmlns:p14="http://schemas.microsoft.com/office/powerpoint/2010/main" val="28998882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r>
              <a:rPr lang="tr-TR" altLang="tr-TR" sz="4000"/>
              <a:t>Çocuklarda kuvvet antrenmanının İçeriği</a:t>
            </a:r>
            <a:br>
              <a:rPr lang="tr-TR" altLang="tr-TR" sz="4000"/>
            </a:br>
            <a:endParaRPr lang="en-GB" altLang="tr-TR" sz="4000"/>
          </a:p>
        </p:txBody>
      </p:sp>
      <p:sp>
        <p:nvSpPr>
          <p:cNvPr id="72707" name="Rectangle 3"/>
          <p:cNvSpPr>
            <a:spLocks noGrp="1" noChangeArrowheads="1"/>
          </p:cNvSpPr>
          <p:nvPr>
            <p:ph type="body" idx="1"/>
          </p:nvPr>
        </p:nvSpPr>
        <p:spPr/>
        <p:txBody>
          <a:bodyPr/>
          <a:lstStyle/>
          <a:p>
            <a:pPr>
              <a:lnSpc>
                <a:spcPct val="90000"/>
              </a:lnSpc>
            </a:pPr>
            <a:r>
              <a:rPr lang="tr-TR" altLang="tr-TR" smtClean="0"/>
              <a:t>Ergenlik</a:t>
            </a:r>
          </a:p>
          <a:p>
            <a:pPr>
              <a:lnSpc>
                <a:spcPct val="90000"/>
              </a:lnSpc>
              <a:buFontTx/>
              <a:buNone/>
            </a:pPr>
            <a:r>
              <a:rPr lang="tr-TR" altLang="tr-TR" smtClean="0"/>
              <a:t> branşa özgü çalışmalar ve diğer kuvvet türlerinin hepsi, istasyon çalışmaları şeklinde, interval ve devamlı yüklenme yöntemiyle hatta tekrar yükleme yöntemiyle geliştirilebilir.</a:t>
            </a:r>
          </a:p>
          <a:p>
            <a:pPr>
              <a:lnSpc>
                <a:spcPct val="90000"/>
              </a:lnSpc>
              <a:buFontTx/>
              <a:buNone/>
            </a:pPr>
            <a:endParaRPr lang="en-GB" altLang="tr-TR" smtClean="0"/>
          </a:p>
        </p:txBody>
      </p:sp>
    </p:spTree>
    <p:extLst>
      <p:ext uri="{BB962C8B-B14F-4D97-AF65-F5344CB8AC3E}">
        <p14:creationId xmlns:p14="http://schemas.microsoft.com/office/powerpoint/2010/main" val="4004840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tr-TR" altLang="tr-TR" sz="4000"/>
              <a:t>Kardiovasküler sistem ve fiziksel çalışma kapasitesinde yaşla birlikte görülen değişiklikler.</a:t>
            </a:r>
            <a:endParaRPr lang="en-GB" altLang="tr-TR" sz="4000"/>
          </a:p>
        </p:txBody>
      </p:sp>
      <p:sp>
        <p:nvSpPr>
          <p:cNvPr id="73731" name="Rectangle 3"/>
          <p:cNvSpPr>
            <a:spLocks noGrp="1" noChangeArrowheads="1"/>
          </p:cNvSpPr>
          <p:nvPr>
            <p:ph type="body" idx="1"/>
          </p:nvPr>
        </p:nvSpPr>
        <p:spPr>
          <a:xfrm>
            <a:off x="1981200" y="1752601"/>
            <a:ext cx="8229600" cy="4373563"/>
          </a:xfrm>
        </p:spPr>
        <p:txBody>
          <a:bodyPr/>
          <a:lstStyle/>
          <a:p>
            <a:pPr>
              <a:lnSpc>
                <a:spcPct val="80000"/>
              </a:lnSpc>
            </a:pPr>
            <a:r>
              <a:rPr lang="tr-TR" altLang="tr-TR" sz="1800"/>
              <a:t>Maksimum kalp atım sayısı yaşla birlikte düşer.</a:t>
            </a:r>
          </a:p>
          <a:p>
            <a:pPr>
              <a:lnSpc>
                <a:spcPct val="80000"/>
              </a:lnSpc>
            </a:pPr>
            <a:r>
              <a:rPr lang="tr-TR" altLang="tr-TR" sz="1800"/>
              <a:t>Kalp dakika volümü olgunluktan sonra yılda yaklaşık olarak %1 oranında düşer.</a:t>
            </a:r>
          </a:p>
          <a:p>
            <a:pPr>
              <a:lnSpc>
                <a:spcPct val="80000"/>
              </a:lnSpc>
            </a:pPr>
            <a:r>
              <a:rPr lang="tr-TR" altLang="tr-TR" sz="1800"/>
              <a:t>Çocuklarda kalbin her kilogram vücut ağırlığı başına atım gücü ve bir dakikada pompalayabildiği kan miktarı yaşla ters orantılıdır.</a:t>
            </a:r>
          </a:p>
          <a:p>
            <a:pPr>
              <a:lnSpc>
                <a:spcPct val="80000"/>
              </a:lnSpc>
            </a:pPr>
            <a:r>
              <a:rPr lang="tr-TR" altLang="tr-TR" sz="1800"/>
              <a:t>Kan basıncı istrirahat ve submaksimal egzersiz sırasında çocuklarda yetişkinlere oranla daha düşüktür.</a:t>
            </a:r>
          </a:p>
          <a:p>
            <a:pPr>
              <a:lnSpc>
                <a:spcPct val="80000"/>
              </a:lnSpc>
            </a:pPr>
            <a:r>
              <a:rPr lang="tr-TR" altLang="tr-TR" sz="1800"/>
              <a:t>Çocuklarda egzersiz sırasında aktif kaslara doğru olan kan akımı yetişkinlerden daha fazladır, çünkü çocuklar daha az periferal dirence sahiptir,</a:t>
            </a:r>
          </a:p>
          <a:p>
            <a:pPr>
              <a:lnSpc>
                <a:spcPct val="80000"/>
              </a:lnSpc>
            </a:pPr>
            <a:r>
              <a:rPr lang="tr-TR" altLang="tr-TR" sz="1800"/>
              <a:t>MakVO2 çocuklarda yüksektir fakat bu oksijeni yetrli miktarda kullanamazlar. Hgb çocuklarda düşüktür. Oksijen borcuna olan toleransta yetişkinlere oranla daha azdır,</a:t>
            </a:r>
          </a:p>
          <a:p>
            <a:pPr>
              <a:lnSpc>
                <a:spcPct val="80000"/>
              </a:lnSpc>
            </a:pPr>
            <a:r>
              <a:rPr lang="tr-TR" altLang="tr-TR" sz="1800"/>
              <a:t>Yaşla birlikte makVo2 düşer.</a:t>
            </a:r>
          </a:p>
          <a:p>
            <a:pPr>
              <a:lnSpc>
                <a:spcPct val="80000"/>
              </a:lnSpc>
            </a:pPr>
            <a:r>
              <a:rPr lang="tr-TR" altLang="tr-TR" sz="1800"/>
              <a:t>Vital kapasite yaşla birlikte düşer Vital kapasite yaşla birlikte düşer</a:t>
            </a:r>
            <a:endParaRPr lang="en-GB" altLang="tr-TR" sz="1800"/>
          </a:p>
        </p:txBody>
      </p:sp>
    </p:spTree>
    <p:extLst>
      <p:ext uri="{BB962C8B-B14F-4D97-AF65-F5344CB8AC3E}">
        <p14:creationId xmlns:p14="http://schemas.microsoft.com/office/powerpoint/2010/main" val="20386001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862</Words>
  <Application>Microsoft Office PowerPoint</Application>
  <PresentationFormat>Geniş ekran</PresentationFormat>
  <Paragraphs>137</Paragraphs>
  <Slides>22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22</vt:i4>
      </vt:variant>
    </vt:vector>
  </HeadingPairs>
  <TitlesOfParts>
    <vt:vector size="26" baseType="lpstr">
      <vt:lpstr>Arial</vt:lpstr>
      <vt:lpstr>Calibri</vt:lpstr>
      <vt:lpstr>Calibri Light</vt:lpstr>
      <vt:lpstr>Office Teması</vt:lpstr>
      <vt:lpstr>SPOR ANTROPOLOJİSİ</vt:lpstr>
      <vt:lpstr>Çocuk ve yaşlılarda antrenman</vt:lpstr>
      <vt:lpstr>İskelet ve Kas Fonksiyonlarında Yaşla Birlikte Görülen Değişiklikler</vt:lpstr>
      <vt:lpstr>İskelet ve Kas Fonksiyonlarında Yaşla Birlikte Görülen Değişiklikler</vt:lpstr>
      <vt:lpstr>Kuvvet</vt:lpstr>
      <vt:lpstr>Kassal dayanıklılık</vt:lpstr>
      <vt:lpstr>Çocuklarda kuvvet antrenmanının İçeriği </vt:lpstr>
      <vt:lpstr>Çocuklarda kuvvet antrenmanının İçeriği </vt:lpstr>
      <vt:lpstr>Kardiovasküler sistem ve fiziksel çalışma kapasitesinde yaşla birlikte görülen değişiklikler.</vt:lpstr>
      <vt:lpstr>Çocuklarda antrenman prensipleri</vt:lpstr>
      <vt:lpstr>KADIN VE SPOR</vt:lpstr>
      <vt:lpstr>Fiziksel Özellikler</vt:lpstr>
      <vt:lpstr>Fiziksel Özellikler</vt:lpstr>
      <vt:lpstr>Fiziksel Özellikler</vt:lpstr>
      <vt:lpstr>Fiziksel Özellikler</vt:lpstr>
      <vt:lpstr>Fiziksel Özellikler</vt:lpstr>
      <vt:lpstr>Fizyolojik Özellikler</vt:lpstr>
      <vt:lpstr>Fizyolojik Özellikler</vt:lpstr>
      <vt:lpstr>Fizyolojik Özellikler</vt:lpstr>
      <vt:lpstr>Fizyolojik Özellikler</vt:lpstr>
      <vt:lpstr>Fizyolojik Özellikler</vt:lpstr>
      <vt:lpstr>Egzersiz ve menstrual düzensizlikler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Windows Kullanıcısı</cp:lastModifiedBy>
  <cp:revision>2</cp:revision>
  <dcterms:created xsi:type="dcterms:W3CDTF">2017-10-23T23:19:53Z</dcterms:created>
  <dcterms:modified xsi:type="dcterms:W3CDTF">2017-10-23T23:20:55Z</dcterms:modified>
</cp:coreProperties>
</file>