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0"/>
  </p:notesMasterIdLst>
  <p:handoutMasterIdLst>
    <p:handoutMasterId r:id="rId11"/>
  </p:handoutMasterIdLst>
  <p:sldIdLst>
    <p:sldId id="265" r:id="rId5"/>
    <p:sldId id="269" r:id="rId6"/>
    <p:sldId id="270" r:id="rId7"/>
    <p:sldId id="275" r:id="rId8"/>
    <p:sldId id="271" r:id="rId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4" d="100"/>
          <a:sy n="74" d="100"/>
        </p:scale>
        <p:origin x="57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0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DDFEAC2-31C5-4E20-8392-90B3ACECF82B}" type="datetime1">
              <a:rPr lang="tr-TR" smtClean="0"/>
              <a:t>28.01.2020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tr-TR" smtClean="0"/>
              <a:t>‹#›</a:t>
            </a:fld>
            <a:endParaRPr lang="tr-TR"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E0D7EAE-6B40-42B4-9C34-6BA0B13E0324}" type="datetime1">
              <a:rPr lang="tr-TR" noProof="0" smtClean="0"/>
              <a:t>28.01.2020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tr-TR" noProof="0" smtClean="0"/>
              <a:t>‹#›</a:t>
            </a:fld>
            <a:endParaRPr lang="tr-TR"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10E1E9A-E921-4174-A0FC-51868D7AC568}" type="slidenum">
              <a:rPr lang="tr-TR" smtClean="0"/>
              <a:t>1</a:t>
            </a:fld>
            <a:endParaRPr lang="tr-TR" dirty="0"/>
          </a:p>
        </p:txBody>
      </p:sp>
    </p:spTree>
    <p:extLst>
      <p:ext uri="{BB962C8B-B14F-4D97-AF65-F5344CB8AC3E}">
        <p14:creationId xmlns:p14="http://schemas.microsoft.com/office/powerpoint/2010/main" val="409459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041400"/>
            <a:ext cx="9144000" cy="2387600"/>
          </a:xfrm>
        </p:spPr>
        <p:txBody>
          <a:bodyPr rtlCol="0" anchor="b"/>
          <a:lstStyle>
            <a:lvl1pPr algn="ctr" rtl="0">
              <a:defRPr sz="6000"/>
            </a:lvl1pPr>
          </a:lstStyle>
          <a:p>
            <a:pPr rtl="0"/>
            <a:r>
              <a:rPr lang="tr-TR" smtClean="0"/>
              <a:t>Asıl başlık stili için tıklatın</a:t>
            </a:r>
            <a:endParaRPr lang="tr-TR" noProof="0" dirty="0"/>
          </a:p>
        </p:txBody>
      </p:sp>
      <p:sp>
        <p:nvSpPr>
          <p:cNvPr id="3" name="Alt Başlık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pPr rtl="0"/>
            <a:fld id="{04C94E88-F1F8-4CAB-9F29-9B03A1C10A31}"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1825625"/>
            <a:ext cx="9791700" cy="4351338"/>
          </a:xfrm>
        </p:spPr>
        <p:txBody>
          <a:bodyPr vert="eaVert" rtlCol="0"/>
          <a:lstStyle>
            <a:lvl1pPr marL="0" marR="0" indent="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None/>
              <a:tabLst/>
              <a:defRPr/>
            </a:lvl1pPr>
          </a:lstStyle>
          <a:p>
            <a:pPr marL="228600" marR="0" lvl="0"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Asıl metin stillerini düzenlemek için tıklatın</a:t>
            </a:r>
          </a:p>
          <a:p>
            <a:pPr marL="228600" marR="0" lvl="1"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İkinci düzey</a:t>
            </a:r>
          </a:p>
          <a:p>
            <a:pPr marL="228600" marR="0" lvl="2"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Üçüncü düzey</a:t>
            </a:r>
          </a:p>
          <a:p>
            <a:pPr marL="228600" marR="0" lvl="3"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Dördüncü düzey</a:t>
            </a:r>
          </a:p>
          <a:p>
            <a:pPr marL="228600" marR="0" lvl="4"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AB5EF780-D8D0-49CD-835A-B5D244B8054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365125"/>
            <a:ext cx="7010400" cy="5811838"/>
          </a:xfrm>
        </p:spPr>
        <p:txBody>
          <a:bodyPr vert="eaVert"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F4D95DCC-1E7A-4E1F-9CCC-D117988B022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8885324-8F32-4C80-A359-D3A8C5DB7931}"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idx="1"/>
          </p:nvPr>
        </p:nvSpPr>
        <p:spPr/>
        <p:txBody>
          <a:bodyPr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1D21EFAB-5A3E-4A81-B1B7-3E6936263CB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1241658" y="1709738"/>
            <a:ext cx="10105791" cy="2862262"/>
          </a:xfrm>
        </p:spPr>
        <p:txBody>
          <a:bodyPr rtlCol="0" anchor="b"/>
          <a:lstStyle>
            <a:lvl1pPr rtl="0">
              <a:defRPr sz="6000"/>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Tarih Yer Tutucusu 3"/>
          <p:cNvSpPr>
            <a:spLocks noGrp="1"/>
          </p:cNvSpPr>
          <p:nvPr>
            <p:ph type="dt" sz="half" idx="10"/>
          </p:nvPr>
        </p:nvSpPr>
        <p:spPr/>
        <p:txBody>
          <a:bodyPr rtlCol="0"/>
          <a:lstStyle/>
          <a:p>
            <a:pPr rtl="0"/>
            <a:fld id="{27C1D2FD-63FB-47C0-929B-561F88D39C7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İçerik Yer Tutucusu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Tarih Yer Tutucusu 4"/>
          <p:cNvSpPr>
            <a:spLocks noGrp="1"/>
          </p:cNvSpPr>
          <p:nvPr>
            <p:ph type="dt" sz="half" idx="10"/>
          </p:nvPr>
        </p:nvSpPr>
        <p:spPr/>
        <p:txBody>
          <a:bodyPr rtlCol="0"/>
          <a:lstStyle/>
          <a:p>
            <a:pPr rtl="0"/>
            <a:fld id="{F5140FE2-8244-4E8C-89F6-A069EF214C54}"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324100" y="274638"/>
            <a:ext cx="9023350" cy="1143000"/>
          </a:xfrm>
        </p:spPr>
        <p:txBody>
          <a:bodyPr rtlCol="0"/>
          <a:lstStyle>
            <a:lvl1pPr rtl="0">
              <a:defRPr/>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Metin Yer Tutucusu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7" name="Tarih Yer Tutucusu 6"/>
          <p:cNvSpPr>
            <a:spLocks noGrp="1"/>
          </p:cNvSpPr>
          <p:nvPr>
            <p:ph type="dt" sz="half" idx="10"/>
          </p:nvPr>
        </p:nvSpPr>
        <p:spPr/>
        <p:txBody>
          <a:bodyPr rtlCol="0"/>
          <a:lstStyle/>
          <a:p>
            <a:pPr rtl="0"/>
            <a:fld id="{4BF57108-5D1B-4AF3-A09D-3E9B51DD64F9}" type="datetime1">
              <a:rPr lang="tr-TR" noProof="0" smtClean="0"/>
              <a:t>28.01.2020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ekleme</a:t>
            </a:r>
            <a:endParaRPr lang="tr-TR" noProof="0" dirty="0"/>
          </a:p>
        </p:txBody>
      </p:sp>
      <p:sp>
        <p:nvSpPr>
          <p:cNvPr id="9" name="Slayt Numarası Yer Tutucusu 8"/>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44DF5B11-2220-4957-B834-D72A7A6865A5}" type="datetime1">
              <a:rPr lang="tr-TR" noProof="0" smtClean="0"/>
              <a:t>28.01.2020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Slayt Numarası Yer Tutucusu 4"/>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96C8F7A0-535A-4EF9-8CED-F049CF164F43}" type="datetime1">
              <a:rPr lang="tr-TR" noProof="0" smtClean="0"/>
              <a:t>28.01.2020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Slayt Numarası Yer Tutucusu 3"/>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İçerik Yer Tutucusu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3705B58F-6C21-4971-B0FC-C86C7EDDE00A}"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E913516-4ACF-42A6-85AA-BE881FC0FF15}"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tr-TR" dirty="0" smtClean="0"/>
              <a:t>Asıl başlık stili için tıklatın</a:t>
            </a:r>
            <a:endParaRPr lang="tr-TR" noProof="0" dirty="0"/>
          </a:p>
        </p:txBody>
      </p:sp>
      <p:sp>
        <p:nvSpPr>
          <p:cNvPr id="3" name="Metin Yer Tutucusu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a:r>
              <a:rPr lang="tr-TR"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4" name="Tarih Yer Tutucusu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CFA9B00F-A425-434F-A181-0B307C38ADD4}" type="datetime1">
              <a:rPr lang="tr-TR" noProof="0" smtClean="0"/>
              <a:t>28.01.2020</a:t>
            </a:fld>
            <a:endParaRPr lang="tr-TR" noProof="0" dirty="0"/>
          </a:p>
        </p:txBody>
      </p:sp>
      <p:sp>
        <p:nvSpPr>
          <p:cNvPr id="5" name="Alt Bilgi Yer Tutucusu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tr-TR" noProof="0" dirty="0" smtClean="0"/>
              <a:t>Alt bilgi ekleme</a:t>
            </a:r>
            <a:endParaRPr lang="tr-TR" noProof="0" dirty="0"/>
          </a:p>
        </p:txBody>
      </p:sp>
      <p:sp>
        <p:nvSpPr>
          <p:cNvPr id="6" name="Slayt Numarası Yer Tutucusu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tr-TR" noProof="0" smtClean="0"/>
              <a:pPr/>
              <a:t>‹#›</a:t>
            </a:fld>
            <a:endParaRPr lang="tr-TR"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global.britannica.com/science/vein-plant-structure" TargetMode="External"/><Relationship Id="rId3" Type="http://schemas.openxmlformats.org/officeDocument/2006/relationships/hyperlink" Target="https://global.britannica.com/plant/tracheophyte" TargetMode="External"/><Relationship Id="rId7" Type="http://schemas.openxmlformats.org/officeDocument/2006/relationships/hyperlink" Target="https://www.merriam-webster.com/dictionary/diverse" TargetMode="External"/><Relationship Id="rId2" Type="http://schemas.openxmlformats.org/officeDocument/2006/relationships/hyperlink" Target="https://global.britannica.com/science/stem-plant" TargetMode="External"/><Relationship Id="rId1" Type="http://schemas.openxmlformats.org/officeDocument/2006/relationships/slideLayout" Target="../slideLayouts/slideLayout2.xml"/><Relationship Id="rId6" Type="http://schemas.openxmlformats.org/officeDocument/2006/relationships/hyperlink" Target="https://global.britannica.com/science/petiole" TargetMode="External"/><Relationship Id="rId5" Type="http://schemas.openxmlformats.org/officeDocument/2006/relationships/hyperlink" Target="https://global.britannica.com/topic/plant" TargetMode="External"/><Relationship Id="rId10" Type="http://schemas.openxmlformats.org/officeDocument/2006/relationships/image" Target="../media/image2.jpeg"/><Relationship Id="rId4" Type="http://schemas.openxmlformats.org/officeDocument/2006/relationships/hyperlink" Target="https://global.britannica.com/science/lamina-plant-leaf" TargetMode="External"/><Relationship Id="rId9" Type="http://schemas.openxmlformats.org/officeDocument/2006/relationships/hyperlink" Target="https://global.britannica.com/plant/dicotyledo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hyperlink" Target="https://global.britannica.com/topic/sunlight-solar-radiation" TargetMode="External"/><Relationship Id="rId13" Type="http://schemas.openxmlformats.org/officeDocument/2006/relationships/hyperlink" Target="https://global.britannica.com/science/carbon-dioxide" TargetMode="External"/><Relationship Id="rId3" Type="http://schemas.openxmlformats.org/officeDocument/2006/relationships/hyperlink" Target="https://global.britannica.com/science/light" TargetMode="External"/><Relationship Id="rId7" Type="http://schemas.openxmlformats.org/officeDocument/2006/relationships/hyperlink" Target="https://global.britannica.com/science/parenchyma-cell" TargetMode="External"/><Relationship Id="rId12" Type="http://schemas.openxmlformats.org/officeDocument/2006/relationships/hyperlink" Target="https://global.britannica.com/topic/animal" TargetMode="External"/><Relationship Id="rId2" Type="http://schemas.openxmlformats.org/officeDocument/2006/relationships/hyperlink" Target="https://global.britannica.com/science/photosynthesis" TargetMode="External"/><Relationship Id="rId1" Type="http://schemas.openxmlformats.org/officeDocument/2006/relationships/slideLayout" Target="../slideLayouts/slideLayout2.xml"/><Relationship Id="rId6" Type="http://schemas.openxmlformats.org/officeDocument/2006/relationships/hyperlink" Target="https://global.britannica.com/science/mesophyll" TargetMode="External"/><Relationship Id="rId11" Type="http://schemas.openxmlformats.org/officeDocument/2006/relationships/hyperlink" Target="https://global.britannica.com/science/oxygen" TargetMode="External"/><Relationship Id="rId5" Type="http://schemas.openxmlformats.org/officeDocument/2006/relationships/hyperlink" Target="https://global.britannica.com/science/epidermis-plant-tissue" TargetMode="External"/><Relationship Id="rId10" Type="http://schemas.openxmlformats.org/officeDocument/2006/relationships/hyperlink" Target="https://global.britannica.com/science/water" TargetMode="External"/><Relationship Id="rId4" Type="http://schemas.openxmlformats.org/officeDocument/2006/relationships/hyperlink" Target="https://global.britannica.com/science/energy" TargetMode="External"/><Relationship Id="rId9" Type="http://schemas.openxmlformats.org/officeDocument/2006/relationships/hyperlink" Target="https://global.britannica.com/science/radiant-energy" TargetMode="External"/><Relationship Id="rId1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05308" y="680792"/>
            <a:ext cx="10899820" cy="2387600"/>
          </a:xfrm>
        </p:spPr>
        <p:txBody>
          <a:bodyPr rtlCol="0"/>
          <a:lstStyle/>
          <a:p>
            <a:pPr rtl="0"/>
            <a:r>
              <a:rPr lang="tr-TR" dirty="0" smtClean="0"/>
              <a:t>BIO 206 </a:t>
            </a:r>
            <a:br>
              <a:rPr lang="tr-TR" dirty="0" smtClean="0"/>
            </a:br>
            <a:r>
              <a:rPr lang="tr-TR" dirty="0" smtClean="0"/>
              <a:t>PLANT MORPHOLOGY</a:t>
            </a:r>
            <a:endParaRPr lang="tr-TR" dirty="0"/>
          </a:p>
        </p:txBody>
      </p:sp>
      <p:sp>
        <p:nvSpPr>
          <p:cNvPr id="3" name="Alt Başlık 2"/>
          <p:cNvSpPr>
            <a:spLocks noGrp="1"/>
          </p:cNvSpPr>
          <p:nvPr>
            <p:ph type="subTitle" idx="1"/>
          </p:nvPr>
        </p:nvSpPr>
        <p:spPr>
          <a:xfrm>
            <a:off x="1330817" y="3808099"/>
            <a:ext cx="9144000" cy="1655762"/>
          </a:xfrm>
        </p:spPr>
        <p:txBody>
          <a:bodyPr rtlCol="0">
            <a:normAutofit fontScale="92500" lnSpcReduction="20000"/>
          </a:bodyPr>
          <a:lstStyle/>
          <a:p>
            <a:pPr rtl="0"/>
            <a:r>
              <a:rPr lang="tr-TR" sz="3200" b="1" dirty="0" smtClean="0"/>
              <a:t>LECTURE NOTES</a:t>
            </a:r>
          </a:p>
          <a:p>
            <a:pPr rtl="0"/>
            <a:r>
              <a:rPr lang="tr-TR" sz="3200" b="1" dirty="0"/>
              <a:t>7</a:t>
            </a:r>
            <a:r>
              <a:rPr lang="tr-TR" sz="3200" b="1" dirty="0" smtClean="0"/>
              <a:t>th WEEK</a:t>
            </a:r>
          </a:p>
          <a:p>
            <a:pPr rtl="0"/>
            <a:endParaRPr lang="tr-TR" dirty="0"/>
          </a:p>
          <a:p>
            <a:pPr rtl="0"/>
            <a:r>
              <a:rPr lang="tr-TR" dirty="0" smtClean="0"/>
              <a:t>DR. AYDAN ACAR ŞAHİN</a:t>
            </a:r>
            <a:endParaRPr lang="tr-TR" dirty="0"/>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7615" y="169837"/>
            <a:ext cx="8911687" cy="752761"/>
          </a:xfrm>
        </p:spPr>
        <p:txBody>
          <a:bodyPr>
            <a:normAutofit fontScale="90000"/>
          </a:bodyPr>
          <a:lstStyle/>
          <a:p>
            <a:r>
              <a:rPr lang="tr-TR" u="sng" dirty="0" err="1" smtClean="0"/>
              <a:t>Leaf</a:t>
            </a:r>
            <a:r>
              <a:rPr lang="tr-TR" u="sng" dirty="0" smtClean="0"/>
              <a:t> </a:t>
            </a:r>
            <a:r>
              <a:rPr lang="tr-TR" u="sng" dirty="0" err="1" smtClean="0"/>
              <a:t>structure</a:t>
            </a:r>
            <a:endParaRPr lang="tr-TR" u="sng" dirty="0"/>
          </a:p>
        </p:txBody>
      </p:sp>
      <p:sp>
        <p:nvSpPr>
          <p:cNvPr id="5" name="Dikdörtgen 4"/>
          <p:cNvSpPr/>
          <p:nvPr/>
        </p:nvSpPr>
        <p:spPr>
          <a:xfrm>
            <a:off x="1987615" y="922598"/>
            <a:ext cx="8839200" cy="646331"/>
          </a:xfrm>
          <a:prstGeom prst="rect">
            <a:avLst/>
          </a:prstGeom>
        </p:spPr>
        <p:txBody>
          <a:bodyPr wrap="square">
            <a:spAutoFit/>
          </a:bodyPr>
          <a:lstStyle/>
          <a:p>
            <a:r>
              <a:rPr lang="en-US" b="1" dirty="0" smtClean="0">
                <a:solidFill>
                  <a:srgbClr val="000000"/>
                </a:solidFill>
                <a:latin typeface="Arial" panose="020B0604020202020204" pitchFamily="34" charset="0"/>
                <a:cs typeface="Arial" panose="020B0604020202020204" pitchFamily="34" charset="0"/>
              </a:rPr>
              <a:t>Leaf</a:t>
            </a:r>
            <a:r>
              <a:rPr lang="tr-TR" b="1" dirty="0" smtClean="0">
                <a:solidFill>
                  <a:srgbClr val="000000"/>
                </a:solidFill>
                <a:latin typeface="Arial" panose="020B0604020202020204" pitchFamily="34" charset="0"/>
                <a:cs typeface="Arial" panose="020B0604020202020204" pitchFamily="34" charset="0"/>
              </a:rPr>
              <a:t> </a:t>
            </a:r>
            <a:r>
              <a:rPr lang="tr-TR" dirty="0" smtClean="0">
                <a:solidFill>
                  <a:srgbClr val="000000"/>
                </a:solidFill>
                <a:latin typeface="Arial" panose="020B0604020202020204" pitchFamily="34" charset="0"/>
                <a:cs typeface="Arial" panose="020B0604020202020204" pitchFamily="34" charset="0"/>
              </a:rPr>
              <a:t>is </a:t>
            </a:r>
            <a:r>
              <a:rPr lang="en-US" dirty="0" smtClean="0">
                <a:solidFill>
                  <a:srgbClr val="000000"/>
                </a:solidFill>
                <a:latin typeface="Arial" panose="020B0604020202020204" pitchFamily="34" charset="0"/>
                <a:cs typeface="Arial" panose="020B0604020202020204" pitchFamily="34" charset="0"/>
              </a:rPr>
              <a:t>any </a:t>
            </a:r>
            <a:r>
              <a:rPr lang="en-US" dirty="0">
                <a:solidFill>
                  <a:srgbClr val="000000"/>
                </a:solidFill>
                <a:latin typeface="Arial" panose="020B0604020202020204" pitchFamily="34" charset="0"/>
                <a:cs typeface="Arial" panose="020B0604020202020204" pitchFamily="34" charset="0"/>
              </a:rPr>
              <a:t>usually flattened green outgrowth from the </a:t>
            </a:r>
            <a:r>
              <a:rPr lang="en-US" u="sng" dirty="0">
                <a:solidFill>
                  <a:srgbClr val="106596"/>
                </a:solidFill>
                <a:latin typeface="Arial" panose="020B0604020202020204" pitchFamily="34" charset="0"/>
                <a:cs typeface="Arial" panose="020B0604020202020204" pitchFamily="34" charset="0"/>
                <a:hlinkClick r:id="rId2"/>
              </a:rPr>
              <a:t>stem</a:t>
            </a:r>
            <a:r>
              <a:rPr lang="en-US" dirty="0">
                <a:solidFill>
                  <a:srgbClr val="000000"/>
                </a:solidFill>
                <a:latin typeface="Arial" panose="020B0604020202020204" pitchFamily="34" charset="0"/>
                <a:cs typeface="Arial" panose="020B0604020202020204" pitchFamily="34" charset="0"/>
              </a:rPr>
              <a:t> of a </a:t>
            </a:r>
            <a:r>
              <a:rPr lang="en-US" u="sng" dirty="0">
                <a:solidFill>
                  <a:srgbClr val="106596"/>
                </a:solidFill>
                <a:latin typeface="Arial" panose="020B0604020202020204" pitchFamily="34" charset="0"/>
                <a:cs typeface="Arial" panose="020B0604020202020204" pitchFamily="34" charset="0"/>
                <a:hlinkClick r:id="rId3"/>
              </a:rPr>
              <a:t>vascular plant</a:t>
            </a:r>
            <a:r>
              <a:rPr lang="en-US" dirty="0">
                <a:solidFill>
                  <a:srgbClr val="000000"/>
                </a:solidFill>
                <a:latin typeface="Arial" panose="020B0604020202020204" pitchFamily="34" charset="0"/>
                <a:cs typeface="Arial" panose="020B0604020202020204" pitchFamily="34" charset="0"/>
              </a:rPr>
              <a:t>. </a:t>
            </a:r>
            <a:endParaRPr lang="tr-TR" dirty="0" smtClean="0">
              <a:solidFill>
                <a:srgbClr val="000000"/>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7" name="Dikdörtgen 6"/>
          <p:cNvSpPr/>
          <p:nvPr/>
        </p:nvSpPr>
        <p:spPr>
          <a:xfrm>
            <a:off x="1064654" y="1245763"/>
            <a:ext cx="5490692" cy="5355312"/>
          </a:xfrm>
          <a:prstGeom prst="rect">
            <a:avLst/>
          </a:prstGeom>
        </p:spPr>
        <p:txBody>
          <a:bodyPr wrap="square">
            <a:spAutoFit/>
          </a:bodyPr>
          <a:lstStyle/>
          <a:p>
            <a:pPr marL="285750" indent="-285750" algn="just">
              <a:buFont typeface="Wingdings" panose="05000000000000000000" pitchFamily="2" charset="2"/>
              <a:buChar char="v"/>
            </a:pPr>
            <a:r>
              <a:rPr lang="en-US" dirty="0">
                <a:solidFill>
                  <a:srgbClr val="000000"/>
                </a:solidFill>
                <a:latin typeface="Arial" panose="020B0604020202020204" pitchFamily="34" charset="0"/>
                <a:cs typeface="Arial" panose="020B0604020202020204" pitchFamily="34" charset="0"/>
              </a:rPr>
              <a:t>Typically, a leaf consists of a broad, expanded blade (the </a:t>
            </a:r>
            <a:r>
              <a:rPr lang="en-US" u="sng" dirty="0">
                <a:solidFill>
                  <a:srgbClr val="106596"/>
                </a:solidFill>
                <a:latin typeface="Arial" panose="020B0604020202020204" pitchFamily="34" charset="0"/>
                <a:cs typeface="Arial" panose="020B0604020202020204" pitchFamily="34" charset="0"/>
                <a:hlinkClick r:id="rId4"/>
              </a:rPr>
              <a:t>lamina</a:t>
            </a:r>
            <a:r>
              <a:rPr lang="en-US" dirty="0">
                <a:solidFill>
                  <a:srgbClr val="000000"/>
                </a:solidFill>
                <a:latin typeface="Arial" panose="020B0604020202020204" pitchFamily="34" charset="0"/>
                <a:cs typeface="Arial" panose="020B0604020202020204" pitchFamily="34" charset="0"/>
              </a:rPr>
              <a:t>), attached to the </a:t>
            </a:r>
            <a:r>
              <a:rPr lang="en-US" u="sng" dirty="0">
                <a:solidFill>
                  <a:srgbClr val="106596"/>
                </a:solidFill>
                <a:latin typeface="Arial" panose="020B0604020202020204" pitchFamily="34" charset="0"/>
                <a:cs typeface="Arial" panose="020B0604020202020204" pitchFamily="34" charset="0"/>
                <a:hlinkClick r:id="rId5"/>
              </a:rPr>
              <a:t>plant</a:t>
            </a:r>
            <a:r>
              <a:rPr lang="en-US" dirty="0">
                <a:solidFill>
                  <a:srgbClr val="000000"/>
                </a:solidFill>
                <a:latin typeface="Arial" panose="020B0604020202020204" pitchFamily="34" charset="0"/>
                <a:cs typeface="Arial" panose="020B0604020202020204" pitchFamily="34" charset="0"/>
              </a:rPr>
              <a:t> stem by a </a:t>
            </a:r>
            <a:r>
              <a:rPr lang="en-US" dirty="0" err="1">
                <a:solidFill>
                  <a:srgbClr val="000000"/>
                </a:solidFill>
                <a:latin typeface="Arial" panose="020B0604020202020204" pitchFamily="34" charset="0"/>
                <a:cs typeface="Arial" panose="020B0604020202020204" pitchFamily="34" charset="0"/>
              </a:rPr>
              <a:t>stalklike</a:t>
            </a:r>
            <a:r>
              <a:rPr lang="en-US" dirty="0">
                <a:solidFill>
                  <a:srgbClr val="000000"/>
                </a:solidFill>
                <a:latin typeface="Arial" panose="020B0604020202020204" pitchFamily="34" charset="0"/>
                <a:cs typeface="Arial" panose="020B0604020202020204" pitchFamily="34" charset="0"/>
              </a:rPr>
              <a:t> </a:t>
            </a:r>
            <a:r>
              <a:rPr lang="en-US" u="sng" dirty="0">
                <a:solidFill>
                  <a:srgbClr val="106596"/>
                </a:solidFill>
                <a:latin typeface="Arial" panose="020B0604020202020204" pitchFamily="34" charset="0"/>
                <a:cs typeface="Arial" panose="020B0604020202020204" pitchFamily="34" charset="0"/>
                <a:hlinkClick r:id="rId6"/>
              </a:rPr>
              <a:t>petiole</a:t>
            </a:r>
            <a:r>
              <a:rPr lang="en-US" dirty="0">
                <a:solidFill>
                  <a:srgbClr val="000000"/>
                </a:solidFill>
                <a:latin typeface="Arial" panose="020B0604020202020204" pitchFamily="34" charset="0"/>
                <a:cs typeface="Arial" panose="020B0604020202020204" pitchFamily="34" charset="0"/>
              </a:rPr>
              <a:t>. </a:t>
            </a:r>
            <a:endParaRPr lang="tr-TR" dirty="0" smtClean="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n-US" dirty="0" smtClean="0">
                <a:solidFill>
                  <a:srgbClr val="000000"/>
                </a:solidFill>
                <a:latin typeface="Arial" panose="020B0604020202020204" pitchFamily="34" charset="0"/>
                <a:cs typeface="Arial" panose="020B0604020202020204" pitchFamily="34" charset="0"/>
              </a:rPr>
              <a:t>Leaves </a:t>
            </a:r>
            <a:r>
              <a:rPr lang="en-US" dirty="0">
                <a:solidFill>
                  <a:srgbClr val="000000"/>
                </a:solidFill>
                <a:latin typeface="Arial" panose="020B0604020202020204" pitchFamily="34" charset="0"/>
                <a:cs typeface="Arial" panose="020B0604020202020204" pitchFamily="34" charset="0"/>
              </a:rPr>
              <a:t>are, however, quite </a:t>
            </a:r>
            <a:r>
              <a:rPr lang="en-US" u="sng" dirty="0">
                <a:solidFill>
                  <a:srgbClr val="000000"/>
                </a:solidFill>
                <a:latin typeface="Arial" panose="020B0604020202020204" pitchFamily="34" charset="0"/>
                <a:cs typeface="Arial" panose="020B0604020202020204" pitchFamily="34" charset="0"/>
                <a:hlinkClick r:id="rId7"/>
              </a:rPr>
              <a:t>diverse</a:t>
            </a:r>
            <a:r>
              <a:rPr lang="en-US" dirty="0">
                <a:solidFill>
                  <a:srgbClr val="000000"/>
                </a:solidFill>
                <a:latin typeface="Arial" panose="020B0604020202020204" pitchFamily="34" charset="0"/>
                <a:cs typeface="Arial" panose="020B0604020202020204" pitchFamily="34" charset="0"/>
              </a:rPr>
              <a:t> in size, shape, and various other characteristics, including the nature of the blade margin and the type of venation (arrangement of </a:t>
            </a:r>
            <a:r>
              <a:rPr lang="en-US" u="sng" dirty="0">
                <a:solidFill>
                  <a:srgbClr val="106596"/>
                </a:solidFill>
                <a:latin typeface="Arial" panose="020B0604020202020204" pitchFamily="34" charset="0"/>
                <a:cs typeface="Arial" panose="020B0604020202020204" pitchFamily="34" charset="0"/>
                <a:hlinkClick r:id="rId8"/>
              </a:rPr>
              <a:t>veins</a:t>
            </a:r>
            <a:r>
              <a:rPr lang="en-US" dirty="0">
                <a:solidFill>
                  <a:srgbClr val="000000"/>
                </a:solidFill>
                <a:latin typeface="Arial" panose="020B0604020202020204" pitchFamily="34" charset="0"/>
                <a:cs typeface="Arial" panose="020B0604020202020204" pitchFamily="34" charset="0"/>
              </a:rPr>
              <a:t>). </a:t>
            </a:r>
            <a:endParaRPr lang="tr-TR" dirty="0" smtClean="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n-US" dirty="0" smtClean="0">
                <a:solidFill>
                  <a:srgbClr val="000000"/>
                </a:solidFill>
                <a:latin typeface="Arial" panose="020B0604020202020204" pitchFamily="34" charset="0"/>
                <a:cs typeface="Arial" panose="020B0604020202020204" pitchFamily="34" charset="0"/>
              </a:rPr>
              <a:t>Veins</a:t>
            </a:r>
            <a:r>
              <a:rPr lang="en-US" dirty="0">
                <a:solidFill>
                  <a:srgbClr val="000000"/>
                </a:solidFill>
                <a:latin typeface="Arial" panose="020B0604020202020204" pitchFamily="34" charset="0"/>
                <a:cs typeface="Arial" panose="020B0604020202020204" pitchFamily="34" charset="0"/>
              </a:rPr>
              <a:t>, which support the lamina and transport materials to and from the leaf tissues, radiate through the lamina from the petiole. The types of venation are characteristic of different kinds of plants: for example, </a:t>
            </a:r>
            <a:r>
              <a:rPr lang="en-US" u="sng" dirty="0" err="1">
                <a:solidFill>
                  <a:srgbClr val="106596"/>
                </a:solidFill>
                <a:latin typeface="Arial" panose="020B0604020202020204" pitchFamily="34" charset="0"/>
                <a:cs typeface="Arial" panose="020B0604020202020204" pitchFamily="34" charset="0"/>
                <a:hlinkClick r:id="rId9"/>
              </a:rPr>
              <a:t>dicotyledons</a:t>
            </a:r>
            <a:r>
              <a:rPr lang="en-US" dirty="0">
                <a:solidFill>
                  <a:srgbClr val="000000"/>
                </a:solidFill>
                <a:latin typeface="Arial" panose="020B0604020202020204" pitchFamily="34" charset="0"/>
                <a:cs typeface="Arial" panose="020B0604020202020204" pitchFamily="34" charset="0"/>
              </a:rPr>
              <a:t> have </a:t>
            </a:r>
            <a:r>
              <a:rPr lang="en-US" b="1" dirty="0">
                <a:solidFill>
                  <a:srgbClr val="C00000"/>
                </a:solidFill>
                <a:latin typeface="Arial" panose="020B0604020202020204" pitchFamily="34" charset="0"/>
                <a:cs typeface="Arial" panose="020B0604020202020204" pitchFamily="34" charset="0"/>
              </a:rPr>
              <a:t>netlike venation </a:t>
            </a:r>
            <a:r>
              <a:rPr lang="tr-TR" b="1" dirty="0" smtClean="0">
                <a:solidFill>
                  <a:srgbClr val="C00000"/>
                </a:solidFill>
                <a:latin typeface="Arial" panose="020B0604020202020204" pitchFamily="34" charset="0"/>
                <a:cs typeface="Arial" panose="020B0604020202020204" pitchFamily="34" charset="0"/>
              </a:rPr>
              <a:t> (=</a:t>
            </a:r>
            <a:r>
              <a:rPr lang="tr-TR" b="1" dirty="0" err="1" smtClean="0">
                <a:solidFill>
                  <a:srgbClr val="C00000"/>
                </a:solidFill>
                <a:latin typeface="Arial" panose="020B0604020202020204" pitchFamily="34" charset="0"/>
                <a:cs typeface="Arial" panose="020B0604020202020204" pitchFamily="34" charset="0"/>
              </a:rPr>
              <a:t>irregularly</a:t>
            </a:r>
            <a:r>
              <a:rPr lang="tr-TR" b="1" dirty="0" smtClean="0">
                <a:solidFill>
                  <a:srgbClr val="C00000"/>
                </a:solidFill>
                <a:latin typeface="Arial" panose="020B0604020202020204" pitchFamily="34" charset="0"/>
                <a:cs typeface="Arial" panose="020B0604020202020204" pitchFamily="34" charset="0"/>
              </a:rPr>
              <a:t> </a:t>
            </a:r>
            <a:r>
              <a:rPr lang="tr-TR" b="1" dirty="0" err="1" smtClean="0">
                <a:solidFill>
                  <a:srgbClr val="C00000"/>
                </a:solidFill>
                <a:latin typeface="Arial" panose="020B0604020202020204" pitchFamily="34" charset="0"/>
                <a:cs typeface="Arial" panose="020B0604020202020204" pitchFamily="34" charset="0"/>
              </a:rPr>
              <a:t>scattered</a:t>
            </a:r>
            <a:r>
              <a:rPr lang="tr-TR" b="1" dirty="0" smtClean="0">
                <a:solidFill>
                  <a:srgbClr val="C00000"/>
                </a:solidFill>
                <a:latin typeface="Arial" panose="020B0604020202020204" pitchFamily="34" charset="0"/>
                <a:cs typeface="Arial" panose="020B0604020202020204" pitchFamily="34" charset="0"/>
              </a:rPr>
              <a:t>, </a:t>
            </a:r>
            <a:r>
              <a:rPr lang="tr-TR" b="1" dirty="0" err="1" smtClean="0">
                <a:solidFill>
                  <a:srgbClr val="C00000"/>
                </a:solidFill>
                <a:latin typeface="Arial" panose="020B0604020202020204" pitchFamily="34" charset="0"/>
                <a:cs typeface="Arial" panose="020B0604020202020204" pitchFamily="34" charset="0"/>
              </a:rPr>
              <a:t>reticulate</a:t>
            </a:r>
            <a:r>
              <a:rPr lang="tr-TR" b="1" dirty="0" smtClean="0">
                <a:solidFill>
                  <a:srgbClr val="C00000"/>
                </a:solidFill>
                <a:latin typeface="Arial" panose="020B0604020202020204" pitchFamily="34" charset="0"/>
                <a:cs typeface="Arial" panose="020B0604020202020204" pitchFamily="34" charset="0"/>
              </a:rPr>
              <a:t> </a:t>
            </a:r>
            <a:r>
              <a:rPr lang="tr-TR" b="1" dirty="0" err="1" smtClean="0">
                <a:solidFill>
                  <a:srgbClr val="C00000"/>
                </a:solidFill>
                <a:latin typeface="Arial" panose="020B0604020202020204" pitchFamily="34" charset="0"/>
                <a:cs typeface="Arial" panose="020B0604020202020204" pitchFamily="34" charset="0"/>
              </a:rPr>
              <a:t>venation</a:t>
            </a:r>
            <a:r>
              <a:rPr lang="tr-TR" b="1" dirty="0" smtClean="0">
                <a:solidFill>
                  <a:srgbClr val="C00000"/>
                </a:solidFill>
                <a:latin typeface="Arial" panose="020B0604020202020204" pitchFamily="34" charset="0"/>
                <a:cs typeface="Arial" panose="020B0604020202020204" pitchFamily="34" charset="0"/>
              </a:rPr>
              <a:t>)</a:t>
            </a:r>
            <a:r>
              <a:rPr lang="tr-TR" dirty="0" smtClean="0">
                <a:solidFill>
                  <a:srgbClr val="000000"/>
                </a:solidFill>
                <a:latin typeface="Arial" panose="020B0604020202020204" pitchFamily="34" charset="0"/>
                <a:cs typeface="Arial" panose="020B0604020202020204" pitchFamily="34" charset="0"/>
              </a:rPr>
              <a:t> </a:t>
            </a:r>
            <a:r>
              <a:rPr lang="en-US" dirty="0" smtClean="0">
                <a:solidFill>
                  <a:srgbClr val="000000"/>
                </a:solidFill>
                <a:latin typeface="Arial" panose="020B0604020202020204" pitchFamily="34" charset="0"/>
                <a:cs typeface="Arial" panose="020B0604020202020204" pitchFamily="34" charset="0"/>
              </a:rPr>
              <a:t>and </a:t>
            </a:r>
            <a:r>
              <a:rPr lang="en-US" dirty="0">
                <a:solidFill>
                  <a:srgbClr val="000000"/>
                </a:solidFill>
                <a:latin typeface="Arial" panose="020B0604020202020204" pitchFamily="34" charset="0"/>
                <a:cs typeface="Arial" panose="020B0604020202020204" pitchFamily="34" charset="0"/>
              </a:rPr>
              <a:t>usually free vein endings; </a:t>
            </a:r>
            <a:r>
              <a:rPr lang="en-US" dirty="0">
                <a:solidFill>
                  <a:srgbClr val="C8860E"/>
                </a:solidFill>
                <a:latin typeface="Arial" panose="020B0604020202020204" pitchFamily="34" charset="0"/>
                <a:cs typeface="Arial" panose="020B0604020202020204" pitchFamily="34" charset="0"/>
              </a:rPr>
              <a:t>monocotyledons</a:t>
            </a:r>
            <a:r>
              <a:rPr lang="en-US" dirty="0">
                <a:solidFill>
                  <a:srgbClr val="000000"/>
                </a:solidFill>
                <a:latin typeface="Arial" panose="020B0604020202020204" pitchFamily="34" charset="0"/>
                <a:cs typeface="Arial" panose="020B0604020202020204" pitchFamily="34" charset="0"/>
              </a:rPr>
              <a:t> have </a:t>
            </a:r>
            <a:r>
              <a:rPr lang="en-US" b="1" dirty="0">
                <a:solidFill>
                  <a:srgbClr val="C00000"/>
                </a:solidFill>
                <a:latin typeface="Arial" panose="020B0604020202020204" pitchFamily="34" charset="0"/>
                <a:cs typeface="Arial" panose="020B0604020202020204" pitchFamily="34" charset="0"/>
              </a:rPr>
              <a:t>parallel venation </a:t>
            </a:r>
            <a:r>
              <a:rPr lang="en-US" dirty="0">
                <a:solidFill>
                  <a:srgbClr val="000000"/>
                </a:solidFill>
                <a:latin typeface="Arial" panose="020B0604020202020204" pitchFamily="34" charset="0"/>
                <a:cs typeface="Arial" panose="020B0604020202020204" pitchFamily="34" charset="0"/>
              </a:rPr>
              <a:t>and rarely free vein endings. </a:t>
            </a:r>
            <a:endParaRPr lang="tr-TR" dirty="0" smtClean="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n-US" dirty="0" smtClean="0">
                <a:solidFill>
                  <a:srgbClr val="000000"/>
                </a:solidFill>
                <a:latin typeface="Arial" panose="020B0604020202020204" pitchFamily="34" charset="0"/>
                <a:cs typeface="Arial" panose="020B0604020202020204" pitchFamily="34" charset="0"/>
              </a:rPr>
              <a:t>The </a:t>
            </a:r>
            <a:r>
              <a:rPr lang="en-US" dirty="0">
                <a:solidFill>
                  <a:srgbClr val="000000"/>
                </a:solidFill>
                <a:latin typeface="Arial" panose="020B0604020202020204" pitchFamily="34" charset="0"/>
                <a:cs typeface="Arial" panose="020B0604020202020204" pitchFamily="34" charset="0"/>
              </a:rPr>
              <a:t>leaf may be simple—with a single blade—or compound—with separate leaflets; it may also be reduced to a spine or scale.</a:t>
            </a:r>
            <a:endParaRPr lang="en-US" dirty="0">
              <a:latin typeface="Arial" panose="020B0604020202020204" pitchFamily="34" charset="0"/>
              <a:cs typeface="Arial" panose="020B0604020202020204" pitchFamily="34" charset="0"/>
            </a:endParaRPr>
          </a:p>
        </p:txBody>
      </p:sp>
      <p:pic>
        <p:nvPicPr>
          <p:cNvPr id="4098" name="Picture 2" descr="DİCOT LEAF MONOCOT LEAF ile ilgili görsel sonucu"/>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7991" y="2133598"/>
            <a:ext cx="5369462" cy="3579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62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pic>
        <p:nvPicPr>
          <p:cNvPr id="1026" name="Picture 2" descr="Figure 2: Common leaf morpholog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583" y="373488"/>
            <a:ext cx="9975029" cy="6151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41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descr="Large confetti"/>
          <p:cNvSpPr>
            <a:spLocks noGrp="1" noChangeArrowheads="1"/>
          </p:cNvSpPr>
          <p:nvPr>
            <p:ph type="title"/>
          </p:nvPr>
        </p:nvSpPr>
        <p:spPr/>
        <p:txBody>
          <a:bodyPr/>
          <a:lstStyle/>
          <a:p>
            <a:r>
              <a:rPr lang="en-US"/>
              <a:t>Main Parts of a Leaf</a:t>
            </a:r>
          </a:p>
        </p:txBody>
      </p:sp>
      <p:sp>
        <p:nvSpPr>
          <p:cNvPr id="99332" name="AutoShape 4"/>
          <p:cNvSpPr>
            <a:spLocks noChangeArrowheads="1"/>
          </p:cNvSpPr>
          <p:nvPr/>
        </p:nvSpPr>
        <p:spPr bwMode="auto">
          <a:xfrm rot="-9517709">
            <a:off x="5105400" y="2209800"/>
            <a:ext cx="2057400" cy="2133600"/>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6BCD7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7" name="Line 9"/>
          <p:cNvSpPr>
            <a:spLocks noChangeShapeType="1"/>
          </p:cNvSpPr>
          <p:nvPr/>
        </p:nvSpPr>
        <p:spPr bwMode="auto">
          <a:xfrm flipH="1">
            <a:off x="5257800" y="4114800"/>
            <a:ext cx="533400" cy="1295400"/>
          </a:xfrm>
          <a:prstGeom prst="line">
            <a:avLst/>
          </a:prstGeom>
          <a:noFill/>
          <a:ln w="38100">
            <a:solidFill>
              <a:srgbClr val="4C7E5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38" name="Line 10"/>
          <p:cNvSpPr>
            <a:spLocks noChangeShapeType="1"/>
          </p:cNvSpPr>
          <p:nvPr/>
        </p:nvSpPr>
        <p:spPr bwMode="auto">
          <a:xfrm flipH="1">
            <a:off x="6553200" y="2133600"/>
            <a:ext cx="1524000" cy="152400"/>
          </a:xfrm>
          <a:prstGeom prst="line">
            <a:avLst/>
          </a:prstGeom>
          <a:noFill/>
          <a:ln w="28575">
            <a:solidFill>
              <a:srgbClr val="FD1E0D"/>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39" name="Freeform 11"/>
          <p:cNvSpPr>
            <a:spLocks/>
          </p:cNvSpPr>
          <p:nvPr/>
        </p:nvSpPr>
        <p:spPr bwMode="auto">
          <a:xfrm>
            <a:off x="5813426" y="2538414"/>
            <a:ext cx="600075" cy="1538287"/>
          </a:xfrm>
          <a:custGeom>
            <a:avLst/>
            <a:gdLst>
              <a:gd name="T0" fmla="*/ 13 w 378"/>
              <a:gd name="T1" fmla="*/ 940 h 969"/>
              <a:gd name="T2" fmla="*/ 49 w 378"/>
              <a:gd name="T3" fmla="*/ 858 h 969"/>
              <a:gd name="T4" fmla="*/ 107 w 378"/>
              <a:gd name="T5" fmla="*/ 681 h 969"/>
              <a:gd name="T6" fmla="*/ 166 w 378"/>
              <a:gd name="T7" fmla="*/ 564 h 969"/>
              <a:gd name="T8" fmla="*/ 249 w 378"/>
              <a:gd name="T9" fmla="*/ 317 h 969"/>
              <a:gd name="T10" fmla="*/ 296 w 378"/>
              <a:gd name="T11" fmla="*/ 211 h 969"/>
              <a:gd name="T12" fmla="*/ 378 w 378"/>
              <a:gd name="T13" fmla="*/ 0 h 969"/>
            </a:gdLst>
            <a:ahLst/>
            <a:cxnLst>
              <a:cxn ang="0">
                <a:pos x="T0" y="T1"/>
              </a:cxn>
              <a:cxn ang="0">
                <a:pos x="T2" y="T3"/>
              </a:cxn>
              <a:cxn ang="0">
                <a:pos x="T4" y="T5"/>
              </a:cxn>
              <a:cxn ang="0">
                <a:pos x="T6" y="T7"/>
              </a:cxn>
              <a:cxn ang="0">
                <a:pos x="T8" y="T9"/>
              </a:cxn>
              <a:cxn ang="0">
                <a:pos x="T10" y="T11"/>
              </a:cxn>
              <a:cxn ang="0">
                <a:pos x="T12" y="T13"/>
              </a:cxn>
            </a:cxnLst>
            <a:rect l="0" t="0" r="r" b="b"/>
            <a:pathLst>
              <a:path w="378" h="969">
                <a:moveTo>
                  <a:pt x="13" y="940"/>
                </a:moveTo>
                <a:cubicBezTo>
                  <a:pt x="47" y="808"/>
                  <a:pt x="0" y="969"/>
                  <a:pt x="49" y="858"/>
                </a:cubicBezTo>
                <a:cubicBezTo>
                  <a:pt x="74" y="802"/>
                  <a:pt x="80" y="736"/>
                  <a:pt x="107" y="681"/>
                </a:cubicBezTo>
                <a:cubicBezTo>
                  <a:pt x="126" y="641"/>
                  <a:pt x="148" y="605"/>
                  <a:pt x="166" y="564"/>
                </a:cubicBezTo>
                <a:cubicBezTo>
                  <a:pt x="201" y="483"/>
                  <a:pt x="199" y="390"/>
                  <a:pt x="249" y="317"/>
                </a:cubicBezTo>
                <a:cubicBezTo>
                  <a:pt x="277" y="233"/>
                  <a:pt x="258" y="267"/>
                  <a:pt x="296" y="211"/>
                </a:cubicBezTo>
                <a:cubicBezTo>
                  <a:pt x="321" y="133"/>
                  <a:pt x="378" y="87"/>
                  <a:pt x="378" y="0"/>
                </a:cubicBezTo>
              </a:path>
            </a:pathLst>
          </a:custGeom>
          <a:noFill/>
          <a:ln w="19050"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0" name="Freeform 12"/>
          <p:cNvSpPr>
            <a:spLocks/>
          </p:cNvSpPr>
          <p:nvPr/>
        </p:nvSpPr>
        <p:spPr bwMode="auto">
          <a:xfrm>
            <a:off x="6151563" y="3005139"/>
            <a:ext cx="373062" cy="223837"/>
          </a:xfrm>
          <a:custGeom>
            <a:avLst/>
            <a:gdLst>
              <a:gd name="T0" fmla="*/ 0 w 235"/>
              <a:gd name="T1" fmla="*/ 141 h 141"/>
              <a:gd name="T2" fmla="*/ 12 w 235"/>
              <a:gd name="T3" fmla="*/ 94 h 141"/>
              <a:gd name="T4" fmla="*/ 83 w 235"/>
              <a:gd name="T5" fmla="*/ 58 h 141"/>
              <a:gd name="T6" fmla="*/ 153 w 235"/>
              <a:gd name="T7" fmla="*/ 23 h 141"/>
              <a:gd name="T8" fmla="*/ 235 w 235"/>
              <a:gd name="T9" fmla="*/ 0 h 141"/>
            </a:gdLst>
            <a:ahLst/>
            <a:cxnLst>
              <a:cxn ang="0">
                <a:pos x="T0" y="T1"/>
              </a:cxn>
              <a:cxn ang="0">
                <a:pos x="T2" y="T3"/>
              </a:cxn>
              <a:cxn ang="0">
                <a:pos x="T4" y="T5"/>
              </a:cxn>
              <a:cxn ang="0">
                <a:pos x="T6" y="T7"/>
              </a:cxn>
              <a:cxn ang="0">
                <a:pos x="T8" y="T9"/>
              </a:cxn>
            </a:cxnLst>
            <a:rect l="0" t="0" r="r" b="b"/>
            <a:pathLst>
              <a:path w="235" h="141">
                <a:moveTo>
                  <a:pt x="0" y="141"/>
                </a:moveTo>
                <a:cubicBezTo>
                  <a:pt x="4" y="125"/>
                  <a:pt x="3" y="107"/>
                  <a:pt x="12" y="94"/>
                </a:cubicBezTo>
                <a:cubicBezTo>
                  <a:pt x="29" y="68"/>
                  <a:pt x="59" y="70"/>
                  <a:pt x="83" y="58"/>
                </a:cubicBezTo>
                <a:cubicBezTo>
                  <a:pt x="132" y="34"/>
                  <a:pt x="101" y="35"/>
                  <a:pt x="153" y="23"/>
                </a:cubicBezTo>
                <a:cubicBezTo>
                  <a:pt x="235" y="4"/>
                  <a:pt x="206" y="29"/>
                  <a:pt x="235"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1" name="Freeform 13"/>
          <p:cNvSpPr>
            <a:spLocks/>
          </p:cNvSpPr>
          <p:nvPr/>
        </p:nvSpPr>
        <p:spPr bwMode="auto">
          <a:xfrm>
            <a:off x="5891214" y="2967039"/>
            <a:ext cx="231775" cy="447675"/>
          </a:xfrm>
          <a:custGeom>
            <a:avLst/>
            <a:gdLst>
              <a:gd name="T0" fmla="*/ 105 w 146"/>
              <a:gd name="T1" fmla="*/ 282 h 282"/>
              <a:gd name="T2" fmla="*/ 23 w 146"/>
              <a:gd name="T3" fmla="*/ 35 h 282"/>
              <a:gd name="T4" fmla="*/ 0 w 146"/>
              <a:gd name="T5" fmla="*/ 0 h 282"/>
            </a:gdLst>
            <a:ahLst/>
            <a:cxnLst>
              <a:cxn ang="0">
                <a:pos x="T0" y="T1"/>
              </a:cxn>
              <a:cxn ang="0">
                <a:pos x="T2" y="T3"/>
              </a:cxn>
              <a:cxn ang="0">
                <a:pos x="T4" y="T5"/>
              </a:cxn>
            </a:cxnLst>
            <a:rect l="0" t="0" r="r" b="b"/>
            <a:pathLst>
              <a:path w="146" h="282">
                <a:moveTo>
                  <a:pt x="105" y="282"/>
                </a:moveTo>
                <a:cubicBezTo>
                  <a:pt x="146" y="161"/>
                  <a:pt x="127" y="106"/>
                  <a:pt x="23" y="35"/>
                </a:cubicBezTo>
                <a:cubicBezTo>
                  <a:pt x="15" y="23"/>
                  <a:pt x="0" y="0"/>
                  <a:pt x="0"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2" name="Freeform 14"/>
          <p:cNvSpPr>
            <a:spLocks/>
          </p:cNvSpPr>
          <p:nvPr/>
        </p:nvSpPr>
        <p:spPr bwMode="auto">
          <a:xfrm>
            <a:off x="5946776" y="3557589"/>
            <a:ext cx="709613" cy="287337"/>
          </a:xfrm>
          <a:custGeom>
            <a:avLst/>
            <a:gdLst>
              <a:gd name="T0" fmla="*/ 0 w 447"/>
              <a:gd name="T1" fmla="*/ 181 h 181"/>
              <a:gd name="T2" fmla="*/ 411 w 447"/>
              <a:gd name="T3" fmla="*/ 75 h 181"/>
              <a:gd name="T4" fmla="*/ 447 w 447"/>
              <a:gd name="T5" fmla="*/ 39 h 181"/>
            </a:gdLst>
            <a:ahLst/>
            <a:cxnLst>
              <a:cxn ang="0">
                <a:pos x="T0" y="T1"/>
              </a:cxn>
              <a:cxn ang="0">
                <a:pos x="T2" y="T3"/>
              </a:cxn>
              <a:cxn ang="0">
                <a:pos x="T4" y="T5"/>
              </a:cxn>
            </a:cxnLst>
            <a:rect l="0" t="0" r="r" b="b"/>
            <a:pathLst>
              <a:path w="447" h="181">
                <a:moveTo>
                  <a:pt x="0" y="181"/>
                </a:moveTo>
                <a:cubicBezTo>
                  <a:pt x="46" y="0"/>
                  <a:pt x="228" y="81"/>
                  <a:pt x="411" y="75"/>
                </a:cubicBezTo>
                <a:cubicBezTo>
                  <a:pt x="437" y="36"/>
                  <a:pt x="421" y="39"/>
                  <a:pt x="447" y="39"/>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3" name="Freeform 15"/>
          <p:cNvSpPr>
            <a:spLocks/>
          </p:cNvSpPr>
          <p:nvPr/>
        </p:nvSpPr>
        <p:spPr bwMode="auto">
          <a:xfrm>
            <a:off x="5413375" y="3414714"/>
            <a:ext cx="446088" cy="579437"/>
          </a:xfrm>
          <a:custGeom>
            <a:avLst/>
            <a:gdLst>
              <a:gd name="T0" fmla="*/ 277 w 281"/>
              <a:gd name="T1" fmla="*/ 365 h 365"/>
              <a:gd name="T2" fmla="*/ 265 w 281"/>
              <a:gd name="T3" fmla="*/ 224 h 365"/>
              <a:gd name="T4" fmla="*/ 218 w 281"/>
              <a:gd name="T5" fmla="*/ 200 h 365"/>
              <a:gd name="T6" fmla="*/ 77 w 281"/>
              <a:gd name="T7" fmla="*/ 153 h 365"/>
              <a:gd name="T8" fmla="*/ 7 w 281"/>
              <a:gd name="T9" fmla="*/ 0 h 365"/>
            </a:gdLst>
            <a:ahLst/>
            <a:cxnLst>
              <a:cxn ang="0">
                <a:pos x="T0" y="T1"/>
              </a:cxn>
              <a:cxn ang="0">
                <a:pos x="T2" y="T3"/>
              </a:cxn>
              <a:cxn ang="0">
                <a:pos x="T4" y="T5"/>
              </a:cxn>
              <a:cxn ang="0">
                <a:pos x="T6" y="T7"/>
              </a:cxn>
              <a:cxn ang="0">
                <a:pos x="T8" y="T9"/>
              </a:cxn>
            </a:cxnLst>
            <a:rect l="0" t="0" r="r" b="b"/>
            <a:pathLst>
              <a:path w="281" h="365">
                <a:moveTo>
                  <a:pt x="277" y="365"/>
                </a:moveTo>
                <a:cubicBezTo>
                  <a:pt x="273" y="318"/>
                  <a:pt x="281" y="268"/>
                  <a:pt x="265" y="224"/>
                </a:cubicBezTo>
                <a:cubicBezTo>
                  <a:pt x="259" y="207"/>
                  <a:pt x="233" y="209"/>
                  <a:pt x="218" y="200"/>
                </a:cubicBezTo>
                <a:cubicBezTo>
                  <a:pt x="165" y="170"/>
                  <a:pt x="141" y="164"/>
                  <a:pt x="77" y="153"/>
                </a:cubicBezTo>
                <a:cubicBezTo>
                  <a:pt x="0" y="126"/>
                  <a:pt x="7" y="73"/>
                  <a:pt x="7"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4" name="Freeform 16"/>
          <p:cNvSpPr>
            <a:spLocks/>
          </p:cNvSpPr>
          <p:nvPr/>
        </p:nvSpPr>
        <p:spPr bwMode="auto">
          <a:xfrm>
            <a:off x="5834064" y="3975100"/>
            <a:ext cx="822325" cy="192088"/>
          </a:xfrm>
          <a:custGeom>
            <a:avLst/>
            <a:gdLst>
              <a:gd name="T0" fmla="*/ 0 w 518"/>
              <a:gd name="T1" fmla="*/ 47 h 121"/>
              <a:gd name="T2" fmla="*/ 106 w 518"/>
              <a:gd name="T3" fmla="*/ 0 h 121"/>
              <a:gd name="T4" fmla="*/ 189 w 518"/>
              <a:gd name="T5" fmla="*/ 23 h 121"/>
              <a:gd name="T6" fmla="*/ 236 w 518"/>
              <a:gd name="T7" fmla="*/ 94 h 121"/>
              <a:gd name="T8" fmla="*/ 283 w 518"/>
              <a:gd name="T9" fmla="*/ 117 h 121"/>
              <a:gd name="T10" fmla="*/ 518 w 518"/>
              <a:gd name="T11" fmla="*/ 59 h 121"/>
            </a:gdLst>
            <a:ahLst/>
            <a:cxnLst>
              <a:cxn ang="0">
                <a:pos x="T0" y="T1"/>
              </a:cxn>
              <a:cxn ang="0">
                <a:pos x="T2" y="T3"/>
              </a:cxn>
              <a:cxn ang="0">
                <a:pos x="T4" y="T5"/>
              </a:cxn>
              <a:cxn ang="0">
                <a:pos x="T6" y="T7"/>
              </a:cxn>
              <a:cxn ang="0">
                <a:pos x="T8" y="T9"/>
              </a:cxn>
              <a:cxn ang="0">
                <a:pos x="T10" y="T11"/>
              </a:cxn>
            </a:cxnLst>
            <a:rect l="0" t="0" r="r" b="b"/>
            <a:pathLst>
              <a:path w="518" h="121">
                <a:moveTo>
                  <a:pt x="0" y="47"/>
                </a:moveTo>
                <a:cubicBezTo>
                  <a:pt x="38" y="34"/>
                  <a:pt x="68" y="13"/>
                  <a:pt x="106" y="0"/>
                </a:cubicBezTo>
                <a:cubicBezTo>
                  <a:pt x="134" y="8"/>
                  <a:pt x="166" y="6"/>
                  <a:pt x="189" y="23"/>
                </a:cubicBezTo>
                <a:cubicBezTo>
                  <a:pt x="212" y="40"/>
                  <a:pt x="211" y="82"/>
                  <a:pt x="236" y="94"/>
                </a:cubicBezTo>
                <a:cubicBezTo>
                  <a:pt x="252" y="102"/>
                  <a:pt x="267" y="109"/>
                  <a:pt x="283" y="117"/>
                </a:cubicBezTo>
                <a:cubicBezTo>
                  <a:pt x="373" y="110"/>
                  <a:pt x="450" y="121"/>
                  <a:pt x="518" y="59"/>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5" name="Freeform 17"/>
          <p:cNvSpPr>
            <a:spLocks/>
          </p:cNvSpPr>
          <p:nvPr/>
        </p:nvSpPr>
        <p:spPr bwMode="auto">
          <a:xfrm>
            <a:off x="5570539" y="3190876"/>
            <a:ext cx="460375" cy="428625"/>
          </a:xfrm>
          <a:custGeom>
            <a:avLst/>
            <a:gdLst>
              <a:gd name="T0" fmla="*/ 249 w 290"/>
              <a:gd name="T1" fmla="*/ 270 h 270"/>
              <a:gd name="T2" fmla="*/ 284 w 290"/>
              <a:gd name="T3" fmla="*/ 200 h 270"/>
              <a:gd name="T4" fmla="*/ 143 w 290"/>
              <a:gd name="T5" fmla="*/ 153 h 270"/>
              <a:gd name="T6" fmla="*/ 108 w 290"/>
              <a:gd name="T7" fmla="*/ 129 h 270"/>
              <a:gd name="T8" fmla="*/ 96 w 290"/>
              <a:gd name="T9" fmla="*/ 94 h 270"/>
              <a:gd name="T10" fmla="*/ 25 w 290"/>
              <a:gd name="T11" fmla="*/ 47 h 270"/>
              <a:gd name="T12" fmla="*/ 2 w 290"/>
              <a:gd name="T13" fmla="*/ 0 h 270"/>
            </a:gdLst>
            <a:ahLst/>
            <a:cxnLst>
              <a:cxn ang="0">
                <a:pos x="T0" y="T1"/>
              </a:cxn>
              <a:cxn ang="0">
                <a:pos x="T2" y="T3"/>
              </a:cxn>
              <a:cxn ang="0">
                <a:pos x="T4" y="T5"/>
              </a:cxn>
              <a:cxn ang="0">
                <a:pos x="T6" y="T7"/>
              </a:cxn>
              <a:cxn ang="0">
                <a:pos x="T8" y="T9"/>
              </a:cxn>
              <a:cxn ang="0">
                <a:pos x="T10" y="T11"/>
              </a:cxn>
              <a:cxn ang="0">
                <a:pos x="T12" y="T13"/>
              </a:cxn>
            </a:cxnLst>
            <a:rect l="0" t="0" r="r" b="b"/>
            <a:pathLst>
              <a:path w="290" h="270">
                <a:moveTo>
                  <a:pt x="249" y="270"/>
                </a:moveTo>
                <a:cubicBezTo>
                  <a:pt x="254" y="263"/>
                  <a:pt x="290" y="214"/>
                  <a:pt x="284" y="200"/>
                </a:cubicBezTo>
                <a:cubicBezTo>
                  <a:pt x="270" y="164"/>
                  <a:pt x="165" y="157"/>
                  <a:pt x="143" y="153"/>
                </a:cubicBezTo>
                <a:cubicBezTo>
                  <a:pt x="131" y="145"/>
                  <a:pt x="117" y="140"/>
                  <a:pt x="108" y="129"/>
                </a:cubicBezTo>
                <a:cubicBezTo>
                  <a:pt x="100" y="119"/>
                  <a:pt x="105" y="103"/>
                  <a:pt x="96" y="94"/>
                </a:cubicBezTo>
                <a:cubicBezTo>
                  <a:pt x="76" y="74"/>
                  <a:pt x="25" y="47"/>
                  <a:pt x="25" y="47"/>
                </a:cubicBezTo>
                <a:cubicBezTo>
                  <a:pt x="0" y="9"/>
                  <a:pt x="2" y="26"/>
                  <a:pt x="2"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6" name="Freeform 18"/>
          <p:cNvSpPr>
            <a:spLocks/>
          </p:cNvSpPr>
          <p:nvPr/>
        </p:nvSpPr>
        <p:spPr bwMode="auto">
          <a:xfrm>
            <a:off x="6096001" y="3359151"/>
            <a:ext cx="428625" cy="149225"/>
          </a:xfrm>
          <a:custGeom>
            <a:avLst/>
            <a:gdLst>
              <a:gd name="T0" fmla="*/ 0 w 270"/>
              <a:gd name="T1" fmla="*/ 94 h 94"/>
              <a:gd name="T2" fmla="*/ 129 w 270"/>
              <a:gd name="T3" fmla="*/ 0 h 94"/>
              <a:gd name="T4" fmla="*/ 259 w 270"/>
              <a:gd name="T5" fmla="*/ 35 h 94"/>
              <a:gd name="T6" fmla="*/ 270 w 270"/>
              <a:gd name="T7" fmla="*/ 35 h 94"/>
            </a:gdLst>
            <a:ahLst/>
            <a:cxnLst>
              <a:cxn ang="0">
                <a:pos x="T0" y="T1"/>
              </a:cxn>
              <a:cxn ang="0">
                <a:pos x="T2" y="T3"/>
              </a:cxn>
              <a:cxn ang="0">
                <a:pos x="T4" y="T5"/>
              </a:cxn>
              <a:cxn ang="0">
                <a:pos x="T6" y="T7"/>
              </a:cxn>
            </a:cxnLst>
            <a:rect l="0" t="0" r="r" b="b"/>
            <a:pathLst>
              <a:path w="270" h="94">
                <a:moveTo>
                  <a:pt x="0" y="94"/>
                </a:moveTo>
                <a:cubicBezTo>
                  <a:pt x="53" y="58"/>
                  <a:pt x="63" y="23"/>
                  <a:pt x="129" y="0"/>
                </a:cubicBezTo>
                <a:cubicBezTo>
                  <a:pt x="221" y="61"/>
                  <a:pt x="169" y="50"/>
                  <a:pt x="259" y="35"/>
                </a:cubicBezTo>
                <a:cubicBezTo>
                  <a:pt x="263" y="34"/>
                  <a:pt x="266" y="35"/>
                  <a:pt x="270" y="35"/>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7" name="Freeform 19"/>
          <p:cNvSpPr>
            <a:spLocks/>
          </p:cNvSpPr>
          <p:nvPr/>
        </p:nvSpPr>
        <p:spPr bwMode="auto">
          <a:xfrm>
            <a:off x="6165851" y="2663825"/>
            <a:ext cx="98425" cy="247650"/>
          </a:xfrm>
          <a:custGeom>
            <a:avLst/>
            <a:gdLst>
              <a:gd name="T0" fmla="*/ 62 w 62"/>
              <a:gd name="T1" fmla="*/ 156 h 156"/>
              <a:gd name="T2" fmla="*/ 27 w 62"/>
              <a:gd name="T3" fmla="*/ 50 h 156"/>
              <a:gd name="T4" fmla="*/ 50 w 62"/>
              <a:gd name="T5" fmla="*/ 3 h 156"/>
            </a:gdLst>
            <a:ahLst/>
            <a:cxnLst>
              <a:cxn ang="0">
                <a:pos x="T0" y="T1"/>
              </a:cxn>
              <a:cxn ang="0">
                <a:pos x="T2" y="T3"/>
              </a:cxn>
              <a:cxn ang="0">
                <a:pos x="T4" y="T5"/>
              </a:cxn>
            </a:cxnLst>
            <a:rect l="0" t="0" r="r" b="b"/>
            <a:pathLst>
              <a:path w="62" h="156">
                <a:moveTo>
                  <a:pt x="62" y="156"/>
                </a:moveTo>
                <a:cubicBezTo>
                  <a:pt x="21" y="94"/>
                  <a:pt x="0" y="103"/>
                  <a:pt x="27" y="50"/>
                </a:cubicBezTo>
                <a:cubicBezTo>
                  <a:pt x="52" y="0"/>
                  <a:pt x="50" y="32"/>
                  <a:pt x="50" y="3"/>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49" name="Freeform 21"/>
          <p:cNvSpPr>
            <a:spLocks/>
          </p:cNvSpPr>
          <p:nvPr/>
        </p:nvSpPr>
        <p:spPr bwMode="auto">
          <a:xfrm>
            <a:off x="5272089" y="3695701"/>
            <a:ext cx="320675" cy="92075"/>
          </a:xfrm>
          <a:custGeom>
            <a:avLst/>
            <a:gdLst>
              <a:gd name="T0" fmla="*/ 202 w 202"/>
              <a:gd name="T1" fmla="*/ 0 h 58"/>
              <a:gd name="T2" fmla="*/ 119 w 202"/>
              <a:gd name="T3" fmla="*/ 11 h 58"/>
              <a:gd name="T4" fmla="*/ 37 w 202"/>
              <a:gd name="T5" fmla="*/ 47 h 58"/>
            </a:gdLst>
            <a:ahLst/>
            <a:cxnLst>
              <a:cxn ang="0">
                <a:pos x="T0" y="T1"/>
              </a:cxn>
              <a:cxn ang="0">
                <a:pos x="T2" y="T3"/>
              </a:cxn>
              <a:cxn ang="0">
                <a:pos x="T4" y="T5"/>
              </a:cxn>
            </a:cxnLst>
            <a:rect l="0" t="0" r="r" b="b"/>
            <a:pathLst>
              <a:path w="202" h="58">
                <a:moveTo>
                  <a:pt x="202" y="0"/>
                </a:moveTo>
                <a:cubicBezTo>
                  <a:pt x="174" y="4"/>
                  <a:pt x="145" y="1"/>
                  <a:pt x="119" y="11"/>
                </a:cubicBezTo>
                <a:cubicBezTo>
                  <a:pt x="0" y="58"/>
                  <a:pt x="169" y="47"/>
                  <a:pt x="37" y="47"/>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0" name="Freeform 22"/>
          <p:cNvSpPr>
            <a:spLocks/>
          </p:cNvSpPr>
          <p:nvPr/>
        </p:nvSpPr>
        <p:spPr bwMode="auto">
          <a:xfrm>
            <a:off x="6170614" y="3956051"/>
            <a:ext cx="261937" cy="176213"/>
          </a:xfrm>
          <a:custGeom>
            <a:avLst/>
            <a:gdLst>
              <a:gd name="T0" fmla="*/ 0 w 165"/>
              <a:gd name="T1" fmla="*/ 94 h 111"/>
              <a:gd name="T2" fmla="*/ 59 w 165"/>
              <a:gd name="T3" fmla="*/ 106 h 111"/>
              <a:gd name="T4" fmla="*/ 82 w 165"/>
              <a:gd name="T5" fmla="*/ 71 h 111"/>
              <a:gd name="T6" fmla="*/ 118 w 165"/>
              <a:gd name="T7" fmla="*/ 47 h 111"/>
              <a:gd name="T8" fmla="*/ 165 w 165"/>
              <a:gd name="T9" fmla="*/ 0 h 111"/>
            </a:gdLst>
            <a:ahLst/>
            <a:cxnLst>
              <a:cxn ang="0">
                <a:pos x="T0" y="T1"/>
              </a:cxn>
              <a:cxn ang="0">
                <a:pos x="T2" y="T3"/>
              </a:cxn>
              <a:cxn ang="0">
                <a:pos x="T4" y="T5"/>
              </a:cxn>
              <a:cxn ang="0">
                <a:pos x="T6" y="T7"/>
              </a:cxn>
              <a:cxn ang="0">
                <a:pos x="T8" y="T9"/>
              </a:cxn>
            </a:cxnLst>
            <a:rect l="0" t="0" r="r" b="b"/>
            <a:pathLst>
              <a:path w="165" h="111">
                <a:moveTo>
                  <a:pt x="0" y="94"/>
                </a:moveTo>
                <a:cubicBezTo>
                  <a:pt x="20" y="98"/>
                  <a:pt x="40" y="111"/>
                  <a:pt x="59" y="106"/>
                </a:cubicBezTo>
                <a:cubicBezTo>
                  <a:pt x="72" y="102"/>
                  <a:pt x="72" y="81"/>
                  <a:pt x="82" y="71"/>
                </a:cubicBezTo>
                <a:cubicBezTo>
                  <a:pt x="92" y="61"/>
                  <a:pt x="106" y="55"/>
                  <a:pt x="118" y="47"/>
                </a:cubicBezTo>
                <a:cubicBezTo>
                  <a:pt x="146" y="5"/>
                  <a:pt x="129" y="18"/>
                  <a:pt x="165"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1" name="Freeform 23"/>
          <p:cNvSpPr>
            <a:spLocks/>
          </p:cNvSpPr>
          <p:nvPr/>
        </p:nvSpPr>
        <p:spPr bwMode="auto">
          <a:xfrm>
            <a:off x="5648326" y="3060700"/>
            <a:ext cx="55563" cy="185738"/>
          </a:xfrm>
          <a:custGeom>
            <a:avLst/>
            <a:gdLst>
              <a:gd name="T0" fmla="*/ 0 w 35"/>
              <a:gd name="T1" fmla="*/ 117 h 117"/>
              <a:gd name="T2" fmla="*/ 35 w 35"/>
              <a:gd name="T3" fmla="*/ 47 h 117"/>
              <a:gd name="T4" fmla="*/ 23 w 35"/>
              <a:gd name="T5" fmla="*/ 0 h 117"/>
            </a:gdLst>
            <a:ahLst/>
            <a:cxnLst>
              <a:cxn ang="0">
                <a:pos x="T0" y="T1"/>
              </a:cxn>
              <a:cxn ang="0">
                <a:pos x="T2" y="T3"/>
              </a:cxn>
              <a:cxn ang="0">
                <a:pos x="T4" y="T5"/>
              </a:cxn>
            </a:cxnLst>
            <a:rect l="0" t="0" r="r" b="b"/>
            <a:pathLst>
              <a:path w="35" h="117">
                <a:moveTo>
                  <a:pt x="0" y="117"/>
                </a:moveTo>
                <a:cubicBezTo>
                  <a:pt x="11" y="100"/>
                  <a:pt x="35" y="70"/>
                  <a:pt x="35" y="47"/>
                </a:cubicBezTo>
                <a:cubicBezTo>
                  <a:pt x="35" y="31"/>
                  <a:pt x="23" y="16"/>
                  <a:pt x="23"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2" name="Freeform 24"/>
          <p:cNvSpPr>
            <a:spLocks/>
          </p:cNvSpPr>
          <p:nvPr/>
        </p:nvSpPr>
        <p:spPr bwMode="auto">
          <a:xfrm>
            <a:off x="6375401" y="2855914"/>
            <a:ext cx="112713" cy="204787"/>
          </a:xfrm>
          <a:custGeom>
            <a:avLst/>
            <a:gdLst>
              <a:gd name="T0" fmla="*/ 0 w 71"/>
              <a:gd name="T1" fmla="*/ 129 h 129"/>
              <a:gd name="T2" fmla="*/ 59 w 71"/>
              <a:gd name="T3" fmla="*/ 70 h 129"/>
              <a:gd name="T4" fmla="*/ 71 w 71"/>
              <a:gd name="T5" fmla="*/ 0 h 129"/>
            </a:gdLst>
            <a:ahLst/>
            <a:cxnLst>
              <a:cxn ang="0">
                <a:pos x="T0" y="T1"/>
              </a:cxn>
              <a:cxn ang="0">
                <a:pos x="T2" y="T3"/>
              </a:cxn>
              <a:cxn ang="0">
                <a:pos x="T4" y="T5"/>
              </a:cxn>
            </a:cxnLst>
            <a:rect l="0" t="0" r="r" b="b"/>
            <a:pathLst>
              <a:path w="71" h="129">
                <a:moveTo>
                  <a:pt x="0" y="129"/>
                </a:moveTo>
                <a:cubicBezTo>
                  <a:pt x="27" y="111"/>
                  <a:pt x="48" y="104"/>
                  <a:pt x="59" y="70"/>
                </a:cubicBezTo>
                <a:cubicBezTo>
                  <a:pt x="66" y="48"/>
                  <a:pt x="71" y="0"/>
                  <a:pt x="71" y="0"/>
                </a:cubicBezTo>
              </a:path>
            </a:pathLst>
          </a:custGeom>
          <a:noFill/>
          <a:ln w="9525" cap="flat" cmpd="sng">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3" name="Line 25"/>
          <p:cNvSpPr>
            <a:spLocks noChangeShapeType="1"/>
          </p:cNvSpPr>
          <p:nvPr/>
        </p:nvSpPr>
        <p:spPr bwMode="auto">
          <a:xfrm flipH="1">
            <a:off x="6172200" y="3124200"/>
            <a:ext cx="1905000" cy="152400"/>
          </a:xfrm>
          <a:prstGeom prst="line">
            <a:avLst/>
          </a:prstGeom>
          <a:noFill/>
          <a:ln w="28575">
            <a:solidFill>
              <a:srgbClr val="FD1E0D"/>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4" name="Line 26"/>
          <p:cNvSpPr>
            <a:spLocks noChangeShapeType="1"/>
          </p:cNvSpPr>
          <p:nvPr/>
        </p:nvSpPr>
        <p:spPr bwMode="auto">
          <a:xfrm flipH="1">
            <a:off x="6858000" y="3733800"/>
            <a:ext cx="1219200" cy="0"/>
          </a:xfrm>
          <a:prstGeom prst="line">
            <a:avLst/>
          </a:prstGeom>
          <a:noFill/>
          <a:ln w="28575">
            <a:solidFill>
              <a:srgbClr val="FD1E0D"/>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5" name="Line 27"/>
          <p:cNvSpPr>
            <a:spLocks noChangeShapeType="1"/>
          </p:cNvSpPr>
          <p:nvPr/>
        </p:nvSpPr>
        <p:spPr bwMode="auto">
          <a:xfrm flipH="1" flipV="1">
            <a:off x="6477000" y="4114800"/>
            <a:ext cx="1828800" cy="304800"/>
          </a:xfrm>
          <a:prstGeom prst="line">
            <a:avLst/>
          </a:prstGeom>
          <a:noFill/>
          <a:ln w="28575">
            <a:solidFill>
              <a:srgbClr val="FD1E0D"/>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6" name="Line 28"/>
          <p:cNvSpPr>
            <a:spLocks noChangeShapeType="1"/>
          </p:cNvSpPr>
          <p:nvPr/>
        </p:nvSpPr>
        <p:spPr bwMode="auto">
          <a:xfrm flipH="1" flipV="1">
            <a:off x="6248400" y="4419600"/>
            <a:ext cx="1371600" cy="609600"/>
          </a:xfrm>
          <a:prstGeom prst="line">
            <a:avLst/>
          </a:prstGeom>
          <a:noFill/>
          <a:ln w="28575">
            <a:solidFill>
              <a:srgbClr val="FD1E0D"/>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7" name="Line 29"/>
          <p:cNvSpPr>
            <a:spLocks noChangeShapeType="1"/>
          </p:cNvSpPr>
          <p:nvPr/>
        </p:nvSpPr>
        <p:spPr bwMode="auto">
          <a:xfrm flipH="1" flipV="1">
            <a:off x="5410200" y="5181600"/>
            <a:ext cx="1219200" cy="533400"/>
          </a:xfrm>
          <a:prstGeom prst="line">
            <a:avLst/>
          </a:prstGeom>
          <a:noFill/>
          <a:ln w="28575">
            <a:solidFill>
              <a:srgbClr val="FD1E0D"/>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58" name="Line 30"/>
          <p:cNvSpPr>
            <a:spLocks noChangeShapeType="1"/>
          </p:cNvSpPr>
          <p:nvPr/>
        </p:nvSpPr>
        <p:spPr bwMode="auto">
          <a:xfrm flipH="1">
            <a:off x="4800600" y="2286000"/>
            <a:ext cx="14478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60" name="Line 32"/>
          <p:cNvSpPr>
            <a:spLocks noChangeShapeType="1"/>
          </p:cNvSpPr>
          <p:nvPr/>
        </p:nvSpPr>
        <p:spPr bwMode="auto">
          <a:xfrm>
            <a:off x="4800600" y="2286000"/>
            <a:ext cx="0" cy="18288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61" name="Line 33"/>
          <p:cNvSpPr>
            <a:spLocks noChangeShapeType="1"/>
          </p:cNvSpPr>
          <p:nvPr/>
        </p:nvSpPr>
        <p:spPr bwMode="auto">
          <a:xfrm>
            <a:off x="4800600" y="4114800"/>
            <a:ext cx="5334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62" name="Line 34"/>
          <p:cNvSpPr>
            <a:spLocks noChangeShapeType="1"/>
          </p:cNvSpPr>
          <p:nvPr/>
        </p:nvSpPr>
        <p:spPr bwMode="auto">
          <a:xfrm>
            <a:off x="4114800" y="3124200"/>
            <a:ext cx="685800" cy="0"/>
          </a:xfrm>
          <a:prstGeom prst="line">
            <a:avLst/>
          </a:prstGeom>
          <a:noFill/>
          <a:ln w="28575">
            <a:solidFill>
              <a:srgbClr val="FD1E0D"/>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9363" name="AutoShape 35"/>
          <p:cNvSpPr>
            <a:spLocks/>
          </p:cNvSpPr>
          <p:nvPr/>
        </p:nvSpPr>
        <p:spPr bwMode="auto">
          <a:xfrm>
            <a:off x="2819400" y="2209800"/>
            <a:ext cx="381000" cy="3200400"/>
          </a:xfrm>
          <a:prstGeom prst="leftBrace">
            <a:avLst>
              <a:gd name="adj1" fmla="val 70000"/>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64" name="Text Box 36"/>
          <p:cNvSpPr txBox="1">
            <a:spLocks noChangeArrowheads="1"/>
          </p:cNvSpPr>
          <p:nvPr/>
        </p:nvSpPr>
        <p:spPr bwMode="auto">
          <a:xfrm>
            <a:off x="8153400" y="1981201"/>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Tip/Apex</a:t>
            </a:r>
          </a:p>
        </p:txBody>
      </p:sp>
      <p:sp>
        <p:nvSpPr>
          <p:cNvPr id="99365" name="Text Box 37"/>
          <p:cNvSpPr txBox="1">
            <a:spLocks noChangeArrowheads="1"/>
          </p:cNvSpPr>
          <p:nvPr/>
        </p:nvSpPr>
        <p:spPr bwMode="auto">
          <a:xfrm>
            <a:off x="8153400" y="2819401"/>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Midrib</a:t>
            </a:r>
          </a:p>
        </p:txBody>
      </p:sp>
      <p:sp>
        <p:nvSpPr>
          <p:cNvPr id="99366" name="Text Box 38"/>
          <p:cNvSpPr txBox="1">
            <a:spLocks noChangeArrowheads="1"/>
          </p:cNvSpPr>
          <p:nvPr/>
        </p:nvSpPr>
        <p:spPr bwMode="auto">
          <a:xfrm>
            <a:off x="8153400" y="3429001"/>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Margin</a:t>
            </a:r>
          </a:p>
        </p:txBody>
      </p:sp>
      <p:sp>
        <p:nvSpPr>
          <p:cNvPr id="99367" name="Text Box 39"/>
          <p:cNvSpPr txBox="1">
            <a:spLocks noChangeArrowheads="1"/>
          </p:cNvSpPr>
          <p:nvPr/>
        </p:nvSpPr>
        <p:spPr bwMode="auto">
          <a:xfrm>
            <a:off x="8305800" y="4267201"/>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Veins</a:t>
            </a:r>
          </a:p>
        </p:txBody>
      </p:sp>
      <p:sp>
        <p:nvSpPr>
          <p:cNvPr id="99368" name="Text Box 40"/>
          <p:cNvSpPr txBox="1">
            <a:spLocks noChangeArrowheads="1"/>
          </p:cNvSpPr>
          <p:nvPr/>
        </p:nvSpPr>
        <p:spPr bwMode="auto">
          <a:xfrm>
            <a:off x="7696200" y="4876801"/>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Base</a:t>
            </a:r>
          </a:p>
        </p:txBody>
      </p:sp>
      <p:sp>
        <p:nvSpPr>
          <p:cNvPr id="99369" name="Text Box 41"/>
          <p:cNvSpPr txBox="1">
            <a:spLocks noChangeArrowheads="1"/>
          </p:cNvSpPr>
          <p:nvPr/>
        </p:nvSpPr>
        <p:spPr bwMode="auto">
          <a:xfrm>
            <a:off x="6705600" y="5562601"/>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Petiole</a:t>
            </a:r>
          </a:p>
        </p:txBody>
      </p:sp>
      <p:sp>
        <p:nvSpPr>
          <p:cNvPr id="99371" name="Text Box 43"/>
          <p:cNvSpPr txBox="1">
            <a:spLocks noChangeArrowheads="1"/>
          </p:cNvSpPr>
          <p:nvPr/>
        </p:nvSpPr>
        <p:spPr bwMode="auto">
          <a:xfrm>
            <a:off x="3200400" y="2895601"/>
            <a:ext cx="990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t>Blade</a:t>
            </a:r>
          </a:p>
        </p:txBody>
      </p:sp>
      <p:sp>
        <p:nvSpPr>
          <p:cNvPr id="99372" name="Text Box 44"/>
          <p:cNvSpPr txBox="1">
            <a:spLocks noChangeArrowheads="1"/>
          </p:cNvSpPr>
          <p:nvPr/>
        </p:nvSpPr>
        <p:spPr bwMode="auto">
          <a:xfrm>
            <a:off x="1905000" y="35052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Leaf</a:t>
            </a:r>
          </a:p>
        </p:txBody>
      </p:sp>
      <p:sp>
        <p:nvSpPr>
          <p:cNvPr id="99373" name="Text Box 45"/>
          <p:cNvSpPr txBox="1">
            <a:spLocks noChangeArrowheads="1"/>
          </p:cNvSpPr>
          <p:nvPr/>
        </p:nvSpPr>
        <p:spPr bwMode="auto">
          <a:xfrm>
            <a:off x="1752600" y="6324601"/>
            <a:ext cx="342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i="1"/>
              <a:t>Courtesy of Corinne Banowski</a:t>
            </a:r>
          </a:p>
        </p:txBody>
      </p:sp>
      <p:sp>
        <p:nvSpPr>
          <p:cNvPr id="99374" name="AutoShape 46">
            <a:hlinkClick r:id="" action="ppaction://noaction" highlightClick="1"/>
          </p:cNvPr>
          <p:cNvSpPr>
            <a:spLocks noChangeArrowheads="1"/>
          </p:cNvSpPr>
          <p:nvPr/>
        </p:nvSpPr>
        <p:spPr bwMode="auto">
          <a:xfrm>
            <a:off x="9448800" y="1981200"/>
            <a:ext cx="304800" cy="304800"/>
          </a:xfrm>
          <a:prstGeom prst="actionButtonReturn">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75" name="AutoShape 47">
            <a:hlinkClick r:id="" action="ppaction://noaction" highlightClick="1"/>
          </p:cNvPr>
          <p:cNvSpPr>
            <a:spLocks noChangeArrowheads="1"/>
          </p:cNvSpPr>
          <p:nvPr/>
        </p:nvSpPr>
        <p:spPr bwMode="auto">
          <a:xfrm>
            <a:off x="9144000" y="3505200"/>
            <a:ext cx="304800" cy="304800"/>
          </a:xfrm>
          <a:prstGeom prst="actionButtonReturn">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77" name="AutoShape 49">
            <a:hlinkClick r:id="" action="ppaction://noaction" highlightClick="1"/>
          </p:cNvPr>
          <p:cNvSpPr>
            <a:spLocks noChangeArrowheads="1"/>
          </p:cNvSpPr>
          <p:nvPr/>
        </p:nvSpPr>
        <p:spPr bwMode="auto">
          <a:xfrm>
            <a:off x="9067800" y="2895600"/>
            <a:ext cx="304800" cy="304800"/>
          </a:xfrm>
          <a:prstGeom prst="actionButtonReturn">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78" name="AutoShape 50">
            <a:hlinkClick r:id="" action="ppaction://noaction" highlightClick="1"/>
          </p:cNvPr>
          <p:cNvSpPr>
            <a:spLocks noChangeArrowheads="1"/>
          </p:cNvSpPr>
          <p:nvPr/>
        </p:nvSpPr>
        <p:spPr bwMode="auto">
          <a:xfrm>
            <a:off x="9144000" y="4267200"/>
            <a:ext cx="304800" cy="304800"/>
          </a:xfrm>
          <a:prstGeom prst="actionButtonReturn">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79" name="AutoShape 51">
            <a:hlinkClick r:id="rId2" action="ppaction://hlinksldjump" highlightClick="1"/>
          </p:cNvPr>
          <p:cNvSpPr>
            <a:spLocks noChangeArrowheads="1"/>
          </p:cNvSpPr>
          <p:nvPr/>
        </p:nvSpPr>
        <p:spPr bwMode="auto">
          <a:xfrm>
            <a:off x="8534400" y="4953000"/>
            <a:ext cx="304800" cy="304800"/>
          </a:xfrm>
          <a:prstGeom prst="actionButtonReturn">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80" name="AutoShape 52">
            <a:hlinkClick r:id="rId2" action="ppaction://hlinksldjump" highlightClick="1"/>
          </p:cNvPr>
          <p:cNvSpPr>
            <a:spLocks noChangeArrowheads="1"/>
          </p:cNvSpPr>
          <p:nvPr/>
        </p:nvSpPr>
        <p:spPr bwMode="auto">
          <a:xfrm>
            <a:off x="7696200" y="5638800"/>
            <a:ext cx="304800" cy="304800"/>
          </a:xfrm>
          <a:prstGeom prst="actionButtonReturn">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81" name="AutoShape 53">
            <a:hlinkClick r:id="rId2" action="ppaction://hlinksldjump" highlightClick="1"/>
          </p:cNvPr>
          <p:cNvSpPr>
            <a:spLocks noChangeArrowheads="1"/>
          </p:cNvSpPr>
          <p:nvPr/>
        </p:nvSpPr>
        <p:spPr bwMode="auto">
          <a:xfrm>
            <a:off x="3429000" y="3276600"/>
            <a:ext cx="304800" cy="304800"/>
          </a:xfrm>
          <a:prstGeom prst="actionButtonReturn">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03319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9364"/>
                                        </p:tgtEl>
                                        <p:attrNameLst>
                                          <p:attrName>style.visibility</p:attrName>
                                        </p:attrNameLst>
                                      </p:cBhvr>
                                      <p:to>
                                        <p:strVal val="visible"/>
                                      </p:to>
                                    </p:set>
                                    <p:anim calcmode="lin" valueType="num">
                                      <p:cBhvr>
                                        <p:cTn id="7" dur="1000" fill="hold"/>
                                        <p:tgtEl>
                                          <p:spTgt spid="99364"/>
                                        </p:tgtEl>
                                        <p:attrNameLst>
                                          <p:attrName>ppt_w</p:attrName>
                                        </p:attrNameLst>
                                      </p:cBhvr>
                                      <p:tavLst>
                                        <p:tav tm="0">
                                          <p:val>
                                            <p:fltVal val="0"/>
                                          </p:val>
                                        </p:tav>
                                        <p:tav tm="100000">
                                          <p:val>
                                            <p:strVal val="#ppt_w"/>
                                          </p:val>
                                        </p:tav>
                                      </p:tavLst>
                                    </p:anim>
                                    <p:anim calcmode="lin" valueType="num">
                                      <p:cBhvr>
                                        <p:cTn id="8" dur="1000" fill="hold"/>
                                        <p:tgtEl>
                                          <p:spTgt spid="99364"/>
                                        </p:tgtEl>
                                        <p:attrNameLst>
                                          <p:attrName>ppt_h</p:attrName>
                                        </p:attrNameLst>
                                      </p:cBhvr>
                                      <p:tavLst>
                                        <p:tav tm="0">
                                          <p:val>
                                            <p:fltVal val="0"/>
                                          </p:val>
                                        </p:tav>
                                        <p:tav tm="100000">
                                          <p:val>
                                            <p:strVal val="#ppt_h"/>
                                          </p:val>
                                        </p:tav>
                                      </p:tavLst>
                                    </p:anim>
                                    <p:anim calcmode="lin" valueType="num">
                                      <p:cBhvr>
                                        <p:cTn id="9" dur="1000" fill="hold"/>
                                        <p:tgtEl>
                                          <p:spTgt spid="9936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936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9366"/>
                                        </p:tgtEl>
                                        <p:attrNameLst>
                                          <p:attrName>style.visibility</p:attrName>
                                        </p:attrNameLst>
                                      </p:cBhvr>
                                      <p:to>
                                        <p:strVal val="visible"/>
                                      </p:to>
                                    </p:set>
                                    <p:anim calcmode="lin" valueType="num">
                                      <p:cBhvr>
                                        <p:cTn id="15" dur="1000" fill="hold"/>
                                        <p:tgtEl>
                                          <p:spTgt spid="99366"/>
                                        </p:tgtEl>
                                        <p:attrNameLst>
                                          <p:attrName>ppt_w</p:attrName>
                                        </p:attrNameLst>
                                      </p:cBhvr>
                                      <p:tavLst>
                                        <p:tav tm="0">
                                          <p:val>
                                            <p:fltVal val="0"/>
                                          </p:val>
                                        </p:tav>
                                        <p:tav tm="100000">
                                          <p:val>
                                            <p:strVal val="#ppt_w"/>
                                          </p:val>
                                        </p:tav>
                                      </p:tavLst>
                                    </p:anim>
                                    <p:anim calcmode="lin" valueType="num">
                                      <p:cBhvr>
                                        <p:cTn id="16" dur="1000" fill="hold"/>
                                        <p:tgtEl>
                                          <p:spTgt spid="99366"/>
                                        </p:tgtEl>
                                        <p:attrNameLst>
                                          <p:attrName>ppt_h</p:attrName>
                                        </p:attrNameLst>
                                      </p:cBhvr>
                                      <p:tavLst>
                                        <p:tav tm="0">
                                          <p:val>
                                            <p:fltVal val="0"/>
                                          </p:val>
                                        </p:tav>
                                        <p:tav tm="100000">
                                          <p:val>
                                            <p:strVal val="#ppt_h"/>
                                          </p:val>
                                        </p:tav>
                                      </p:tavLst>
                                    </p:anim>
                                    <p:anim calcmode="lin" valueType="num">
                                      <p:cBhvr>
                                        <p:cTn id="17" dur="1000" fill="hold"/>
                                        <p:tgtEl>
                                          <p:spTgt spid="9936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936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99365"/>
                                        </p:tgtEl>
                                        <p:attrNameLst>
                                          <p:attrName>style.visibility</p:attrName>
                                        </p:attrNameLst>
                                      </p:cBhvr>
                                      <p:to>
                                        <p:strVal val="visible"/>
                                      </p:to>
                                    </p:set>
                                    <p:anim calcmode="lin" valueType="num">
                                      <p:cBhvr>
                                        <p:cTn id="23" dur="1000" fill="hold"/>
                                        <p:tgtEl>
                                          <p:spTgt spid="99365"/>
                                        </p:tgtEl>
                                        <p:attrNameLst>
                                          <p:attrName>ppt_w</p:attrName>
                                        </p:attrNameLst>
                                      </p:cBhvr>
                                      <p:tavLst>
                                        <p:tav tm="0">
                                          <p:val>
                                            <p:fltVal val="0"/>
                                          </p:val>
                                        </p:tav>
                                        <p:tav tm="100000">
                                          <p:val>
                                            <p:strVal val="#ppt_w"/>
                                          </p:val>
                                        </p:tav>
                                      </p:tavLst>
                                    </p:anim>
                                    <p:anim calcmode="lin" valueType="num">
                                      <p:cBhvr>
                                        <p:cTn id="24" dur="1000" fill="hold"/>
                                        <p:tgtEl>
                                          <p:spTgt spid="99365"/>
                                        </p:tgtEl>
                                        <p:attrNameLst>
                                          <p:attrName>ppt_h</p:attrName>
                                        </p:attrNameLst>
                                      </p:cBhvr>
                                      <p:tavLst>
                                        <p:tav tm="0">
                                          <p:val>
                                            <p:fltVal val="0"/>
                                          </p:val>
                                        </p:tav>
                                        <p:tav tm="100000">
                                          <p:val>
                                            <p:strVal val="#ppt_h"/>
                                          </p:val>
                                        </p:tav>
                                      </p:tavLst>
                                    </p:anim>
                                    <p:anim calcmode="lin" valueType="num">
                                      <p:cBhvr>
                                        <p:cTn id="25" dur="1000" fill="hold"/>
                                        <p:tgtEl>
                                          <p:spTgt spid="9936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9936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99367"/>
                                        </p:tgtEl>
                                        <p:attrNameLst>
                                          <p:attrName>style.visibility</p:attrName>
                                        </p:attrNameLst>
                                      </p:cBhvr>
                                      <p:to>
                                        <p:strVal val="visible"/>
                                      </p:to>
                                    </p:set>
                                    <p:anim calcmode="lin" valueType="num">
                                      <p:cBhvr>
                                        <p:cTn id="31" dur="1000" fill="hold"/>
                                        <p:tgtEl>
                                          <p:spTgt spid="99367"/>
                                        </p:tgtEl>
                                        <p:attrNameLst>
                                          <p:attrName>ppt_w</p:attrName>
                                        </p:attrNameLst>
                                      </p:cBhvr>
                                      <p:tavLst>
                                        <p:tav tm="0">
                                          <p:val>
                                            <p:fltVal val="0"/>
                                          </p:val>
                                        </p:tav>
                                        <p:tav tm="100000">
                                          <p:val>
                                            <p:strVal val="#ppt_w"/>
                                          </p:val>
                                        </p:tav>
                                      </p:tavLst>
                                    </p:anim>
                                    <p:anim calcmode="lin" valueType="num">
                                      <p:cBhvr>
                                        <p:cTn id="32" dur="1000" fill="hold"/>
                                        <p:tgtEl>
                                          <p:spTgt spid="99367"/>
                                        </p:tgtEl>
                                        <p:attrNameLst>
                                          <p:attrName>ppt_h</p:attrName>
                                        </p:attrNameLst>
                                      </p:cBhvr>
                                      <p:tavLst>
                                        <p:tav tm="0">
                                          <p:val>
                                            <p:fltVal val="0"/>
                                          </p:val>
                                        </p:tav>
                                        <p:tav tm="100000">
                                          <p:val>
                                            <p:strVal val="#ppt_h"/>
                                          </p:val>
                                        </p:tav>
                                      </p:tavLst>
                                    </p:anim>
                                    <p:anim calcmode="lin" valueType="num">
                                      <p:cBhvr>
                                        <p:cTn id="33" dur="1000" fill="hold"/>
                                        <p:tgtEl>
                                          <p:spTgt spid="99367"/>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9936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99368"/>
                                        </p:tgtEl>
                                        <p:attrNameLst>
                                          <p:attrName>style.visibility</p:attrName>
                                        </p:attrNameLst>
                                      </p:cBhvr>
                                      <p:to>
                                        <p:strVal val="visible"/>
                                      </p:to>
                                    </p:set>
                                    <p:anim calcmode="lin" valueType="num">
                                      <p:cBhvr>
                                        <p:cTn id="39" dur="1000" fill="hold"/>
                                        <p:tgtEl>
                                          <p:spTgt spid="99368"/>
                                        </p:tgtEl>
                                        <p:attrNameLst>
                                          <p:attrName>ppt_w</p:attrName>
                                        </p:attrNameLst>
                                      </p:cBhvr>
                                      <p:tavLst>
                                        <p:tav tm="0">
                                          <p:val>
                                            <p:fltVal val="0"/>
                                          </p:val>
                                        </p:tav>
                                        <p:tav tm="100000">
                                          <p:val>
                                            <p:strVal val="#ppt_w"/>
                                          </p:val>
                                        </p:tav>
                                      </p:tavLst>
                                    </p:anim>
                                    <p:anim calcmode="lin" valueType="num">
                                      <p:cBhvr>
                                        <p:cTn id="40" dur="1000" fill="hold"/>
                                        <p:tgtEl>
                                          <p:spTgt spid="99368"/>
                                        </p:tgtEl>
                                        <p:attrNameLst>
                                          <p:attrName>ppt_h</p:attrName>
                                        </p:attrNameLst>
                                      </p:cBhvr>
                                      <p:tavLst>
                                        <p:tav tm="0">
                                          <p:val>
                                            <p:fltVal val="0"/>
                                          </p:val>
                                        </p:tav>
                                        <p:tav tm="100000">
                                          <p:val>
                                            <p:strVal val="#ppt_h"/>
                                          </p:val>
                                        </p:tav>
                                      </p:tavLst>
                                    </p:anim>
                                    <p:anim calcmode="lin" valueType="num">
                                      <p:cBhvr>
                                        <p:cTn id="41" dur="1000" fill="hold"/>
                                        <p:tgtEl>
                                          <p:spTgt spid="99368"/>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9936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99369"/>
                                        </p:tgtEl>
                                        <p:attrNameLst>
                                          <p:attrName>style.visibility</p:attrName>
                                        </p:attrNameLst>
                                      </p:cBhvr>
                                      <p:to>
                                        <p:strVal val="visible"/>
                                      </p:to>
                                    </p:set>
                                    <p:anim calcmode="lin" valueType="num">
                                      <p:cBhvr>
                                        <p:cTn id="47" dur="1000" fill="hold"/>
                                        <p:tgtEl>
                                          <p:spTgt spid="99369"/>
                                        </p:tgtEl>
                                        <p:attrNameLst>
                                          <p:attrName>ppt_w</p:attrName>
                                        </p:attrNameLst>
                                      </p:cBhvr>
                                      <p:tavLst>
                                        <p:tav tm="0">
                                          <p:val>
                                            <p:fltVal val="0"/>
                                          </p:val>
                                        </p:tav>
                                        <p:tav tm="100000">
                                          <p:val>
                                            <p:strVal val="#ppt_w"/>
                                          </p:val>
                                        </p:tav>
                                      </p:tavLst>
                                    </p:anim>
                                    <p:anim calcmode="lin" valueType="num">
                                      <p:cBhvr>
                                        <p:cTn id="48" dur="1000" fill="hold"/>
                                        <p:tgtEl>
                                          <p:spTgt spid="99369"/>
                                        </p:tgtEl>
                                        <p:attrNameLst>
                                          <p:attrName>ppt_h</p:attrName>
                                        </p:attrNameLst>
                                      </p:cBhvr>
                                      <p:tavLst>
                                        <p:tav tm="0">
                                          <p:val>
                                            <p:fltVal val="0"/>
                                          </p:val>
                                        </p:tav>
                                        <p:tav tm="100000">
                                          <p:val>
                                            <p:strVal val="#ppt_h"/>
                                          </p:val>
                                        </p:tav>
                                      </p:tavLst>
                                    </p:anim>
                                    <p:anim calcmode="lin" valueType="num">
                                      <p:cBhvr>
                                        <p:cTn id="49" dur="1000" fill="hold"/>
                                        <p:tgtEl>
                                          <p:spTgt spid="99369"/>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9936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99371"/>
                                        </p:tgtEl>
                                        <p:attrNameLst>
                                          <p:attrName>style.visibility</p:attrName>
                                        </p:attrNameLst>
                                      </p:cBhvr>
                                      <p:to>
                                        <p:strVal val="visible"/>
                                      </p:to>
                                    </p:set>
                                    <p:anim calcmode="lin" valueType="num">
                                      <p:cBhvr>
                                        <p:cTn id="55" dur="1000" fill="hold"/>
                                        <p:tgtEl>
                                          <p:spTgt spid="99371"/>
                                        </p:tgtEl>
                                        <p:attrNameLst>
                                          <p:attrName>ppt_w</p:attrName>
                                        </p:attrNameLst>
                                      </p:cBhvr>
                                      <p:tavLst>
                                        <p:tav tm="0">
                                          <p:val>
                                            <p:fltVal val="0"/>
                                          </p:val>
                                        </p:tav>
                                        <p:tav tm="100000">
                                          <p:val>
                                            <p:strVal val="#ppt_w"/>
                                          </p:val>
                                        </p:tav>
                                      </p:tavLst>
                                    </p:anim>
                                    <p:anim calcmode="lin" valueType="num">
                                      <p:cBhvr>
                                        <p:cTn id="56" dur="1000" fill="hold"/>
                                        <p:tgtEl>
                                          <p:spTgt spid="99371"/>
                                        </p:tgtEl>
                                        <p:attrNameLst>
                                          <p:attrName>ppt_h</p:attrName>
                                        </p:attrNameLst>
                                      </p:cBhvr>
                                      <p:tavLst>
                                        <p:tav tm="0">
                                          <p:val>
                                            <p:fltVal val="0"/>
                                          </p:val>
                                        </p:tav>
                                        <p:tav tm="100000">
                                          <p:val>
                                            <p:strVal val="#ppt_h"/>
                                          </p:val>
                                        </p:tav>
                                      </p:tavLst>
                                    </p:anim>
                                    <p:anim calcmode="lin" valueType="num">
                                      <p:cBhvr>
                                        <p:cTn id="57" dur="1000" fill="hold"/>
                                        <p:tgtEl>
                                          <p:spTgt spid="99371"/>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9937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64" grpId="0" autoUpdateAnimBg="0"/>
      <p:bldP spid="99365" grpId="0" autoUpdateAnimBg="0"/>
      <p:bldP spid="99366" grpId="0" autoUpdateAnimBg="0"/>
      <p:bldP spid="99367" grpId="0" autoUpdateAnimBg="0"/>
      <p:bldP spid="99368" grpId="0" autoUpdateAnimBg="0"/>
      <p:bldP spid="99369" grpId="0" autoUpdateAnimBg="0"/>
      <p:bldP spid="99371"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2857" y="194841"/>
            <a:ext cx="9257215" cy="1280890"/>
          </a:xfrm>
        </p:spPr>
        <p:txBody>
          <a:bodyPr>
            <a:normAutofit/>
          </a:bodyPr>
          <a:lstStyle/>
          <a:p>
            <a:r>
              <a:rPr lang="tr-TR" sz="2400" u="sng" dirty="0" smtClean="0">
                <a:solidFill>
                  <a:srgbClr val="C00000"/>
                </a:solidFill>
                <a:latin typeface="Arial" panose="020B0604020202020204" pitchFamily="34" charset="0"/>
                <a:cs typeface="Arial" panose="020B0604020202020204" pitchFamily="34" charset="0"/>
              </a:rPr>
              <a:t>F</a:t>
            </a:r>
            <a:r>
              <a:rPr lang="en-US" sz="2400" u="sng" dirty="0" err="1" smtClean="0">
                <a:solidFill>
                  <a:srgbClr val="C00000"/>
                </a:solidFill>
                <a:latin typeface="Arial" panose="020B0604020202020204" pitchFamily="34" charset="0"/>
                <a:cs typeface="Arial" panose="020B0604020202020204" pitchFamily="34" charset="0"/>
              </a:rPr>
              <a:t>unctions</a:t>
            </a:r>
            <a:r>
              <a:rPr lang="tr-TR" sz="2400" u="sng" dirty="0">
                <a:solidFill>
                  <a:srgbClr val="C00000"/>
                </a:solidFill>
                <a:latin typeface="Arial" panose="020B0604020202020204" pitchFamily="34" charset="0"/>
                <a:cs typeface="Arial" panose="020B0604020202020204" pitchFamily="34" charset="0"/>
              </a:rPr>
              <a:t> </a:t>
            </a:r>
            <a:r>
              <a:rPr lang="tr-TR" sz="2400" u="sng" dirty="0" smtClean="0">
                <a:solidFill>
                  <a:srgbClr val="C00000"/>
                </a:solidFill>
                <a:latin typeface="Arial" panose="020B0604020202020204" pitchFamily="34" charset="0"/>
                <a:cs typeface="Arial" panose="020B0604020202020204" pitchFamily="34" charset="0"/>
              </a:rPr>
              <a:t>of </a:t>
            </a:r>
            <a:r>
              <a:rPr lang="tr-TR" sz="2400" u="sng" dirty="0" err="1" smtClean="0">
                <a:solidFill>
                  <a:srgbClr val="C00000"/>
                </a:solidFill>
                <a:latin typeface="Arial" panose="020B0604020202020204" pitchFamily="34" charset="0"/>
                <a:cs typeface="Arial" panose="020B0604020202020204" pitchFamily="34" charset="0"/>
              </a:rPr>
              <a:t>the</a:t>
            </a:r>
            <a:r>
              <a:rPr lang="tr-TR" sz="2400" u="sng" dirty="0" smtClean="0">
                <a:solidFill>
                  <a:srgbClr val="C00000"/>
                </a:solidFill>
                <a:latin typeface="Arial" panose="020B0604020202020204" pitchFamily="34" charset="0"/>
                <a:cs typeface="Arial" panose="020B0604020202020204" pitchFamily="34" charset="0"/>
              </a:rPr>
              <a:t> </a:t>
            </a:r>
            <a:r>
              <a:rPr lang="tr-TR" sz="2400" u="sng" dirty="0" err="1" smtClean="0">
                <a:solidFill>
                  <a:srgbClr val="C00000"/>
                </a:solidFill>
                <a:latin typeface="Arial" panose="020B0604020202020204" pitchFamily="34" charset="0"/>
                <a:cs typeface="Arial" panose="020B0604020202020204" pitchFamily="34" charset="0"/>
              </a:rPr>
              <a:t>leaf</a:t>
            </a:r>
            <a:endParaRPr lang="tr-TR" sz="2400" u="sng" dirty="0">
              <a:solidFill>
                <a:srgbClr val="C00000"/>
              </a:solidFill>
              <a:latin typeface="Arial" panose="020B0604020202020204" pitchFamily="34" charset="0"/>
              <a:cs typeface="Arial" panose="020B0604020202020204" pitchFamily="34" charset="0"/>
            </a:endParaRPr>
          </a:p>
        </p:txBody>
      </p:sp>
      <p:sp>
        <p:nvSpPr>
          <p:cNvPr id="5" name="Dikdörtgen 4"/>
          <p:cNvSpPr/>
          <p:nvPr/>
        </p:nvSpPr>
        <p:spPr>
          <a:xfrm>
            <a:off x="522141" y="1218153"/>
            <a:ext cx="6754422" cy="5078313"/>
          </a:xfrm>
          <a:prstGeom prst="rect">
            <a:avLst/>
          </a:prstGeom>
        </p:spPr>
        <p:txBody>
          <a:bodyPr wrap="square">
            <a:spAutoFit/>
          </a:bodyPr>
          <a:lstStyle/>
          <a:p>
            <a:pPr algn="just"/>
            <a:r>
              <a:rPr lang="en-US" dirty="0">
                <a:solidFill>
                  <a:srgbClr val="000000"/>
                </a:solidFill>
                <a:latin typeface="Montserrat"/>
              </a:rPr>
              <a:t>The main function of a leaf is to produce food for the plant by </a:t>
            </a:r>
            <a:r>
              <a:rPr lang="en-US" u="sng" dirty="0">
                <a:solidFill>
                  <a:srgbClr val="106596"/>
                </a:solidFill>
                <a:latin typeface="Montserrat"/>
                <a:hlinkClick r:id="rId2"/>
              </a:rPr>
              <a:t>photosynthesis</a:t>
            </a:r>
            <a:r>
              <a:rPr lang="en-US" dirty="0" smtClean="0">
                <a:solidFill>
                  <a:srgbClr val="000000"/>
                </a:solidFill>
                <a:latin typeface="Montserrat"/>
              </a:rPr>
              <a:t>.</a:t>
            </a:r>
            <a:r>
              <a:rPr lang="tr-TR" dirty="0" smtClean="0">
                <a:solidFill>
                  <a:srgbClr val="000000"/>
                </a:solidFill>
                <a:latin typeface="Montserrat"/>
              </a:rPr>
              <a:t> (</a:t>
            </a:r>
            <a:r>
              <a:rPr lang="tr-TR" dirty="0" err="1" smtClean="0">
                <a:solidFill>
                  <a:srgbClr val="000000"/>
                </a:solidFill>
                <a:latin typeface="Montserrat"/>
              </a:rPr>
              <a:t>Other</a:t>
            </a:r>
            <a:r>
              <a:rPr lang="en-US" dirty="0" smtClean="0">
                <a:solidFill>
                  <a:srgbClr val="000000"/>
                </a:solidFill>
                <a:latin typeface="Montserrat"/>
              </a:rPr>
              <a:t> function</a:t>
            </a:r>
            <a:r>
              <a:rPr lang="tr-TR" dirty="0" smtClean="0">
                <a:solidFill>
                  <a:srgbClr val="000000"/>
                </a:solidFill>
                <a:latin typeface="Montserrat"/>
              </a:rPr>
              <a:t>s </a:t>
            </a:r>
            <a:r>
              <a:rPr lang="tr-TR" dirty="0" err="1" smtClean="0">
                <a:solidFill>
                  <a:srgbClr val="000000"/>
                </a:solidFill>
                <a:latin typeface="Montserrat"/>
              </a:rPr>
              <a:t>are</a:t>
            </a:r>
            <a:r>
              <a:rPr lang="en-US" dirty="0" smtClean="0">
                <a:solidFill>
                  <a:srgbClr val="000000"/>
                </a:solidFill>
                <a:latin typeface="Montserrat"/>
              </a:rPr>
              <a:t> respiration </a:t>
            </a:r>
            <a:r>
              <a:rPr lang="en-US" dirty="0">
                <a:solidFill>
                  <a:srgbClr val="000000"/>
                </a:solidFill>
                <a:latin typeface="Montserrat"/>
              </a:rPr>
              <a:t>and </a:t>
            </a:r>
            <a:r>
              <a:rPr lang="en-US" dirty="0" smtClean="0">
                <a:solidFill>
                  <a:srgbClr val="000000"/>
                </a:solidFill>
                <a:latin typeface="Montserrat"/>
              </a:rPr>
              <a:t>sweating</a:t>
            </a:r>
            <a:r>
              <a:rPr lang="tr-TR" dirty="0">
                <a:solidFill>
                  <a:srgbClr val="000000"/>
                </a:solidFill>
                <a:latin typeface="Montserrat"/>
              </a:rPr>
              <a:t>)</a:t>
            </a:r>
            <a:r>
              <a:rPr lang="en-US" dirty="0" smtClean="0">
                <a:solidFill>
                  <a:srgbClr val="000000"/>
                </a:solidFill>
                <a:latin typeface="Montserrat"/>
              </a:rPr>
              <a:t> </a:t>
            </a:r>
            <a:r>
              <a:rPr lang="en-US" dirty="0">
                <a:solidFill>
                  <a:srgbClr val="000000"/>
                </a:solidFill>
                <a:latin typeface="Montserrat"/>
              </a:rPr>
              <a:t>Chlorophyll, the substance that gives plants their characteristic green </a:t>
            </a:r>
            <a:r>
              <a:rPr lang="en-US" dirty="0" err="1">
                <a:solidFill>
                  <a:srgbClr val="000000"/>
                </a:solidFill>
                <a:latin typeface="Montserrat"/>
              </a:rPr>
              <a:t>colour</a:t>
            </a:r>
            <a:r>
              <a:rPr lang="en-US" dirty="0">
                <a:solidFill>
                  <a:srgbClr val="000000"/>
                </a:solidFill>
                <a:latin typeface="Montserrat"/>
              </a:rPr>
              <a:t>, absorbs </a:t>
            </a:r>
            <a:r>
              <a:rPr lang="en-US" u="sng" dirty="0">
                <a:solidFill>
                  <a:srgbClr val="106596"/>
                </a:solidFill>
                <a:latin typeface="Montserrat"/>
                <a:hlinkClick r:id="rId3"/>
              </a:rPr>
              <a:t>light</a:t>
            </a:r>
            <a:r>
              <a:rPr lang="en-US" dirty="0">
                <a:solidFill>
                  <a:srgbClr val="000000"/>
                </a:solidFill>
                <a:latin typeface="Montserrat"/>
              </a:rPr>
              <a:t> </a:t>
            </a:r>
            <a:r>
              <a:rPr lang="en-US" u="sng" dirty="0">
                <a:solidFill>
                  <a:srgbClr val="106596"/>
                </a:solidFill>
                <a:latin typeface="Montserrat"/>
                <a:hlinkClick r:id="rId4"/>
              </a:rPr>
              <a:t>energy</a:t>
            </a:r>
            <a:r>
              <a:rPr lang="en-US" dirty="0">
                <a:solidFill>
                  <a:srgbClr val="000000"/>
                </a:solidFill>
                <a:latin typeface="Montserrat"/>
              </a:rPr>
              <a:t>. The internal structure of the leaf is protected by the leaf </a:t>
            </a:r>
            <a:r>
              <a:rPr lang="en-US" u="sng" dirty="0">
                <a:solidFill>
                  <a:srgbClr val="106596"/>
                </a:solidFill>
                <a:latin typeface="Montserrat"/>
                <a:hlinkClick r:id="rId5"/>
              </a:rPr>
              <a:t>epidermis</a:t>
            </a:r>
            <a:r>
              <a:rPr lang="en-US" dirty="0">
                <a:solidFill>
                  <a:srgbClr val="000000"/>
                </a:solidFill>
                <a:latin typeface="Montserrat"/>
              </a:rPr>
              <a:t>, which is continuous with the stem epidermis. The central leaf, or </a:t>
            </a:r>
            <a:r>
              <a:rPr lang="en-US" u="sng" dirty="0">
                <a:solidFill>
                  <a:srgbClr val="106596"/>
                </a:solidFill>
                <a:latin typeface="Montserrat"/>
                <a:hlinkClick r:id="rId6"/>
              </a:rPr>
              <a:t>mesophyll</a:t>
            </a:r>
            <a:r>
              <a:rPr lang="en-US" dirty="0">
                <a:solidFill>
                  <a:srgbClr val="000000"/>
                </a:solidFill>
                <a:latin typeface="Montserrat"/>
              </a:rPr>
              <a:t>, consists of soft-walled, unspecialized cells of the type known as </a:t>
            </a:r>
            <a:r>
              <a:rPr lang="en-US" u="sng" dirty="0">
                <a:solidFill>
                  <a:srgbClr val="106596"/>
                </a:solidFill>
                <a:latin typeface="Montserrat"/>
                <a:hlinkClick r:id="rId7"/>
              </a:rPr>
              <a:t>parenchyma</a:t>
            </a:r>
            <a:r>
              <a:rPr lang="en-US" dirty="0">
                <a:solidFill>
                  <a:srgbClr val="000000"/>
                </a:solidFill>
                <a:latin typeface="Montserrat"/>
              </a:rPr>
              <a:t>. As much as one-fifth of the mesophyll is composed of chlorophyll-containing chloroplasts, which absorb </a:t>
            </a:r>
            <a:r>
              <a:rPr lang="en-US" u="sng" dirty="0">
                <a:solidFill>
                  <a:srgbClr val="106596"/>
                </a:solidFill>
                <a:latin typeface="Montserrat"/>
                <a:hlinkClick r:id="rId8"/>
              </a:rPr>
              <a:t>sunlight</a:t>
            </a:r>
            <a:r>
              <a:rPr lang="en-US" dirty="0">
                <a:solidFill>
                  <a:srgbClr val="000000"/>
                </a:solidFill>
                <a:latin typeface="Montserrat"/>
              </a:rPr>
              <a:t> and, in conjunction with certain enzymes, use the </a:t>
            </a:r>
            <a:r>
              <a:rPr lang="en-US" u="sng" dirty="0">
                <a:solidFill>
                  <a:srgbClr val="106596"/>
                </a:solidFill>
                <a:latin typeface="Montserrat"/>
                <a:hlinkClick r:id="rId9"/>
              </a:rPr>
              <a:t>radiant energy</a:t>
            </a:r>
            <a:r>
              <a:rPr lang="en-US" dirty="0">
                <a:solidFill>
                  <a:srgbClr val="000000"/>
                </a:solidFill>
                <a:latin typeface="Montserrat"/>
              </a:rPr>
              <a:t> in decomposing </a:t>
            </a:r>
            <a:r>
              <a:rPr lang="en-US" u="sng" dirty="0">
                <a:solidFill>
                  <a:srgbClr val="106596"/>
                </a:solidFill>
                <a:latin typeface="Montserrat"/>
                <a:hlinkClick r:id="rId10"/>
              </a:rPr>
              <a:t>water</a:t>
            </a:r>
            <a:r>
              <a:rPr lang="en-US" dirty="0">
                <a:solidFill>
                  <a:srgbClr val="000000"/>
                </a:solidFill>
                <a:latin typeface="Montserrat"/>
              </a:rPr>
              <a:t> into its elements, hydrogen and </a:t>
            </a:r>
            <a:r>
              <a:rPr lang="en-US" u="sng" dirty="0">
                <a:solidFill>
                  <a:srgbClr val="106596"/>
                </a:solidFill>
                <a:latin typeface="Montserrat"/>
                <a:hlinkClick r:id="rId11"/>
              </a:rPr>
              <a:t>oxygen</a:t>
            </a:r>
            <a:r>
              <a:rPr lang="en-US" dirty="0">
                <a:solidFill>
                  <a:srgbClr val="000000"/>
                </a:solidFill>
                <a:latin typeface="Montserrat"/>
              </a:rPr>
              <a:t>. The oxygen liberated from green leaves replaces the oxygen removed from the atmosphere by plant and </a:t>
            </a:r>
            <a:r>
              <a:rPr lang="en-US" u="sng" dirty="0">
                <a:solidFill>
                  <a:srgbClr val="106596"/>
                </a:solidFill>
                <a:latin typeface="Montserrat"/>
                <a:hlinkClick r:id="rId12"/>
              </a:rPr>
              <a:t>animal</a:t>
            </a:r>
            <a:r>
              <a:rPr lang="en-US" dirty="0">
                <a:solidFill>
                  <a:srgbClr val="000000"/>
                </a:solidFill>
                <a:latin typeface="Montserrat"/>
              </a:rPr>
              <a:t> respiration and by combustion. The hydrogen obtained from water is combined with </a:t>
            </a:r>
            <a:r>
              <a:rPr lang="en-US" u="sng" dirty="0">
                <a:solidFill>
                  <a:srgbClr val="106596"/>
                </a:solidFill>
                <a:latin typeface="Montserrat"/>
                <a:hlinkClick r:id="rId13"/>
              </a:rPr>
              <a:t>carbon dioxide</a:t>
            </a:r>
            <a:r>
              <a:rPr lang="en-US" dirty="0">
                <a:solidFill>
                  <a:srgbClr val="000000"/>
                </a:solidFill>
                <a:latin typeface="Montserrat"/>
              </a:rPr>
              <a:t> in the enzymatic processes of photosynthesis to form the sugars that are the basis of both plant and animal life. Oxygen is passed into the atmosphere through </a:t>
            </a:r>
            <a:r>
              <a:rPr lang="en-US" dirty="0" err="1">
                <a:solidFill>
                  <a:srgbClr val="000000"/>
                </a:solidFill>
                <a:latin typeface="Montserrat"/>
              </a:rPr>
              <a:t>stomates</a:t>
            </a:r>
            <a:r>
              <a:rPr lang="en-US" dirty="0">
                <a:solidFill>
                  <a:srgbClr val="000000"/>
                </a:solidFill>
                <a:latin typeface="Montserrat"/>
              </a:rPr>
              <a:t>—pores in the leaf surface.</a:t>
            </a:r>
            <a:endParaRPr lang="en-US" dirty="0"/>
          </a:p>
        </p:txBody>
      </p:sp>
      <p:pic>
        <p:nvPicPr>
          <p:cNvPr id="2050" name="Picture 2" descr="Structures of a leafThe epidermis is often covered with a waxy protective cuticle that helps prevent water loss from inside the leaf. Oxygen, carbon dioxide, and water enter and exit the leaf through pores (stomata) scattered mostly along the lower epidermis. The stomata are opened and closed by the contraction and expansion of surrounding guard cells. The vascular, or conducting, tissues are known as xylem and phloem; water and minerals travel up to the leaves from the roots through the xylem, and sugars made by photosynthesis are transported to other parts of the plant through the phloem. Photosynthesis occurs within the chloroplast-containing mesophyll lay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65720" y="698689"/>
            <a:ext cx="4726280" cy="5109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62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ulutlar tasarım şablonu">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9_TF03460508" id="{7961A5F8-AD37-46E5-B777-83CDBC30EA30}" vid="{87683579-34D0-4B0D-9A12-F5DF22159786}"/>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2.xml><?xml version="1.0" encoding="utf-8"?>
<ds:datastoreItem xmlns:ds="http://schemas.openxmlformats.org/officeDocument/2006/customXml" ds:itemID="{DEDD01B8-816B-49B7-8C81-03AB51D87C54}">
  <ds:schemaRef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40262f94-9f35-4ac3-9a90-690165a166b7"/>
    <ds:schemaRef ds:uri="http://purl.org/dc/terms/"/>
    <ds:schemaRef ds:uri="http://www.w3.org/XML/1998/namespace"/>
    <ds:schemaRef ds:uri="a4f35948-e619-41b3-aa29-22878b09cfd2"/>
    <ds:schemaRef ds:uri="http://schemas.openxmlformats.org/package/2006/metadata/core-properties"/>
  </ds:schemaRefs>
</ds:datastoreItem>
</file>

<file path=customXml/itemProps3.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Bulutlar tasarım slaytları</Template>
  <TotalTime>184</TotalTime>
  <Words>72</Words>
  <Application>Microsoft Office PowerPoint</Application>
  <PresentationFormat>Geniş ekran</PresentationFormat>
  <Paragraphs>24</Paragraphs>
  <Slides>5</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Arial</vt:lpstr>
      <vt:lpstr>Calibri</vt:lpstr>
      <vt:lpstr>Cambria</vt:lpstr>
      <vt:lpstr>Montserrat</vt:lpstr>
      <vt:lpstr>Wingdings</vt:lpstr>
      <vt:lpstr>Bulutlar tasarım şablonu</vt:lpstr>
      <vt:lpstr>BIO 206  PLANT MORPHOLOGY</vt:lpstr>
      <vt:lpstr>Leaf structure</vt:lpstr>
      <vt:lpstr>PowerPoint Sunusu</vt:lpstr>
      <vt:lpstr>Main Parts of a Leaf</vt:lpstr>
      <vt:lpstr>Functions of the leaf</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 206  PLANT MORPHOLOGY</dc:title>
  <dc:creator>aydan acar</dc:creator>
  <cp:lastModifiedBy>aydan acar</cp:lastModifiedBy>
  <cp:revision>12</cp:revision>
  <dcterms:created xsi:type="dcterms:W3CDTF">2020-01-28T17:23:05Z</dcterms:created>
  <dcterms:modified xsi:type="dcterms:W3CDTF">2020-01-28T20:43:09Z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