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3970BE-3B6F-40EB-B8A1-530D8CC8FF6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E05948E-C2F0-40C9-B18B-CC8D628AFD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4ADD9E0B-94E2-47D7-A27B-391703CA19BD}"/>
              </a:ext>
            </a:extLst>
          </p:cNvPr>
          <p:cNvSpPr>
            <a:spLocks noGrp="1"/>
          </p:cNvSpPr>
          <p:nvPr>
            <p:ph type="dt" sz="half" idx="10"/>
          </p:nvPr>
        </p:nvSpPr>
        <p:spPr/>
        <p:txBody>
          <a:bodyPr/>
          <a:lstStyle/>
          <a:p>
            <a:fld id="{E6012450-44C5-4DA4-838C-59A90991F8C4}" type="datetimeFigureOut">
              <a:rPr lang="tr-TR" smtClean="0"/>
              <a:t>22.03.2020</a:t>
            </a:fld>
            <a:endParaRPr lang="tr-TR"/>
          </a:p>
        </p:txBody>
      </p:sp>
      <p:sp>
        <p:nvSpPr>
          <p:cNvPr id="5" name="Alt Bilgi Yer Tutucusu 4">
            <a:extLst>
              <a:ext uri="{FF2B5EF4-FFF2-40B4-BE49-F238E27FC236}">
                <a16:creationId xmlns:a16="http://schemas.microsoft.com/office/drawing/2014/main" id="{3DA8FC56-26FB-4CF6-8A3A-20166CD3637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BD6E03B-DE17-41DF-A423-322A6EE0192E}"/>
              </a:ext>
            </a:extLst>
          </p:cNvPr>
          <p:cNvSpPr>
            <a:spLocks noGrp="1"/>
          </p:cNvSpPr>
          <p:nvPr>
            <p:ph type="sldNum" sz="quarter" idx="12"/>
          </p:nvPr>
        </p:nvSpPr>
        <p:spPr/>
        <p:txBody>
          <a:bodyPr/>
          <a:lstStyle/>
          <a:p>
            <a:fld id="{62361B8D-9E6F-4E9B-9429-0243AB9F8D88}" type="slidenum">
              <a:rPr lang="tr-TR" smtClean="0"/>
              <a:t>‹#›</a:t>
            </a:fld>
            <a:endParaRPr lang="tr-TR"/>
          </a:p>
        </p:txBody>
      </p:sp>
    </p:spTree>
    <p:extLst>
      <p:ext uri="{BB962C8B-B14F-4D97-AF65-F5344CB8AC3E}">
        <p14:creationId xmlns:p14="http://schemas.microsoft.com/office/powerpoint/2010/main" val="474295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51B487-426D-43C5-9A9A-4D9F804E7DD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829856CC-9CE6-491A-B1CD-9F292875BB2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CEE72F5-8C33-46C5-BF9E-CA3D9ECF7507}"/>
              </a:ext>
            </a:extLst>
          </p:cNvPr>
          <p:cNvSpPr>
            <a:spLocks noGrp="1"/>
          </p:cNvSpPr>
          <p:nvPr>
            <p:ph type="dt" sz="half" idx="10"/>
          </p:nvPr>
        </p:nvSpPr>
        <p:spPr/>
        <p:txBody>
          <a:bodyPr/>
          <a:lstStyle/>
          <a:p>
            <a:fld id="{E6012450-44C5-4DA4-838C-59A90991F8C4}" type="datetimeFigureOut">
              <a:rPr lang="tr-TR" smtClean="0"/>
              <a:t>22.03.2020</a:t>
            </a:fld>
            <a:endParaRPr lang="tr-TR"/>
          </a:p>
        </p:txBody>
      </p:sp>
      <p:sp>
        <p:nvSpPr>
          <p:cNvPr id="5" name="Alt Bilgi Yer Tutucusu 4">
            <a:extLst>
              <a:ext uri="{FF2B5EF4-FFF2-40B4-BE49-F238E27FC236}">
                <a16:creationId xmlns:a16="http://schemas.microsoft.com/office/drawing/2014/main" id="{BB1CADDE-0E31-4F7F-87BB-60E744BA939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4D62D56-5E5F-4A57-988D-669011CCA344}"/>
              </a:ext>
            </a:extLst>
          </p:cNvPr>
          <p:cNvSpPr>
            <a:spLocks noGrp="1"/>
          </p:cNvSpPr>
          <p:nvPr>
            <p:ph type="sldNum" sz="quarter" idx="12"/>
          </p:nvPr>
        </p:nvSpPr>
        <p:spPr/>
        <p:txBody>
          <a:bodyPr/>
          <a:lstStyle/>
          <a:p>
            <a:fld id="{62361B8D-9E6F-4E9B-9429-0243AB9F8D88}" type="slidenum">
              <a:rPr lang="tr-TR" smtClean="0"/>
              <a:t>‹#›</a:t>
            </a:fld>
            <a:endParaRPr lang="tr-TR"/>
          </a:p>
        </p:txBody>
      </p:sp>
    </p:spTree>
    <p:extLst>
      <p:ext uri="{BB962C8B-B14F-4D97-AF65-F5344CB8AC3E}">
        <p14:creationId xmlns:p14="http://schemas.microsoft.com/office/powerpoint/2010/main" val="126793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2BBA93A-5158-45BB-947B-7A0A2FC0AEC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730CD8E-2EF7-4DD9-8110-88CAECC684B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0C78524-3F06-4FE1-9E5F-7A8F207F1C21}"/>
              </a:ext>
            </a:extLst>
          </p:cNvPr>
          <p:cNvSpPr>
            <a:spLocks noGrp="1"/>
          </p:cNvSpPr>
          <p:nvPr>
            <p:ph type="dt" sz="half" idx="10"/>
          </p:nvPr>
        </p:nvSpPr>
        <p:spPr/>
        <p:txBody>
          <a:bodyPr/>
          <a:lstStyle/>
          <a:p>
            <a:fld id="{E6012450-44C5-4DA4-838C-59A90991F8C4}" type="datetimeFigureOut">
              <a:rPr lang="tr-TR" smtClean="0"/>
              <a:t>22.03.2020</a:t>
            </a:fld>
            <a:endParaRPr lang="tr-TR"/>
          </a:p>
        </p:txBody>
      </p:sp>
      <p:sp>
        <p:nvSpPr>
          <p:cNvPr id="5" name="Alt Bilgi Yer Tutucusu 4">
            <a:extLst>
              <a:ext uri="{FF2B5EF4-FFF2-40B4-BE49-F238E27FC236}">
                <a16:creationId xmlns:a16="http://schemas.microsoft.com/office/drawing/2014/main" id="{01C89554-D2C6-4AF1-98CF-10D91C3E532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1EAADCE-CADF-4F3A-917E-2E1DBB74C41A}"/>
              </a:ext>
            </a:extLst>
          </p:cNvPr>
          <p:cNvSpPr>
            <a:spLocks noGrp="1"/>
          </p:cNvSpPr>
          <p:nvPr>
            <p:ph type="sldNum" sz="quarter" idx="12"/>
          </p:nvPr>
        </p:nvSpPr>
        <p:spPr/>
        <p:txBody>
          <a:bodyPr/>
          <a:lstStyle/>
          <a:p>
            <a:fld id="{62361B8D-9E6F-4E9B-9429-0243AB9F8D88}" type="slidenum">
              <a:rPr lang="tr-TR" smtClean="0"/>
              <a:t>‹#›</a:t>
            </a:fld>
            <a:endParaRPr lang="tr-TR"/>
          </a:p>
        </p:txBody>
      </p:sp>
    </p:spTree>
    <p:extLst>
      <p:ext uri="{BB962C8B-B14F-4D97-AF65-F5344CB8AC3E}">
        <p14:creationId xmlns:p14="http://schemas.microsoft.com/office/powerpoint/2010/main" val="2665539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BCA5A6-66BC-492A-88D3-1D234758C9F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CD5AFE3-3AA1-4BFB-9E48-719C37DC04E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388FF76-8F02-4CA3-BC78-AB74CF16CC55}"/>
              </a:ext>
            </a:extLst>
          </p:cNvPr>
          <p:cNvSpPr>
            <a:spLocks noGrp="1"/>
          </p:cNvSpPr>
          <p:nvPr>
            <p:ph type="dt" sz="half" idx="10"/>
          </p:nvPr>
        </p:nvSpPr>
        <p:spPr/>
        <p:txBody>
          <a:bodyPr/>
          <a:lstStyle/>
          <a:p>
            <a:fld id="{E6012450-44C5-4DA4-838C-59A90991F8C4}" type="datetimeFigureOut">
              <a:rPr lang="tr-TR" smtClean="0"/>
              <a:t>22.03.2020</a:t>
            </a:fld>
            <a:endParaRPr lang="tr-TR"/>
          </a:p>
        </p:txBody>
      </p:sp>
      <p:sp>
        <p:nvSpPr>
          <p:cNvPr id="5" name="Alt Bilgi Yer Tutucusu 4">
            <a:extLst>
              <a:ext uri="{FF2B5EF4-FFF2-40B4-BE49-F238E27FC236}">
                <a16:creationId xmlns:a16="http://schemas.microsoft.com/office/drawing/2014/main" id="{4C8EED7E-6B88-4EC8-85D7-E867AAC32DA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525A93A-690A-46FB-95C1-DA31758D72DA}"/>
              </a:ext>
            </a:extLst>
          </p:cNvPr>
          <p:cNvSpPr>
            <a:spLocks noGrp="1"/>
          </p:cNvSpPr>
          <p:nvPr>
            <p:ph type="sldNum" sz="quarter" idx="12"/>
          </p:nvPr>
        </p:nvSpPr>
        <p:spPr/>
        <p:txBody>
          <a:bodyPr/>
          <a:lstStyle/>
          <a:p>
            <a:fld id="{62361B8D-9E6F-4E9B-9429-0243AB9F8D88}" type="slidenum">
              <a:rPr lang="tr-TR" smtClean="0"/>
              <a:t>‹#›</a:t>
            </a:fld>
            <a:endParaRPr lang="tr-TR"/>
          </a:p>
        </p:txBody>
      </p:sp>
    </p:spTree>
    <p:extLst>
      <p:ext uri="{BB962C8B-B14F-4D97-AF65-F5344CB8AC3E}">
        <p14:creationId xmlns:p14="http://schemas.microsoft.com/office/powerpoint/2010/main" val="3196952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0924FB-7F0C-4F94-A3D4-EDA2126C372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23CB81EB-7E0D-4CFD-AC82-EB7303CD15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7595BB5-A03C-4E59-9F6C-089E91CB4276}"/>
              </a:ext>
            </a:extLst>
          </p:cNvPr>
          <p:cNvSpPr>
            <a:spLocks noGrp="1"/>
          </p:cNvSpPr>
          <p:nvPr>
            <p:ph type="dt" sz="half" idx="10"/>
          </p:nvPr>
        </p:nvSpPr>
        <p:spPr/>
        <p:txBody>
          <a:bodyPr/>
          <a:lstStyle/>
          <a:p>
            <a:fld id="{E6012450-44C5-4DA4-838C-59A90991F8C4}" type="datetimeFigureOut">
              <a:rPr lang="tr-TR" smtClean="0"/>
              <a:t>22.03.2020</a:t>
            </a:fld>
            <a:endParaRPr lang="tr-TR"/>
          </a:p>
        </p:txBody>
      </p:sp>
      <p:sp>
        <p:nvSpPr>
          <p:cNvPr id="5" name="Alt Bilgi Yer Tutucusu 4">
            <a:extLst>
              <a:ext uri="{FF2B5EF4-FFF2-40B4-BE49-F238E27FC236}">
                <a16:creationId xmlns:a16="http://schemas.microsoft.com/office/drawing/2014/main" id="{34E1910E-E063-46D7-981A-64EC0E28E95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1D90680-6B2D-4040-A6DA-D84679AEF378}"/>
              </a:ext>
            </a:extLst>
          </p:cNvPr>
          <p:cNvSpPr>
            <a:spLocks noGrp="1"/>
          </p:cNvSpPr>
          <p:nvPr>
            <p:ph type="sldNum" sz="quarter" idx="12"/>
          </p:nvPr>
        </p:nvSpPr>
        <p:spPr/>
        <p:txBody>
          <a:bodyPr/>
          <a:lstStyle/>
          <a:p>
            <a:fld id="{62361B8D-9E6F-4E9B-9429-0243AB9F8D88}" type="slidenum">
              <a:rPr lang="tr-TR" smtClean="0"/>
              <a:t>‹#›</a:t>
            </a:fld>
            <a:endParaRPr lang="tr-TR"/>
          </a:p>
        </p:txBody>
      </p:sp>
    </p:spTree>
    <p:extLst>
      <p:ext uri="{BB962C8B-B14F-4D97-AF65-F5344CB8AC3E}">
        <p14:creationId xmlns:p14="http://schemas.microsoft.com/office/powerpoint/2010/main" val="1090586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0A669E-4292-495A-A73B-51601174DD5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1F7C898-60D1-4DB9-88CF-AADBB97F789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613F0B3-2283-4351-9751-4F004FD3389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65C9627-3ED1-4764-8DD4-3324B2585A87}"/>
              </a:ext>
            </a:extLst>
          </p:cNvPr>
          <p:cNvSpPr>
            <a:spLocks noGrp="1"/>
          </p:cNvSpPr>
          <p:nvPr>
            <p:ph type="dt" sz="half" idx="10"/>
          </p:nvPr>
        </p:nvSpPr>
        <p:spPr/>
        <p:txBody>
          <a:bodyPr/>
          <a:lstStyle/>
          <a:p>
            <a:fld id="{E6012450-44C5-4DA4-838C-59A90991F8C4}" type="datetimeFigureOut">
              <a:rPr lang="tr-TR" smtClean="0"/>
              <a:t>22.03.2020</a:t>
            </a:fld>
            <a:endParaRPr lang="tr-TR"/>
          </a:p>
        </p:txBody>
      </p:sp>
      <p:sp>
        <p:nvSpPr>
          <p:cNvPr id="6" name="Alt Bilgi Yer Tutucusu 5">
            <a:extLst>
              <a:ext uri="{FF2B5EF4-FFF2-40B4-BE49-F238E27FC236}">
                <a16:creationId xmlns:a16="http://schemas.microsoft.com/office/drawing/2014/main" id="{40531A6A-E06A-45BA-9B68-AED1858A503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B3D3929-F0A9-4289-8646-90D1D139EBF9}"/>
              </a:ext>
            </a:extLst>
          </p:cNvPr>
          <p:cNvSpPr>
            <a:spLocks noGrp="1"/>
          </p:cNvSpPr>
          <p:nvPr>
            <p:ph type="sldNum" sz="quarter" idx="12"/>
          </p:nvPr>
        </p:nvSpPr>
        <p:spPr/>
        <p:txBody>
          <a:bodyPr/>
          <a:lstStyle/>
          <a:p>
            <a:fld id="{62361B8D-9E6F-4E9B-9429-0243AB9F8D88}" type="slidenum">
              <a:rPr lang="tr-TR" smtClean="0"/>
              <a:t>‹#›</a:t>
            </a:fld>
            <a:endParaRPr lang="tr-TR"/>
          </a:p>
        </p:txBody>
      </p:sp>
    </p:spTree>
    <p:extLst>
      <p:ext uri="{BB962C8B-B14F-4D97-AF65-F5344CB8AC3E}">
        <p14:creationId xmlns:p14="http://schemas.microsoft.com/office/powerpoint/2010/main" val="3540429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88A2E7-325E-436F-A387-6519C1F1A93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E4AC0DA-F7C2-4CE2-89D7-66CD96758C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A3373D47-00EF-4913-8CDA-7470A9BBB58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179AA799-4FA3-455F-9733-EBAEB4548B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160B3F48-B308-4DD7-B123-0CFBF0B58A1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21AAC1C5-991B-4969-A27F-F26307F0713C}"/>
              </a:ext>
            </a:extLst>
          </p:cNvPr>
          <p:cNvSpPr>
            <a:spLocks noGrp="1"/>
          </p:cNvSpPr>
          <p:nvPr>
            <p:ph type="dt" sz="half" idx="10"/>
          </p:nvPr>
        </p:nvSpPr>
        <p:spPr/>
        <p:txBody>
          <a:bodyPr/>
          <a:lstStyle/>
          <a:p>
            <a:fld id="{E6012450-44C5-4DA4-838C-59A90991F8C4}" type="datetimeFigureOut">
              <a:rPr lang="tr-TR" smtClean="0"/>
              <a:t>22.03.2020</a:t>
            </a:fld>
            <a:endParaRPr lang="tr-TR"/>
          </a:p>
        </p:txBody>
      </p:sp>
      <p:sp>
        <p:nvSpPr>
          <p:cNvPr id="8" name="Alt Bilgi Yer Tutucusu 7">
            <a:extLst>
              <a:ext uri="{FF2B5EF4-FFF2-40B4-BE49-F238E27FC236}">
                <a16:creationId xmlns:a16="http://schemas.microsoft.com/office/drawing/2014/main" id="{5770F516-10A1-478C-9A4A-2E4C5AB3E19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7D51D96-2B75-4AF3-95B5-C763F6DCBBB9}"/>
              </a:ext>
            </a:extLst>
          </p:cNvPr>
          <p:cNvSpPr>
            <a:spLocks noGrp="1"/>
          </p:cNvSpPr>
          <p:nvPr>
            <p:ph type="sldNum" sz="quarter" idx="12"/>
          </p:nvPr>
        </p:nvSpPr>
        <p:spPr/>
        <p:txBody>
          <a:bodyPr/>
          <a:lstStyle/>
          <a:p>
            <a:fld id="{62361B8D-9E6F-4E9B-9429-0243AB9F8D88}" type="slidenum">
              <a:rPr lang="tr-TR" smtClean="0"/>
              <a:t>‹#›</a:t>
            </a:fld>
            <a:endParaRPr lang="tr-TR"/>
          </a:p>
        </p:txBody>
      </p:sp>
    </p:spTree>
    <p:extLst>
      <p:ext uri="{BB962C8B-B14F-4D97-AF65-F5344CB8AC3E}">
        <p14:creationId xmlns:p14="http://schemas.microsoft.com/office/powerpoint/2010/main" val="4106957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F3AB02-F9D9-49E8-A2C1-8CE05BFEC1A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9C1865D-F5D3-4A7B-9D3D-2B795C9DA618}"/>
              </a:ext>
            </a:extLst>
          </p:cNvPr>
          <p:cNvSpPr>
            <a:spLocks noGrp="1"/>
          </p:cNvSpPr>
          <p:nvPr>
            <p:ph type="dt" sz="half" idx="10"/>
          </p:nvPr>
        </p:nvSpPr>
        <p:spPr/>
        <p:txBody>
          <a:bodyPr/>
          <a:lstStyle/>
          <a:p>
            <a:fld id="{E6012450-44C5-4DA4-838C-59A90991F8C4}" type="datetimeFigureOut">
              <a:rPr lang="tr-TR" smtClean="0"/>
              <a:t>22.03.2020</a:t>
            </a:fld>
            <a:endParaRPr lang="tr-TR"/>
          </a:p>
        </p:txBody>
      </p:sp>
      <p:sp>
        <p:nvSpPr>
          <p:cNvPr id="4" name="Alt Bilgi Yer Tutucusu 3">
            <a:extLst>
              <a:ext uri="{FF2B5EF4-FFF2-40B4-BE49-F238E27FC236}">
                <a16:creationId xmlns:a16="http://schemas.microsoft.com/office/drawing/2014/main" id="{FC639674-EFB5-412A-966A-E791615F840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77051C0C-D5CC-481D-B83B-FE1A9E4C16F4}"/>
              </a:ext>
            </a:extLst>
          </p:cNvPr>
          <p:cNvSpPr>
            <a:spLocks noGrp="1"/>
          </p:cNvSpPr>
          <p:nvPr>
            <p:ph type="sldNum" sz="quarter" idx="12"/>
          </p:nvPr>
        </p:nvSpPr>
        <p:spPr/>
        <p:txBody>
          <a:bodyPr/>
          <a:lstStyle/>
          <a:p>
            <a:fld id="{62361B8D-9E6F-4E9B-9429-0243AB9F8D88}" type="slidenum">
              <a:rPr lang="tr-TR" smtClean="0"/>
              <a:t>‹#›</a:t>
            </a:fld>
            <a:endParaRPr lang="tr-TR"/>
          </a:p>
        </p:txBody>
      </p:sp>
    </p:spTree>
    <p:extLst>
      <p:ext uri="{BB962C8B-B14F-4D97-AF65-F5344CB8AC3E}">
        <p14:creationId xmlns:p14="http://schemas.microsoft.com/office/powerpoint/2010/main" val="884721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B698614-937D-4E92-AC23-5103835A27F8}"/>
              </a:ext>
            </a:extLst>
          </p:cNvPr>
          <p:cNvSpPr>
            <a:spLocks noGrp="1"/>
          </p:cNvSpPr>
          <p:nvPr>
            <p:ph type="dt" sz="half" idx="10"/>
          </p:nvPr>
        </p:nvSpPr>
        <p:spPr/>
        <p:txBody>
          <a:bodyPr/>
          <a:lstStyle/>
          <a:p>
            <a:fld id="{E6012450-44C5-4DA4-838C-59A90991F8C4}" type="datetimeFigureOut">
              <a:rPr lang="tr-TR" smtClean="0"/>
              <a:t>22.03.2020</a:t>
            </a:fld>
            <a:endParaRPr lang="tr-TR"/>
          </a:p>
        </p:txBody>
      </p:sp>
      <p:sp>
        <p:nvSpPr>
          <p:cNvPr id="3" name="Alt Bilgi Yer Tutucusu 2">
            <a:extLst>
              <a:ext uri="{FF2B5EF4-FFF2-40B4-BE49-F238E27FC236}">
                <a16:creationId xmlns:a16="http://schemas.microsoft.com/office/drawing/2014/main" id="{BB3661DC-B788-4A0A-B707-E21E70C7421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5209126-07B5-4A58-95AC-8C0630077C29}"/>
              </a:ext>
            </a:extLst>
          </p:cNvPr>
          <p:cNvSpPr>
            <a:spLocks noGrp="1"/>
          </p:cNvSpPr>
          <p:nvPr>
            <p:ph type="sldNum" sz="quarter" idx="12"/>
          </p:nvPr>
        </p:nvSpPr>
        <p:spPr/>
        <p:txBody>
          <a:bodyPr/>
          <a:lstStyle/>
          <a:p>
            <a:fld id="{62361B8D-9E6F-4E9B-9429-0243AB9F8D88}" type="slidenum">
              <a:rPr lang="tr-TR" smtClean="0"/>
              <a:t>‹#›</a:t>
            </a:fld>
            <a:endParaRPr lang="tr-TR"/>
          </a:p>
        </p:txBody>
      </p:sp>
    </p:spTree>
    <p:extLst>
      <p:ext uri="{BB962C8B-B14F-4D97-AF65-F5344CB8AC3E}">
        <p14:creationId xmlns:p14="http://schemas.microsoft.com/office/powerpoint/2010/main" val="3820003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0B10C2-05C8-4BEF-8DC3-A266A514890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C499C38-FA08-409B-9245-B79E9E7490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7FFBF10-C673-496C-A017-63ED88B826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069B5CC-4142-459D-BD8C-86A23A876B20}"/>
              </a:ext>
            </a:extLst>
          </p:cNvPr>
          <p:cNvSpPr>
            <a:spLocks noGrp="1"/>
          </p:cNvSpPr>
          <p:nvPr>
            <p:ph type="dt" sz="half" idx="10"/>
          </p:nvPr>
        </p:nvSpPr>
        <p:spPr/>
        <p:txBody>
          <a:bodyPr/>
          <a:lstStyle/>
          <a:p>
            <a:fld id="{E6012450-44C5-4DA4-838C-59A90991F8C4}" type="datetimeFigureOut">
              <a:rPr lang="tr-TR" smtClean="0"/>
              <a:t>22.03.2020</a:t>
            </a:fld>
            <a:endParaRPr lang="tr-TR"/>
          </a:p>
        </p:txBody>
      </p:sp>
      <p:sp>
        <p:nvSpPr>
          <p:cNvPr id="6" name="Alt Bilgi Yer Tutucusu 5">
            <a:extLst>
              <a:ext uri="{FF2B5EF4-FFF2-40B4-BE49-F238E27FC236}">
                <a16:creationId xmlns:a16="http://schemas.microsoft.com/office/drawing/2014/main" id="{9CD74AFC-1AE7-44CB-BC4A-3B782B2E507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85AACB5-A356-47BE-894B-6CFA4FD8DD00}"/>
              </a:ext>
            </a:extLst>
          </p:cNvPr>
          <p:cNvSpPr>
            <a:spLocks noGrp="1"/>
          </p:cNvSpPr>
          <p:nvPr>
            <p:ph type="sldNum" sz="quarter" idx="12"/>
          </p:nvPr>
        </p:nvSpPr>
        <p:spPr/>
        <p:txBody>
          <a:bodyPr/>
          <a:lstStyle/>
          <a:p>
            <a:fld id="{62361B8D-9E6F-4E9B-9429-0243AB9F8D88}" type="slidenum">
              <a:rPr lang="tr-TR" smtClean="0"/>
              <a:t>‹#›</a:t>
            </a:fld>
            <a:endParaRPr lang="tr-TR"/>
          </a:p>
        </p:txBody>
      </p:sp>
    </p:spTree>
    <p:extLst>
      <p:ext uri="{BB962C8B-B14F-4D97-AF65-F5344CB8AC3E}">
        <p14:creationId xmlns:p14="http://schemas.microsoft.com/office/powerpoint/2010/main" val="2079957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9AAD2F-86B0-4FD7-A34C-F595595AFC9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AAF5C47-7DF1-45C8-AD14-40CDFF5FDD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2B48943B-AC6B-4177-A476-41F50B215E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285D5BA-C87E-4E52-B9E9-9CBEECE63734}"/>
              </a:ext>
            </a:extLst>
          </p:cNvPr>
          <p:cNvSpPr>
            <a:spLocks noGrp="1"/>
          </p:cNvSpPr>
          <p:nvPr>
            <p:ph type="dt" sz="half" idx="10"/>
          </p:nvPr>
        </p:nvSpPr>
        <p:spPr/>
        <p:txBody>
          <a:bodyPr/>
          <a:lstStyle/>
          <a:p>
            <a:fld id="{E6012450-44C5-4DA4-838C-59A90991F8C4}" type="datetimeFigureOut">
              <a:rPr lang="tr-TR" smtClean="0"/>
              <a:t>22.03.2020</a:t>
            </a:fld>
            <a:endParaRPr lang="tr-TR"/>
          </a:p>
        </p:txBody>
      </p:sp>
      <p:sp>
        <p:nvSpPr>
          <p:cNvPr id="6" name="Alt Bilgi Yer Tutucusu 5">
            <a:extLst>
              <a:ext uri="{FF2B5EF4-FFF2-40B4-BE49-F238E27FC236}">
                <a16:creationId xmlns:a16="http://schemas.microsoft.com/office/drawing/2014/main" id="{C495A6E0-864D-4828-966D-28FF0262CF9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7314E5F-F4E5-4774-A784-EA2BF8E29F79}"/>
              </a:ext>
            </a:extLst>
          </p:cNvPr>
          <p:cNvSpPr>
            <a:spLocks noGrp="1"/>
          </p:cNvSpPr>
          <p:nvPr>
            <p:ph type="sldNum" sz="quarter" idx="12"/>
          </p:nvPr>
        </p:nvSpPr>
        <p:spPr/>
        <p:txBody>
          <a:bodyPr/>
          <a:lstStyle/>
          <a:p>
            <a:fld id="{62361B8D-9E6F-4E9B-9429-0243AB9F8D88}" type="slidenum">
              <a:rPr lang="tr-TR" smtClean="0"/>
              <a:t>‹#›</a:t>
            </a:fld>
            <a:endParaRPr lang="tr-TR"/>
          </a:p>
        </p:txBody>
      </p:sp>
    </p:spTree>
    <p:extLst>
      <p:ext uri="{BB962C8B-B14F-4D97-AF65-F5344CB8AC3E}">
        <p14:creationId xmlns:p14="http://schemas.microsoft.com/office/powerpoint/2010/main" val="390894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0012AAA-E42C-4C59-92F4-0F618393D1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5516BFA-2DD9-425D-8359-010A0108DA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25B03A3-C8DA-445C-9098-D2A4FBCB25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012450-44C5-4DA4-838C-59A90991F8C4}" type="datetimeFigureOut">
              <a:rPr lang="tr-TR" smtClean="0"/>
              <a:t>22.03.2020</a:t>
            </a:fld>
            <a:endParaRPr lang="tr-TR"/>
          </a:p>
        </p:txBody>
      </p:sp>
      <p:sp>
        <p:nvSpPr>
          <p:cNvPr id="5" name="Alt Bilgi Yer Tutucusu 4">
            <a:extLst>
              <a:ext uri="{FF2B5EF4-FFF2-40B4-BE49-F238E27FC236}">
                <a16:creationId xmlns:a16="http://schemas.microsoft.com/office/drawing/2014/main" id="{12C9F8C1-5E5F-4E05-BB2C-6231A9C4A7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6C70FB0F-05B8-4B30-BD45-B57813B32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61B8D-9E6F-4E9B-9429-0243AB9F8D88}" type="slidenum">
              <a:rPr lang="tr-TR" smtClean="0"/>
              <a:t>‹#›</a:t>
            </a:fld>
            <a:endParaRPr lang="tr-TR"/>
          </a:p>
        </p:txBody>
      </p:sp>
    </p:spTree>
    <p:extLst>
      <p:ext uri="{BB962C8B-B14F-4D97-AF65-F5344CB8AC3E}">
        <p14:creationId xmlns:p14="http://schemas.microsoft.com/office/powerpoint/2010/main" val="2762364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D45262-BC9D-4B52-BF22-5B910A17D2BF}"/>
              </a:ext>
            </a:extLst>
          </p:cNvPr>
          <p:cNvSpPr>
            <a:spLocks noGrp="1"/>
          </p:cNvSpPr>
          <p:nvPr>
            <p:ph type="title"/>
          </p:nvPr>
        </p:nvSpPr>
        <p:spPr>
          <a:xfrm>
            <a:off x="838200" y="1"/>
            <a:ext cx="10515600" cy="781878"/>
          </a:xfrm>
        </p:spPr>
        <p:txBody>
          <a:bodyPr>
            <a:normAutofit fontScale="90000"/>
          </a:bodyPr>
          <a:lstStyle/>
          <a:p>
            <a:br>
              <a:rPr lang="tr-TR" dirty="0"/>
            </a:br>
            <a:r>
              <a:rPr lang="tr-TR" dirty="0"/>
              <a:t>     </a:t>
            </a:r>
            <a:r>
              <a:rPr lang="tr-TR" b="1" dirty="0">
                <a:solidFill>
                  <a:srgbClr val="FF0000"/>
                </a:solidFill>
              </a:rPr>
              <a:t>Pazarlama ve İlgili Kavramlar</a:t>
            </a:r>
            <a:br>
              <a:rPr lang="tr-TR" dirty="0"/>
            </a:br>
            <a:endParaRPr lang="tr-TR" dirty="0"/>
          </a:p>
        </p:txBody>
      </p:sp>
      <p:sp>
        <p:nvSpPr>
          <p:cNvPr id="3" name="İçerik Yer Tutucusu 2">
            <a:extLst>
              <a:ext uri="{FF2B5EF4-FFF2-40B4-BE49-F238E27FC236}">
                <a16:creationId xmlns:a16="http://schemas.microsoft.com/office/drawing/2014/main" id="{8D3EE4CA-E8F7-4F75-8B8A-EE1A86BE85C7}"/>
              </a:ext>
            </a:extLst>
          </p:cNvPr>
          <p:cNvSpPr>
            <a:spLocks noGrp="1"/>
          </p:cNvSpPr>
          <p:nvPr>
            <p:ph idx="1"/>
          </p:nvPr>
        </p:nvSpPr>
        <p:spPr>
          <a:xfrm>
            <a:off x="530087" y="901148"/>
            <a:ext cx="11449878" cy="5956851"/>
          </a:xfrm>
        </p:spPr>
        <p:txBody>
          <a:bodyPr>
            <a:normAutofit fontScale="92500" lnSpcReduction="10000"/>
          </a:bodyPr>
          <a:lstStyle/>
          <a:p>
            <a:r>
              <a:rPr lang="tr-TR" b="1" dirty="0"/>
              <a:t>Yönetimin önemli fonksiyonlarından biri olan pazarlama, işletmelerin üretmiş olduğu ve insanların ihtiyaç duyduğu mal ve hizmetlerin tüketicilere ulaştırılmasıdır. Pazarlamanın en belirgin özellikleri şöyle sıralanabilir:</a:t>
            </a:r>
          </a:p>
          <a:p>
            <a:r>
              <a:rPr lang="tr-TR" b="1" dirty="0"/>
              <a:t>Tüketici ihtiyaçlarındaki gelişme ve değişmeleri öngörmek Söz konusu değişme ve gelişmelere göre üretime yön vermek</a:t>
            </a:r>
          </a:p>
          <a:p>
            <a:r>
              <a:rPr lang="tr-TR" b="1" dirty="0"/>
              <a:t>Üretilen mal ve hizmetlerin, üretici ve tüketici amaçlarını gerçekleştirecek biçimde tüketicilere ulaşmasını sağlamak.</a:t>
            </a:r>
          </a:p>
          <a:p>
            <a:r>
              <a:rPr lang="tr-TR" b="1" dirty="0"/>
              <a:t>Pazarlama ile ilgili diğer kavramlar aşağıda sıralamıştır:</a:t>
            </a:r>
          </a:p>
          <a:p>
            <a:r>
              <a:rPr lang="tr-TR" b="1" dirty="0">
                <a:solidFill>
                  <a:srgbClr val="FF0000"/>
                </a:solidFill>
              </a:rPr>
              <a:t>Pazar:</a:t>
            </a:r>
            <a:r>
              <a:rPr lang="tr-TR" b="1" dirty="0"/>
              <a:t> Mal ve hizmetlerin satışa sunulduğu, alıcıların ve satıcıların karşılaştıkları, malların sahipliğinin değişiminin yapıldığı yerdir.</a:t>
            </a:r>
          </a:p>
          <a:p>
            <a:r>
              <a:rPr lang="tr-TR" b="1" dirty="0">
                <a:solidFill>
                  <a:srgbClr val="FF0000"/>
                </a:solidFill>
              </a:rPr>
              <a:t>Satış:</a:t>
            </a:r>
            <a:r>
              <a:rPr lang="tr-TR" b="1" dirty="0"/>
              <a:t> Malların el değiştirmesini, başka bir deyimle sahip değiştirmesini sağlayan önemli bir pazarlama eylemidir. Satışla mülkiyet faydası yaratılmış olur.</a:t>
            </a:r>
          </a:p>
          <a:p>
            <a:r>
              <a:rPr lang="tr-TR" b="1" dirty="0">
                <a:solidFill>
                  <a:srgbClr val="FF0000"/>
                </a:solidFill>
              </a:rPr>
              <a:t>Satıcı:</a:t>
            </a:r>
            <a:r>
              <a:rPr lang="tr-TR" b="1" dirty="0"/>
              <a:t> İşletmenin satış işleriyle görevlendirdiği kişi veya kişileridir.</a:t>
            </a:r>
          </a:p>
          <a:p>
            <a:r>
              <a:rPr lang="tr-TR" b="1" dirty="0">
                <a:solidFill>
                  <a:srgbClr val="FF0000"/>
                </a:solidFill>
              </a:rPr>
              <a:t>Pazarlamacı: </a:t>
            </a:r>
            <a:r>
              <a:rPr lang="tr-TR" b="1" dirty="0"/>
              <a:t>İşletmelerdeki pazarlama faaliyetlerinin planlanması, örgütlenmesi, yürütülmesi, uyumlaştırılması ve denetle</a:t>
            </a:r>
          </a:p>
        </p:txBody>
      </p:sp>
    </p:spTree>
    <p:extLst>
      <p:ext uri="{BB962C8B-B14F-4D97-AF65-F5344CB8AC3E}">
        <p14:creationId xmlns:p14="http://schemas.microsoft.com/office/powerpoint/2010/main" val="1972880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CAA754-AC6D-4FDE-9107-2E15DB212641}"/>
              </a:ext>
            </a:extLst>
          </p:cNvPr>
          <p:cNvSpPr>
            <a:spLocks noGrp="1"/>
          </p:cNvSpPr>
          <p:nvPr>
            <p:ph type="title"/>
          </p:nvPr>
        </p:nvSpPr>
        <p:spPr>
          <a:xfrm>
            <a:off x="983974" y="0"/>
            <a:ext cx="10515600" cy="681037"/>
          </a:xfrm>
        </p:spPr>
        <p:txBody>
          <a:bodyPr>
            <a:normAutofit fontScale="90000"/>
          </a:bodyPr>
          <a:lstStyle/>
          <a:p>
            <a:br>
              <a:rPr lang="tr-TR" dirty="0"/>
            </a:br>
            <a:r>
              <a:rPr lang="tr-TR" dirty="0"/>
              <a:t>     </a:t>
            </a:r>
            <a:r>
              <a:rPr lang="tr-TR" b="1" dirty="0">
                <a:solidFill>
                  <a:srgbClr val="FF0000"/>
                </a:solidFill>
              </a:rPr>
              <a:t>Yabancı Kaynaklar (Borçlar, Dış Kaynaklar)</a:t>
            </a:r>
            <a:br>
              <a:rPr lang="tr-TR" b="1" dirty="0">
                <a:solidFill>
                  <a:srgbClr val="FF0000"/>
                </a:solidFill>
              </a:rPr>
            </a:br>
            <a:endParaRPr lang="tr-TR" b="1" dirty="0">
              <a:solidFill>
                <a:srgbClr val="FF0000"/>
              </a:solidFill>
            </a:endParaRPr>
          </a:p>
        </p:txBody>
      </p:sp>
      <p:sp>
        <p:nvSpPr>
          <p:cNvPr id="3" name="İçerik Yer Tutucusu 2">
            <a:extLst>
              <a:ext uri="{FF2B5EF4-FFF2-40B4-BE49-F238E27FC236}">
                <a16:creationId xmlns:a16="http://schemas.microsoft.com/office/drawing/2014/main" id="{AC6B1116-613B-4C1F-BC2B-28F0652203F0}"/>
              </a:ext>
            </a:extLst>
          </p:cNvPr>
          <p:cNvSpPr>
            <a:spLocks noGrp="1"/>
          </p:cNvSpPr>
          <p:nvPr>
            <p:ph idx="1"/>
          </p:nvPr>
        </p:nvSpPr>
        <p:spPr>
          <a:xfrm>
            <a:off x="636104" y="1060174"/>
            <a:ext cx="10717696" cy="5618922"/>
          </a:xfrm>
        </p:spPr>
        <p:txBody>
          <a:bodyPr>
            <a:normAutofit lnSpcReduction="10000"/>
          </a:bodyPr>
          <a:lstStyle/>
          <a:p>
            <a:r>
              <a:rPr lang="tr-TR" b="1" dirty="0"/>
              <a:t>Yabancı kaynaklar, işletmelerin işletme dışından sağladıkları kaynaklardır. Bankalardan alınan krediler, bono ve tahviller bu kaynaklara örnektir. </a:t>
            </a:r>
          </a:p>
          <a:p>
            <a:r>
              <a:rPr lang="tr-TR" b="1" dirty="0"/>
              <a:t>Yabancı kaynaklar belli bir vade sonunda, anapara ve faizin ödenmesi zorunlu olan kaynaklardır. Bu nedenle risklidir. Yabancı kaynaklar vadelerine göre ikiye ayrılır:</a:t>
            </a:r>
          </a:p>
          <a:p>
            <a:r>
              <a:rPr lang="tr-TR" b="1" dirty="0"/>
              <a:t>Kısa vadeli yabancı kaynaklar: Vadesi bir yıla kadar süreli kaynaklardır. İşletmeler bu kaynaklara dönen varlıklarını (stok, hammadde, menkul kıymet vb.) finanse etmek için başvurur. Geri ödeme süresi kısa olduğu için maliyeti (faizi) düşüktür.</a:t>
            </a:r>
          </a:p>
          <a:p>
            <a:r>
              <a:rPr lang="tr-TR" b="1" dirty="0"/>
              <a:t>Uzun vadeli yabancı kaynaklar: Vadesi bir yıldan daha uzun süreli kaynaklardır. İşletmeler bu kaynaklara duran varlıklarını (makine, teçhizat, arsa, arazi, taşıtlar vb.) finanse etmek için başvurur. Geri ödeme süresi uzun olduğu için maliyeti (faizi) yüksektir.</a:t>
            </a:r>
          </a:p>
          <a:p>
            <a:endParaRPr lang="tr-TR" dirty="0"/>
          </a:p>
          <a:p>
            <a:endParaRPr lang="tr-TR" dirty="0"/>
          </a:p>
        </p:txBody>
      </p:sp>
    </p:spTree>
    <p:extLst>
      <p:ext uri="{BB962C8B-B14F-4D97-AF65-F5344CB8AC3E}">
        <p14:creationId xmlns:p14="http://schemas.microsoft.com/office/powerpoint/2010/main" val="1192590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3C370A-BD8F-44DB-8652-9447B4708462}"/>
              </a:ext>
            </a:extLst>
          </p:cNvPr>
          <p:cNvSpPr>
            <a:spLocks noGrp="1"/>
          </p:cNvSpPr>
          <p:nvPr>
            <p:ph type="title"/>
          </p:nvPr>
        </p:nvSpPr>
        <p:spPr>
          <a:xfrm>
            <a:off x="238539" y="1"/>
            <a:ext cx="11953461" cy="874642"/>
          </a:xfrm>
        </p:spPr>
        <p:txBody>
          <a:bodyPr>
            <a:normAutofit fontScale="90000"/>
          </a:bodyPr>
          <a:lstStyle/>
          <a:p>
            <a:br>
              <a:rPr lang="tr-TR" dirty="0"/>
            </a:br>
            <a:r>
              <a:rPr lang="tr-TR" b="1" dirty="0">
                <a:solidFill>
                  <a:srgbClr val="FF0000"/>
                </a:solidFill>
              </a:rPr>
              <a:t>Hedef Pazar Seçimi ve Pazarlama Karmasının Planlanması</a:t>
            </a:r>
            <a:br>
              <a:rPr lang="tr-TR" dirty="0"/>
            </a:br>
            <a:endParaRPr lang="tr-TR" dirty="0"/>
          </a:p>
        </p:txBody>
      </p:sp>
      <p:sp>
        <p:nvSpPr>
          <p:cNvPr id="3" name="İçerik Yer Tutucusu 2">
            <a:extLst>
              <a:ext uri="{FF2B5EF4-FFF2-40B4-BE49-F238E27FC236}">
                <a16:creationId xmlns:a16="http://schemas.microsoft.com/office/drawing/2014/main" id="{0A159A1B-4B11-4D6F-9309-0BB8E84F1229}"/>
              </a:ext>
            </a:extLst>
          </p:cNvPr>
          <p:cNvSpPr>
            <a:spLocks noGrp="1"/>
          </p:cNvSpPr>
          <p:nvPr>
            <p:ph idx="1"/>
          </p:nvPr>
        </p:nvSpPr>
        <p:spPr>
          <a:xfrm>
            <a:off x="238539" y="980660"/>
            <a:ext cx="11115261" cy="5711687"/>
          </a:xfrm>
        </p:spPr>
        <p:txBody>
          <a:bodyPr>
            <a:normAutofit/>
          </a:bodyPr>
          <a:lstStyle/>
          <a:p>
            <a:endParaRPr lang="tr-TR" dirty="0"/>
          </a:p>
          <a:p>
            <a:r>
              <a:rPr lang="tr-TR" sz="3200" b="1" dirty="0"/>
              <a:t>Sağlıklı ve etkili bir pazarlama planlaması yapabilmek için başlıca iki aşamadan geçmek gerekir. Bunlar, hedef pazarın seçimi ve pazarlama karmasının planlanmasıdır.</a:t>
            </a:r>
          </a:p>
          <a:p>
            <a:r>
              <a:rPr lang="tr-TR" sz="3200" b="1" dirty="0"/>
              <a:t>Günümüzde hiçbir işletme, yeryüzündeki bütün pazarların ihtiyacını karşılayacak kadar büyük değildir. Bu nedenle işletmeler, hangi pazara mal veya hizmet arz edeceklerini önceden kararlaştırıp o pazarın yapısına ve özelliklerine göre mal veya hizmet üretiminde bulunurlar. </a:t>
            </a:r>
          </a:p>
          <a:p>
            <a:r>
              <a:rPr lang="tr-TR" sz="3200" b="1" dirty="0"/>
              <a:t>Hedef pazar, “firmanın hitap etmek istediği ve çekmek istediği müşteri grup ya da gruplar” şeklinde tanımlanabilir</a:t>
            </a:r>
          </a:p>
        </p:txBody>
      </p:sp>
    </p:spTree>
    <p:extLst>
      <p:ext uri="{BB962C8B-B14F-4D97-AF65-F5344CB8AC3E}">
        <p14:creationId xmlns:p14="http://schemas.microsoft.com/office/powerpoint/2010/main" val="3628649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9E45EC-3307-4B6B-A7E3-5D330571304F}"/>
              </a:ext>
            </a:extLst>
          </p:cNvPr>
          <p:cNvSpPr>
            <a:spLocks noGrp="1"/>
          </p:cNvSpPr>
          <p:nvPr>
            <p:ph type="title"/>
          </p:nvPr>
        </p:nvSpPr>
        <p:spPr>
          <a:xfrm>
            <a:off x="1" y="1"/>
            <a:ext cx="11353800" cy="795129"/>
          </a:xfrm>
        </p:spPr>
        <p:txBody>
          <a:bodyPr>
            <a:normAutofit/>
          </a:bodyPr>
          <a:lstStyle/>
          <a:p>
            <a:r>
              <a:rPr lang="tr-TR" b="1" dirty="0">
                <a:solidFill>
                  <a:srgbClr val="FF0000"/>
                </a:solidFill>
              </a:rPr>
              <a:t>Hedef Pazar Seçimi (Ürünleri Kimlere Satacağım?)</a:t>
            </a:r>
          </a:p>
        </p:txBody>
      </p:sp>
      <p:sp>
        <p:nvSpPr>
          <p:cNvPr id="3" name="İçerik Yer Tutucusu 2">
            <a:extLst>
              <a:ext uri="{FF2B5EF4-FFF2-40B4-BE49-F238E27FC236}">
                <a16:creationId xmlns:a16="http://schemas.microsoft.com/office/drawing/2014/main" id="{501B6A7F-C5F1-4823-90B6-C5599A1B3232}"/>
              </a:ext>
            </a:extLst>
          </p:cNvPr>
          <p:cNvSpPr>
            <a:spLocks noGrp="1"/>
          </p:cNvSpPr>
          <p:nvPr>
            <p:ph idx="1"/>
          </p:nvPr>
        </p:nvSpPr>
        <p:spPr>
          <a:xfrm>
            <a:off x="251791" y="1007165"/>
            <a:ext cx="11102009" cy="5658678"/>
          </a:xfrm>
        </p:spPr>
        <p:txBody>
          <a:bodyPr>
            <a:noAutofit/>
          </a:bodyPr>
          <a:lstStyle/>
          <a:p>
            <a:r>
              <a:rPr lang="tr-TR" sz="3200" b="1" dirty="0"/>
              <a:t>Ürün</a:t>
            </a:r>
          </a:p>
          <a:p>
            <a:pPr marL="0" indent="0">
              <a:buNone/>
            </a:pPr>
            <a:r>
              <a:rPr lang="tr-TR" sz="3200" b="1" dirty="0"/>
              <a:t>Bir pazarlama faaliyetinin yapılabilmesi için öncelikle bir ürüne ihtiyaç duyarız. Ürün için uygun bir pazarın olup olmadığı araştırılır ve olumlu sonuç elde edildiğinde ürün planlaması yapılarak ürünün geliştirilmesi işlemine geçilir. Bu bölümde tüm ürün kavramı ve yeni ürün kavramına değinmek faydalı olacaktır.</a:t>
            </a:r>
          </a:p>
          <a:p>
            <a:pPr marL="0" indent="0">
              <a:buNone/>
            </a:pPr>
            <a:endParaRPr lang="tr-TR" sz="3200" b="1" dirty="0"/>
          </a:p>
          <a:p>
            <a:pPr marL="0" indent="0">
              <a:buNone/>
            </a:pPr>
            <a:r>
              <a:rPr lang="tr-TR" sz="3200" b="1" dirty="0"/>
              <a:t>Tüm ürün kavramı, ürünün fiziksel bütünlüğünden ziyade ürün ile ilgili yardımcı işler, bakım ve onarım, ek ve yedek parça kolaylıkları, ambalaj ile ürünün kendisini ifade eder. Ürünü üreten ve satan işletme, bu kavrama uyarak malı sattıktan sonra da sorumluluğunun süreceğini göz önüne almalıdır.</a:t>
            </a:r>
          </a:p>
        </p:txBody>
      </p:sp>
    </p:spTree>
    <p:extLst>
      <p:ext uri="{BB962C8B-B14F-4D97-AF65-F5344CB8AC3E}">
        <p14:creationId xmlns:p14="http://schemas.microsoft.com/office/powerpoint/2010/main" val="1929780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EECB80-3794-4DA9-A975-4FE483A42BEF}"/>
              </a:ext>
            </a:extLst>
          </p:cNvPr>
          <p:cNvSpPr>
            <a:spLocks noGrp="1"/>
          </p:cNvSpPr>
          <p:nvPr>
            <p:ph type="title"/>
          </p:nvPr>
        </p:nvSpPr>
        <p:spPr>
          <a:xfrm>
            <a:off x="940904" y="106018"/>
            <a:ext cx="10412895" cy="755374"/>
          </a:xfrm>
        </p:spPr>
        <p:txBody>
          <a:bodyPr/>
          <a:lstStyle/>
          <a:p>
            <a:r>
              <a:rPr lang="tr-TR" dirty="0"/>
              <a:t>           </a:t>
            </a:r>
            <a:r>
              <a:rPr lang="tr-TR" b="1" dirty="0">
                <a:solidFill>
                  <a:srgbClr val="FF0000"/>
                </a:solidFill>
              </a:rPr>
              <a:t>Dağıtım Kanalları</a:t>
            </a:r>
          </a:p>
        </p:txBody>
      </p:sp>
      <p:sp>
        <p:nvSpPr>
          <p:cNvPr id="3" name="İçerik Yer Tutucusu 2">
            <a:extLst>
              <a:ext uri="{FF2B5EF4-FFF2-40B4-BE49-F238E27FC236}">
                <a16:creationId xmlns:a16="http://schemas.microsoft.com/office/drawing/2014/main" id="{27874DD0-024B-4D91-BEFE-332DAC3B9705}"/>
              </a:ext>
            </a:extLst>
          </p:cNvPr>
          <p:cNvSpPr>
            <a:spLocks noGrp="1"/>
          </p:cNvSpPr>
          <p:nvPr>
            <p:ph idx="1"/>
          </p:nvPr>
        </p:nvSpPr>
        <p:spPr>
          <a:xfrm>
            <a:off x="331305" y="1046922"/>
            <a:ext cx="11022496" cy="5705060"/>
          </a:xfrm>
        </p:spPr>
        <p:txBody>
          <a:bodyPr>
            <a:normAutofit/>
          </a:bodyPr>
          <a:lstStyle/>
          <a:p>
            <a:r>
              <a:rPr lang="tr-TR" sz="3200" b="1" dirty="0"/>
              <a:t>Dağıtım kanalı, bir malın üreticiden tüketiciye doğru hareketinde izlediği yol olarak tanımlanabilir. Dağıtım kanalında üretici ile toptancılar, perakendeciler ve tüketiciler karşılıklı ilişki kurarlar.</a:t>
            </a:r>
          </a:p>
          <a:p>
            <a:endParaRPr lang="tr-TR" sz="3200" b="1" dirty="0"/>
          </a:p>
          <a:p>
            <a:r>
              <a:rPr lang="tr-TR" sz="3200" b="1" dirty="0"/>
              <a:t>Başlıca dağıtım kanalları şunlardır:</a:t>
            </a:r>
          </a:p>
          <a:p>
            <a:r>
              <a:rPr lang="tr-TR" sz="3200" b="1" dirty="0"/>
              <a:t>1. Üretici, malı direkt tüketiciye satar.</a:t>
            </a:r>
          </a:p>
          <a:p>
            <a:r>
              <a:rPr lang="tr-TR" sz="3200" b="1" dirty="0"/>
              <a:t>2. Üretici ile tüketici arasında bir aracı vardır.</a:t>
            </a:r>
          </a:p>
          <a:p>
            <a:r>
              <a:rPr lang="tr-TR" sz="3200" b="1" dirty="0"/>
              <a:t>3. Üretici ile tüketici arasında iki tane aracı vardır.</a:t>
            </a:r>
          </a:p>
          <a:p>
            <a:r>
              <a:rPr lang="tr-TR" sz="3200" b="1" dirty="0"/>
              <a:t>4. Üretici ile tüketici arasında ikiden çok aracı vardır.</a:t>
            </a:r>
          </a:p>
          <a:p>
            <a:endParaRPr lang="tr-TR" dirty="0"/>
          </a:p>
        </p:txBody>
      </p:sp>
    </p:spTree>
    <p:extLst>
      <p:ext uri="{BB962C8B-B14F-4D97-AF65-F5344CB8AC3E}">
        <p14:creationId xmlns:p14="http://schemas.microsoft.com/office/powerpoint/2010/main" val="1005392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AD8645-E3FA-45EB-8380-B5F62EFD15E9}"/>
              </a:ext>
            </a:extLst>
          </p:cNvPr>
          <p:cNvSpPr>
            <a:spLocks noGrp="1"/>
          </p:cNvSpPr>
          <p:nvPr>
            <p:ph type="title"/>
          </p:nvPr>
        </p:nvSpPr>
        <p:spPr>
          <a:xfrm>
            <a:off x="838200" y="1"/>
            <a:ext cx="10515600" cy="681036"/>
          </a:xfrm>
        </p:spPr>
        <p:txBody>
          <a:bodyPr>
            <a:normAutofit fontScale="90000"/>
          </a:bodyPr>
          <a:lstStyle/>
          <a:p>
            <a:br>
              <a:rPr lang="tr-TR" dirty="0"/>
            </a:br>
            <a:r>
              <a:rPr lang="tr-TR" dirty="0"/>
              <a:t>               </a:t>
            </a:r>
            <a:r>
              <a:rPr lang="tr-TR" b="1" dirty="0">
                <a:solidFill>
                  <a:srgbClr val="FF0000"/>
                </a:solidFill>
              </a:rPr>
              <a:t>Fiyatlama</a:t>
            </a:r>
            <a:br>
              <a:rPr lang="tr-TR" dirty="0"/>
            </a:br>
            <a:endParaRPr lang="tr-TR" dirty="0"/>
          </a:p>
        </p:txBody>
      </p:sp>
      <p:sp>
        <p:nvSpPr>
          <p:cNvPr id="3" name="İçerik Yer Tutucusu 2">
            <a:extLst>
              <a:ext uri="{FF2B5EF4-FFF2-40B4-BE49-F238E27FC236}">
                <a16:creationId xmlns:a16="http://schemas.microsoft.com/office/drawing/2014/main" id="{6CA9CD18-B567-4842-99E4-5423D5FEE1E2}"/>
              </a:ext>
            </a:extLst>
          </p:cNvPr>
          <p:cNvSpPr>
            <a:spLocks noGrp="1"/>
          </p:cNvSpPr>
          <p:nvPr>
            <p:ph idx="1"/>
          </p:nvPr>
        </p:nvSpPr>
        <p:spPr>
          <a:xfrm>
            <a:off x="212035" y="848139"/>
            <a:ext cx="11661913" cy="6188765"/>
          </a:xfrm>
        </p:spPr>
        <p:txBody>
          <a:bodyPr>
            <a:normAutofit/>
          </a:bodyPr>
          <a:lstStyle/>
          <a:p>
            <a:endParaRPr lang="tr-TR" dirty="0"/>
          </a:p>
          <a:p>
            <a:r>
              <a:rPr lang="tr-TR" sz="3200" b="1" dirty="0"/>
              <a:t>Fiyatlama, işletmenin amaçlarına ulaşabilmek amacıyla üretilen mallar için fiyatların belirlenmesi ve yönetimi işlemlerini ifade eder. </a:t>
            </a:r>
          </a:p>
          <a:p>
            <a:r>
              <a:rPr lang="tr-TR" sz="3200" b="1" dirty="0"/>
              <a:t>Fiyatlamada işletme içi ve işletme dışı bazı etkenler rol oynamaktadır.</a:t>
            </a:r>
          </a:p>
          <a:p>
            <a:r>
              <a:rPr lang="tr-TR" sz="3200" b="1" dirty="0"/>
              <a:t>İşletmenin satacağı malların maliyeti, fiyatlama beklentileri, dağıtım kanalının durumu vb. nedenler işletme içi nedenler olarak kabul edilir. İşletme dışı nedenler ise satılacak malın niteliği, işletmenin içinde bulunduğu endüstri dalı, piyasadaki mevcut arz ve talep, tüketici davranışları, yasal, çevresel ve teknolojik düzenlemeler vb.dir.</a:t>
            </a:r>
          </a:p>
        </p:txBody>
      </p:sp>
    </p:spTree>
    <p:extLst>
      <p:ext uri="{BB962C8B-B14F-4D97-AF65-F5344CB8AC3E}">
        <p14:creationId xmlns:p14="http://schemas.microsoft.com/office/powerpoint/2010/main" val="2312560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2E3EB7-023C-491A-8E52-F1638EA605BD}"/>
              </a:ext>
            </a:extLst>
          </p:cNvPr>
          <p:cNvSpPr>
            <a:spLocks noGrp="1"/>
          </p:cNvSpPr>
          <p:nvPr>
            <p:ph type="title"/>
          </p:nvPr>
        </p:nvSpPr>
        <p:spPr>
          <a:xfrm>
            <a:off x="868017" y="60326"/>
            <a:ext cx="10515600" cy="620712"/>
          </a:xfrm>
        </p:spPr>
        <p:txBody>
          <a:bodyPr>
            <a:normAutofit fontScale="90000"/>
          </a:bodyPr>
          <a:lstStyle/>
          <a:p>
            <a:br>
              <a:rPr lang="tr-TR" dirty="0"/>
            </a:br>
            <a:r>
              <a:rPr lang="tr-TR" dirty="0"/>
              <a:t>         </a:t>
            </a:r>
            <a:r>
              <a:rPr lang="tr-TR" b="1" dirty="0">
                <a:solidFill>
                  <a:srgbClr val="FF0000"/>
                </a:solidFill>
              </a:rPr>
              <a:t>Başlıca fiyat politikaları ise şunlardır:</a:t>
            </a:r>
            <a:br>
              <a:rPr lang="tr-TR" b="1" dirty="0">
                <a:solidFill>
                  <a:srgbClr val="FF0000"/>
                </a:solidFill>
              </a:rPr>
            </a:br>
            <a:endParaRPr lang="tr-TR" b="1" dirty="0">
              <a:solidFill>
                <a:srgbClr val="FF0000"/>
              </a:solidFill>
            </a:endParaRPr>
          </a:p>
        </p:txBody>
      </p:sp>
      <p:sp>
        <p:nvSpPr>
          <p:cNvPr id="3" name="İçerik Yer Tutucusu 2">
            <a:extLst>
              <a:ext uri="{FF2B5EF4-FFF2-40B4-BE49-F238E27FC236}">
                <a16:creationId xmlns:a16="http://schemas.microsoft.com/office/drawing/2014/main" id="{ECE60114-D6ED-4D1A-9F88-1021F9BDE2FB}"/>
              </a:ext>
            </a:extLst>
          </p:cNvPr>
          <p:cNvSpPr>
            <a:spLocks noGrp="1"/>
          </p:cNvSpPr>
          <p:nvPr>
            <p:ph idx="1"/>
          </p:nvPr>
        </p:nvSpPr>
        <p:spPr>
          <a:xfrm>
            <a:off x="662609" y="781878"/>
            <a:ext cx="10691191" cy="5857461"/>
          </a:xfrm>
        </p:spPr>
        <p:txBody>
          <a:bodyPr>
            <a:normAutofit fontScale="92500"/>
          </a:bodyPr>
          <a:lstStyle/>
          <a:p>
            <a:r>
              <a:rPr lang="tr-TR" b="1" dirty="0"/>
              <a:t>Tek fiyat politikası: Ürün bütün müşterilere belirli ve tek fiyattan satılır. Satın alınan miktara göre fiyatta bir değişiklik yapılmaz.</a:t>
            </a:r>
          </a:p>
          <a:p>
            <a:r>
              <a:rPr lang="tr-TR" b="1" dirty="0"/>
              <a:t>Özel fiyat politikası: Belirli bir sınıfa giren tüm mallara önceden tespit edilmiş birkaç fiyat konur. Örneğin erkek takım elbisesi satan bir mağaza, birbirinden çok farklı fiyatlarda takım elbise satmak yerine sadece 100, 150 veya 300 TL’lik takım elbise satar. Bu durumda müşteriler ucuz mal alanlar, orta fiyatlı mal alanlar ve pahalı mal tercih edenler olmak üzere genellikle üç gruba ayrılır.</a:t>
            </a:r>
          </a:p>
          <a:p>
            <a:r>
              <a:rPr lang="tr-TR" b="1" dirty="0" err="1"/>
              <a:t>Kalanlı</a:t>
            </a:r>
            <a:r>
              <a:rPr lang="tr-TR" b="1" dirty="0"/>
              <a:t> fiyat politikası: Ürünlere küsuratlı rakamla fiyatlar uygulanır. Bu uygulamanın psikolojik etkisi vardır. Örneğin 999 TL, 1000 TL’ye göre önemli ölçüde ucuz görünür.</a:t>
            </a:r>
          </a:p>
          <a:p>
            <a:r>
              <a:rPr lang="tr-TR" b="1" dirty="0"/>
              <a:t>Zararına fiyat politikası: Müşteri çekmek, onlara bütün malların ucuza satıldığı izlenimi vermek için bazı malların alışılageldiğinden daha ucuza, belki de zararına satılmasıdır. Böyle bir politika güdülmekle müşterilerin bütün malların aynı şekilde ucuza satıldığına inanacakları umulur.</a:t>
            </a:r>
          </a:p>
        </p:txBody>
      </p:sp>
    </p:spTree>
    <p:extLst>
      <p:ext uri="{BB962C8B-B14F-4D97-AF65-F5344CB8AC3E}">
        <p14:creationId xmlns:p14="http://schemas.microsoft.com/office/powerpoint/2010/main" val="444799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ED5005-88DB-42B9-9DED-DFECDB02C948}"/>
              </a:ext>
            </a:extLst>
          </p:cNvPr>
          <p:cNvSpPr>
            <a:spLocks noGrp="1"/>
          </p:cNvSpPr>
          <p:nvPr>
            <p:ph type="title"/>
          </p:nvPr>
        </p:nvSpPr>
        <p:spPr>
          <a:xfrm>
            <a:off x="838200" y="18256"/>
            <a:ext cx="10515600" cy="843136"/>
          </a:xfrm>
        </p:spPr>
        <p:txBody>
          <a:bodyPr/>
          <a:lstStyle/>
          <a:p>
            <a:r>
              <a:rPr lang="tr-TR" dirty="0"/>
              <a:t>           </a:t>
            </a:r>
            <a:r>
              <a:rPr lang="tr-TR" b="1" dirty="0">
                <a:solidFill>
                  <a:srgbClr val="FF0000"/>
                </a:solidFill>
              </a:rPr>
              <a:t>Tutundurma</a:t>
            </a:r>
          </a:p>
        </p:txBody>
      </p:sp>
      <p:sp>
        <p:nvSpPr>
          <p:cNvPr id="3" name="İçerik Yer Tutucusu 2">
            <a:extLst>
              <a:ext uri="{FF2B5EF4-FFF2-40B4-BE49-F238E27FC236}">
                <a16:creationId xmlns:a16="http://schemas.microsoft.com/office/drawing/2014/main" id="{63113A59-1DA9-4203-991B-AAF7D68627FB}"/>
              </a:ext>
            </a:extLst>
          </p:cNvPr>
          <p:cNvSpPr>
            <a:spLocks noGrp="1"/>
          </p:cNvSpPr>
          <p:nvPr>
            <p:ph idx="1"/>
          </p:nvPr>
        </p:nvSpPr>
        <p:spPr>
          <a:xfrm>
            <a:off x="450574" y="967408"/>
            <a:ext cx="10903226" cy="5872335"/>
          </a:xfrm>
        </p:spPr>
        <p:txBody>
          <a:bodyPr>
            <a:normAutofit lnSpcReduction="10000"/>
          </a:bodyPr>
          <a:lstStyle/>
          <a:p>
            <a:pPr marL="0" indent="0">
              <a:buNone/>
            </a:pPr>
            <a:endParaRPr lang="tr-TR" dirty="0"/>
          </a:p>
          <a:p>
            <a:r>
              <a:rPr lang="tr-TR" sz="3200" b="1" dirty="0"/>
              <a:t>Satış çabaları; kişisel satış, reklam ve öteki satış çabalarından (halkla ilişkiler, satış teşvik faaliyetlerinden) oluşur.</a:t>
            </a:r>
          </a:p>
          <a:p>
            <a:r>
              <a:rPr lang="tr-TR" sz="3200" b="1" dirty="0"/>
              <a:t>Kişisel satış, pazarlama görevlisinin var olan ya da hedeflenen müşteriler ile doğrudan ve sözlü olarak satış işlemine geçmesi yöntemidir. Kişisel satış işlemi; karşılıklı görüşmeden kaynaklanan müşteri ve satıcı arasında bir canlılık ve esnekliğin oluşması, arkadaşlık ilişkilerinin gelişmesi, müşterinin psikolojik olarak satın almaya yönlendirilmesi, gerekli pazar bilgilerinin pazarlama süresince rahatlıkla elde edilmesi vb. faydalar sağlamaktadır. Bu nedenle kişisel satış çoğu zaman TV reklamlarını izlemekten daha etkin olabilmektedir. </a:t>
            </a:r>
          </a:p>
        </p:txBody>
      </p:sp>
    </p:spTree>
    <p:extLst>
      <p:ext uri="{BB962C8B-B14F-4D97-AF65-F5344CB8AC3E}">
        <p14:creationId xmlns:p14="http://schemas.microsoft.com/office/powerpoint/2010/main" val="2499415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01C0B4-90AB-4F5E-8772-FCEEFB0769C7}"/>
              </a:ext>
            </a:extLst>
          </p:cNvPr>
          <p:cNvSpPr>
            <a:spLocks noGrp="1"/>
          </p:cNvSpPr>
          <p:nvPr>
            <p:ph type="title"/>
          </p:nvPr>
        </p:nvSpPr>
        <p:spPr>
          <a:xfrm>
            <a:off x="838200" y="1"/>
            <a:ext cx="10515600" cy="681036"/>
          </a:xfrm>
        </p:spPr>
        <p:txBody>
          <a:bodyPr>
            <a:normAutofit fontScale="90000"/>
          </a:bodyPr>
          <a:lstStyle/>
          <a:p>
            <a:br>
              <a:rPr lang="tr-TR" dirty="0"/>
            </a:br>
            <a:r>
              <a:rPr lang="tr-TR" dirty="0"/>
              <a:t>       </a:t>
            </a:r>
            <a:r>
              <a:rPr lang="tr-TR" b="1" dirty="0">
                <a:solidFill>
                  <a:srgbClr val="FF0000"/>
                </a:solidFill>
              </a:rPr>
              <a:t>Finans Yönetimi ile İlgili Temel Kavramlar</a:t>
            </a:r>
            <a:br>
              <a:rPr lang="tr-TR" dirty="0"/>
            </a:br>
            <a:endParaRPr lang="tr-TR" dirty="0"/>
          </a:p>
        </p:txBody>
      </p:sp>
      <p:sp>
        <p:nvSpPr>
          <p:cNvPr id="3" name="İçerik Yer Tutucusu 2">
            <a:extLst>
              <a:ext uri="{FF2B5EF4-FFF2-40B4-BE49-F238E27FC236}">
                <a16:creationId xmlns:a16="http://schemas.microsoft.com/office/drawing/2014/main" id="{25A94653-87FF-4C62-8514-AB1D8C999F1A}"/>
              </a:ext>
            </a:extLst>
          </p:cNvPr>
          <p:cNvSpPr>
            <a:spLocks noGrp="1"/>
          </p:cNvSpPr>
          <p:nvPr>
            <p:ph idx="1"/>
          </p:nvPr>
        </p:nvSpPr>
        <p:spPr>
          <a:xfrm>
            <a:off x="384313" y="834886"/>
            <a:ext cx="10969487" cy="6023113"/>
          </a:xfrm>
        </p:spPr>
        <p:txBody>
          <a:bodyPr>
            <a:normAutofit fontScale="92500" lnSpcReduction="10000"/>
          </a:bodyPr>
          <a:lstStyle/>
          <a:p>
            <a:r>
              <a:rPr lang="tr-TR" b="1" dirty="0"/>
              <a:t>Finansman fonksiyonu işletmenin temel fonksiyonlarından biridir çünkü işletmeler mal ve hizmet üretebilmek için para, fon ya da sermayeye ihtiyaç duyar. </a:t>
            </a:r>
          </a:p>
          <a:p>
            <a:r>
              <a:rPr lang="tr-TR" b="1" dirty="0"/>
              <a:t>Finansman yönetimi ile ilgili aşağıdaki temel kavramların bilinmesinde yarar vardır:</a:t>
            </a:r>
          </a:p>
          <a:p>
            <a:r>
              <a:rPr lang="tr-TR" b="1" dirty="0"/>
              <a:t>Finans: Para, fon ya da sermayedir.</a:t>
            </a:r>
          </a:p>
          <a:p>
            <a:r>
              <a:rPr lang="tr-TR" b="1" dirty="0"/>
              <a:t>Finansman: İşletmenin ihtiyacı olan fonların sağlanmasıdır.</a:t>
            </a:r>
          </a:p>
          <a:p>
            <a:r>
              <a:rPr lang="tr-TR" b="1" dirty="0"/>
              <a:t>Finansal yönetim: İşletmenin ihtiyacı olan fonların tespit edilerek sağlanması ve sağlanan fonların uygun varlıklara yatırılarak yönetilmesidir.</a:t>
            </a:r>
          </a:p>
          <a:p>
            <a:r>
              <a:rPr lang="tr-TR" b="1" dirty="0"/>
              <a:t>Alış fiyatı: Alınan bir mal için ödenen bedeldir.</a:t>
            </a:r>
          </a:p>
          <a:p>
            <a:r>
              <a:rPr lang="tr-TR" b="1" dirty="0"/>
              <a:t>Masraf: Alınan malların satış yerine getirilmesi için ödenen taşıma, sigorta, benzeri bedeldir.</a:t>
            </a:r>
          </a:p>
          <a:p>
            <a:r>
              <a:rPr lang="tr-TR" b="1" dirty="0"/>
              <a:t>Mal oluş fiyatı: Alış fiyatı + Masraflar</a:t>
            </a:r>
          </a:p>
          <a:p>
            <a:r>
              <a:rPr lang="tr-TR" b="1" dirty="0"/>
              <a:t>Satış fiyatı: Mal oluş fiyatı + Kâr </a:t>
            </a:r>
          </a:p>
        </p:txBody>
      </p:sp>
    </p:spTree>
    <p:extLst>
      <p:ext uri="{BB962C8B-B14F-4D97-AF65-F5344CB8AC3E}">
        <p14:creationId xmlns:p14="http://schemas.microsoft.com/office/powerpoint/2010/main" val="1101760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8B41C4-6212-4EE4-849B-1177FA2885D2}"/>
              </a:ext>
            </a:extLst>
          </p:cNvPr>
          <p:cNvSpPr>
            <a:spLocks noGrp="1"/>
          </p:cNvSpPr>
          <p:nvPr>
            <p:ph type="title"/>
          </p:nvPr>
        </p:nvSpPr>
        <p:spPr>
          <a:xfrm>
            <a:off x="838200" y="106017"/>
            <a:ext cx="10545417" cy="834888"/>
          </a:xfrm>
        </p:spPr>
        <p:txBody>
          <a:bodyPr>
            <a:normAutofit fontScale="90000"/>
          </a:bodyPr>
          <a:lstStyle/>
          <a:p>
            <a:br>
              <a:rPr lang="tr-TR" dirty="0"/>
            </a:br>
            <a:r>
              <a:rPr lang="tr-TR" dirty="0"/>
              <a:t>     </a:t>
            </a:r>
            <a:r>
              <a:rPr lang="tr-TR" b="1" dirty="0">
                <a:solidFill>
                  <a:srgbClr val="FF0000"/>
                </a:solidFill>
              </a:rPr>
              <a:t>İşletmenin Finans Kaynakları</a:t>
            </a:r>
            <a:br>
              <a:rPr lang="tr-TR" dirty="0"/>
            </a:br>
            <a:endParaRPr lang="tr-TR" dirty="0"/>
          </a:p>
        </p:txBody>
      </p:sp>
      <p:sp>
        <p:nvSpPr>
          <p:cNvPr id="3" name="İçerik Yer Tutucusu 2">
            <a:extLst>
              <a:ext uri="{FF2B5EF4-FFF2-40B4-BE49-F238E27FC236}">
                <a16:creationId xmlns:a16="http://schemas.microsoft.com/office/drawing/2014/main" id="{8BB77011-B29C-440C-8BA5-E9FDED541D27}"/>
              </a:ext>
            </a:extLst>
          </p:cNvPr>
          <p:cNvSpPr>
            <a:spLocks noGrp="1"/>
          </p:cNvSpPr>
          <p:nvPr>
            <p:ph idx="1"/>
          </p:nvPr>
        </p:nvSpPr>
        <p:spPr>
          <a:xfrm>
            <a:off x="344557" y="940905"/>
            <a:ext cx="11009243" cy="5811078"/>
          </a:xfrm>
        </p:spPr>
        <p:txBody>
          <a:bodyPr>
            <a:normAutofit lnSpcReduction="10000"/>
          </a:bodyPr>
          <a:lstStyle/>
          <a:p>
            <a:r>
              <a:rPr lang="tr-TR" b="1" dirty="0"/>
              <a:t>İşletmelerde finansman fonksiyonunu finans yöneticileri yerine getirir. Finans yöneticileri işletmenin ihtiyacı olan fon miktarını belirleyerek bu fonların nereden, nasıl ve ne zaman karşılanacağına ilişkin kararlar alır.</a:t>
            </a:r>
          </a:p>
          <a:p>
            <a:r>
              <a:rPr lang="tr-TR" b="1" dirty="0"/>
              <a:t>İşletmeler ihtiyaç duydukları fonları, öz kaynaklar ve yabancı kaynaklar(borçlar) olmak üzere iki türlü kaynaktan sağlar.</a:t>
            </a:r>
          </a:p>
          <a:p>
            <a:r>
              <a:rPr lang="tr-TR" b="1" dirty="0"/>
              <a:t>Öz Kaynaklar</a:t>
            </a:r>
          </a:p>
          <a:p>
            <a:r>
              <a:rPr lang="tr-TR" b="1" dirty="0"/>
              <a:t>İşletmenin gerek kuruluş döneminde gerekse faaliyetlerini sürdürdüğü sırada işletme sahipleri ya da ortakları tarafından konan fonlar işletmenin öz kaynaklarını oluşturur. Bu fonlar para, taşıt, mal, arsa ve arazi gibi maddi varlıklar da marka, patent hakkı gibi maddi olamayan varlıklar da olabilir.</a:t>
            </a:r>
          </a:p>
          <a:p>
            <a:r>
              <a:rPr lang="tr-TR" b="1" dirty="0"/>
              <a:t>Öz kaynaklardan sağlanan fonlar işletmeler açısından devamlı bir kaynak niteliği taşır. Bu kaynakların vadesi yoktur. İşletme ortaklara da sağladıkları fonlar karşılığında faiz ödemez. Bunun yerine dönem sonunda kâr elde edilmiş ise kâr dağıtır. </a:t>
            </a:r>
          </a:p>
        </p:txBody>
      </p:sp>
    </p:spTree>
    <p:extLst>
      <p:ext uri="{BB962C8B-B14F-4D97-AF65-F5344CB8AC3E}">
        <p14:creationId xmlns:p14="http://schemas.microsoft.com/office/powerpoint/2010/main" val="21512707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1165</Words>
  <Application>Microsoft Office PowerPoint</Application>
  <PresentationFormat>Geniş ekran</PresentationFormat>
  <Paragraphs>62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      Pazarlama ve İlgili Kavramlar </vt:lpstr>
      <vt:lpstr> Hedef Pazar Seçimi ve Pazarlama Karmasının Planlanması </vt:lpstr>
      <vt:lpstr>Hedef Pazar Seçimi (Ürünleri Kimlere Satacağım?)</vt:lpstr>
      <vt:lpstr>           Dağıtım Kanalları</vt:lpstr>
      <vt:lpstr>                Fiyatlama </vt:lpstr>
      <vt:lpstr>          Başlıca fiyat politikaları ise şunlardır: </vt:lpstr>
      <vt:lpstr>           Tutundurma</vt:lpstr>
      <vt:lpstr>        Finans Yönetimi ile İlgili Temel Kavramlar </vt:lpstr>
      <vt:lpstr>      İşletmenin Finans Kaynakları </vt:lpstr>
      <vt:lpstr>      Yabancı Kaynaklar (Borçlar, Dış 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Pazarlama ve İlgili Kavramlar </dc:title>
  <dc:creator>selami özal</dc:creator>
  <cp:lastModifiedBy>selami özal</cp:lastModifiedBy>
  <cp:revision>5</cp:revision>
  <dcterms:created xsi:type="dcterms:W3CDTF">2020-03-22T08:39:11Z</dcterms:created>
  <dcterms:modified xsi:type="dcterms:W3CDTF">2020-03-22T09:18:23Z</dcterms:modified>
</cp:coreProperties>
</file>