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89" r:id="rId5"/>
    <p:sldId id="263" r:id="rId6"/>
    <p:sldId id="290" r:id="rId7"/>
    <p:sldId id="291" r:id="rId8"/>
    <p:sldId id="269" r:id="rId9"/>
    <p:sldId id="27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84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099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87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64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09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63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76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86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54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83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7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A4431-0F15-4A13-BF98-CB3562851C39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AA53F-345B-4752-922D-DA98F49994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79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1.dr.com.tr/pimages/Content/Uploads/ArtistImages/artist_1268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131" y="473998"/>
            <a:ext cx="4984482" cy="40953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3999689" y="5183719"/>
            <a:ext cx="36753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smtClean="0">
                <a:solidFill>
                  <a:schemeClr val="bg1"/>
                </a:solidFill>
              </a:rPr>
              <a:t>KÜLTÜRÜN YAPILARI:</a:t>
            </a:r>
          </a:p>
          <a:p>
            <a:pPr algn="ctr"/>
            <a:r>
              <a:rPr lang="tr-TR" sz="3200" smtClean="0">
                <a:solidFill>
                  <a:schemeClr val="bg1"/>
                </a:solidFill>
              </a:rPr>
              <a:t>ROLAND BARTHES</a:t>
            </a:r>
            <a:endParaRPr lang="tr-TR" sz="3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7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ecx.images-amazon.com/images/I/51NQ0dp0MgL._AC_UL320_SR212,32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945" y="950762"/>
            <a:ext cx="3312019" cy="499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810524" y="1188242"/>
            <a:ext cx="65293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Göstergebilimin (</a:t>
            </a:r>
            <a:r>
              <a:rPr lang="en-GB" sz="3200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semiotics</a:t>
            </a:r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temelleri, kültürün tıpkı dil gibi yapılandığı argümanından yola çıkarak, kültürel pratiklerin ve kültür ürünlerinin anlamın taşıyıcısı olan birer gösterge olarak “okunabileceği”, kültürün kendisinin tıpkı dil gibi çözümlenebileceğini düşüncesi </a:t>
            </a:r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üzerine </a:t>
            </a:r>
            <a:r>
              <a:rPr lang="en-GB" sz="320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kuruludur</a:t>
            </a:r>
            <a:r>
              <a:rPr lang="tr-TR" sz="320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3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86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merican wrestling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757" y="889686"/>
            <a:ext cx="4859288" cy="5047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506363" y="920446"/>
            <a:ext cx="56593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>
                <a:solidFill>
                  <a:schemeClr val="bg1"/>
                </a:solidFill>
              </a:rPr>
              <a:t>Barthes’a </a:t>
            </a:r>
            <a:r>
              <a:rPr lang="tr-TR" sz="3200">
                <a:solidFill>
                  <a:schemeClr val="bg1"/>
                </a:solidFill>
              </a:rPr>
              <a:t>göre </a:t>
            </a:r>
            <a:r>
              <a:rPr lang="tr-TR" sz="3200" smtClean="0">
                <a:solidFill>
                  <a:schemeClr val="bg1"/>
                </a:solidFill>
              </a:rPr>
              <a:t>, </a:t>
            </a:r>
            <a:r>
              <a:rPr lang="tr-TR" sz="3200">
                <a:solidFill>
                  <a:schemeClr val="bg1"/>
                </a:solidFill>
              </a:rPr>
              <a:t>Amerikan güreşi “bir spor değil, bir </a:t>
            </a:r>
            <a:r>
              <a:rPr lang="tr-TR" sz="3200">
                <a:solidFill>
                  <a:schemeClr val="bg1"/>
                </a:solidFill>
              </a:rPr>
              <a:t>gösteridir</a:t>
            </a:r>
            <a:r>
              <a:rPr lang="tr-TR" sz="3200">
                <a:solidFill>
                  <a:schemeClr val="bg1"/>
                </a:solidFill>
              </a:rPr>
              <a:t>.” Güreşçilerin abartılı  el-kol hareketleri, hamlelerinin, yüz ifadeleri ve çıkardıkları sesler bu “aşırılık gösterisinin dili”dir. Onu bir gösteriye dönüştüren Barthes’ın detaylı bir şekilde yorumladığı bu göstergelerin taşıdığı anlamdır.</a:t>
            </a:r>
          </a:p>
        </p:txBody>
      </p:sp>
    </p:spTree>
    <p:extLst>
      <p:ext uri="{BB962C8B-B14F-4D97-AF65-F5344CB8AC3E}">
        <p14:creationId xmlns:p14="http://schemas.microsoft.com/office/powerpoint/2010/main" val="3201506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199504" y="2225930"/>
            <a:ext cx="81060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Göstergebilim bu şekilde, yalnızca sözcükleri, sesleri ve görsel imgeleri değil, kültürün ürünlerini ve kültürel pratikleri anlamlı birer gösterge olarak ele alıp yorumlar. </a:t>
            </a:r>
            <a:endParaRPr lang="tr-TR" sz="3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92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150" y="1314450"/>
            <a:ext cx="90297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57" y="308055"/>
            <a:ext cx="5928780" cy="3868529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444845" y="4374296"/>
            <a:ext cx="111046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Modanın dili olarak tanımladığımız simgesel düzenin kodları, kültürel düzeyde, yani yan anlam düzeyinde işler. Burada düz anlamda olduğu gibi tanımlayıcı/betimleyici değil, yorumlayıcı bir anlamlandırma gerçekleştirilir. Karşımızdaki göstergeleri, içinde yaşadığımız kültürdeki beğeniler, beklentiler, alışkanlıklar ve değer yargıları çerçevesinde yorumlarız.</a:t>
            </a:r>
            <a:endParaRPr lang="tr-TR" sz="2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05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67266" y="2520364"/>
            <a:ext cx="110222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İletişim </a:t>
            </a:r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kuramcısı John Fiske, düz anlam ve yan anlam arasındaki ilişkiyi fotoğraf örneği üzerinden şöyle açıklar: “Düz anlam </a:t>
            </a:r>
            <a:r>
              <a:rPr lang="en-GB" sz="3200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neyin</a:t>
            </a:r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fotoğraflandığıdır, yan anlam ise </a:t>
            </a:r>
            <a:r>
              <a:rPr lang="en-GB" sz="3200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nasıl </a:t>
            </a:r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fotoğraflandığıdır” </a:t>
            </a:r>
            <a:endParaRPr lang="tr-TR" sz="3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671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946" y="767432"/>
            <a:ext cx="5550496" cy="4117774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1690111" y="5231202"/>
            <a:ext cx="84181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smtClean="0">
                <a:solidFill>
                  <a:schemeClr val="bg1"/>
                </a:solidFill>
              </a:rPr>
              <a:t>Bir </a:t>
            </a:r>
            <a:r>
              <a:rPr lang="tr-TR" sz="3200">
                <a:solidFill>
                  <a:schemeClr val="bg1"/>
                </a:solidFill>
              </a:rPr>
              <a:t>kişinin alt açıyla çekilen bir fotoğrafı, yan anlam düzeyinde “yüceltme etkisi” yaratabilir. </a:t>
            </a:r>
          </a:p>
        </p:txBody>
      </p:sp>
    </p:spTree>
    <p:extLst>
      <p:ext uri="{BB962C8B-B14F-4D97-AF65-F5344CB8AC3E}">
        <p14:creationId xmlns:p14="http://schemas.microsoft.com/office/powerpoint/2010/main" val="343500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elementsofcinema.com/images/matilda-high-ang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461" y="878259"/>
            <a:ext cx="5610955" cy="3397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863188" y="4474860"/>
            <a:ext cx="82955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Tersine üst açı kullandığımız bir çekimde, görüntüdeki kişinin güçsüz ve korunmasız olduğunu düşündüren bir yan anlam oluşabilir. </a:t>
            </a:r>
            <a:endParaRPr lang="tr-TR" sz="3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43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228</Words>
  <Application>Microsoft Office PowerPoint</Application>
  <PresentationFormat>Geniş ekran</PresentationFormat>
  <Paragraphs>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TURKER</dc:creator>
  <cp:lastModifiedBy>O T</cp:lastModifiedBy>
  <cp:revision>27</cp:revision>
  <dcterms:created xsi:type="dcterms:W3CDTF">2015-12-10T09:22:35Z</dcterms:created>
  <dcterms:modified xsi:type="dcterms:W3CDTF">2018-02-20T12:51:45Z</dcterms:modified>
</cp:coreProperties>
</file>