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72" r:id="rId5"/>
    <p:sldId id="673" r:id="rId6"/>
    <p:sldId id="674" r:id="rId7"/>
    <p:sldId id="675" r:id="rId8"/>
    <p:sldId id="676" r:id="rId9"/>
    <p:sldId id="677" r:id="rId10"/>
    <p:sldId id="678" r:id="rId11"/>
    <p:sldId id="679" r:id="rId12"/>
    <p:sldId id="680" r:id="rId13"/>
    <p:sldId id="681" r:id="rId14"/>
    <p:sldId id="682"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32" y="-78"/>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09.03.2020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2</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solidFill>
                <a:prstClr val="black"/>
              </a:solidFill>
            </a:endParaRPr>
          </a:p>
        </p:txBody>
      </p:sp>
      <p:sp>
        <p:nvSpPr>
          <p:cNvPr id="5" name="Slide Number Placeholder 4"/>
          <p:cNvSpPr>
            <a:spLocks noGrp="1"/>
          </p:cNvSpPr>
          <p:nvPr>
            <p:ph type="sldNum" sz="quarter" idx="11"/>
          </p:nvPr>
        </p:nvSpPr>
        <p:spPr/>
        <p:txBody>
          <a:bodyPr/>
          <a:lstStyle/>
          <a:p>
            <a:fld id="{11CA4806-C0C3-4E15-8C68-E13CE0F0F188}" type="slidenum">
              <a:rPr lang="tr-TR" smtClean="0">
                <a:solidFill>
                  <a:prstClr val="black"/>
                </a:solidFill>
              </a:rPr>
              <a:pPr/>
              <a:t>11</a:t>
            </a:fld>
            <a:endParaRPr lang="tr-TR" dirty="0">
              <a:solidFill>
                <a:prstClr val="black"/>
              </a:solidFill>
            </a:endParaRPr>
          </a:p>
        </p:txBody>
      </p:sp>
    </p:spTree>
    <p:extLst>
      <p:ext uri="{BB962C8B-B14F-4D97-AF65-F5344CB8AC3E}">
        <p14:creationId xmlns:p14="http://schemas.microsoft.com/office/powerpoint/2010/main" val="2958580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solidFill>
                <a:prstClr val="black"/>
              </a:solidFill>
            </a:endParaRPr>
          </a:p>
        </p:txBody>
      </p:sp>
      <p:sp>
        <p:nvSpPr>
          <p:cNvPr id="5" name="Slide Number Placeholder 4"/>
          <p:cNvSpPr>
            <a:spLocks noGrp="1"/>
          </p:cNvSpPr>
          <p:nvPr>
            <p:ph type="sldNum" sz="quarter" idx="11"/>
          </p:nvPr>
        </p:nvSpPr>
        <p:spPr/>
        <p:txBody>
          <a:bodyPr/>
          <a:lstStyle/>
          <a:p>
            <a:fld id="{11CA4806-C0C3-4E15-8C68-E13CE0F0F188}" type="slidenum">
              <a:rPr lang="tr-TR" smtClean="0">
                <a:solidFill>
                  <a:prstClr val="black"/>
                </a:solidFill>
              </a:rPr>
              <a:pPr/>
              <a:t>12</a:t>
            </a:fld>
            <a:endParaRPr lang="tr-TR" dirty="0">
              <a:solidFill>
                <a:prstClr val="black"/>
              </a:solidFill>
            </a:endParaRPr>
          </a:p>
        </p:txBody>
      </p:sp>
    </p:spTree>
    <p:extLst>
      <p:ext uri="{BB962C8B-B14F-4D97-AF65-F5344CB8AC3E}">
        <p14:creationId xmlns:p14="http://schemas.microsoft.com/office/powerpoint/2010/main" val="295858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3</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4</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5</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6</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7</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8</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9</a:t>
            </a:fld>
            <a:endParaRPr lang="tr-TR" dirty="0"/>
          </a:p>
        </p:txBody>
      </p:sp>
    </p:spTree>
    <p:extLst>
      <p:ext uri="{BB962C8B-B14F-4D97-AF65-F5344CB8AC3E}">
        <p14:creationId xmlns:p14="http://schemas.microsoft.com/office/powerpoint/2010/main" val="2958580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accent1">
                  <a:lumMod val="75000"/>
                </a:schemeClr>
              </a:solidFill>
              <a:latin typeface="+mn-lt"/>
              <a:ea typeface="Times New Roman" panose="02020603050405020304" pitchFamily="18" charset="0"/>
              <a:cs typeface="+mn-cs"/>
            </a:endParaRPr>
          </a:p>
        </p:txBody>
      </p:sp>
      <p:sp>
        <p:nvSpPr>
          <p:cNvPr id="4" name="Footer Placeholder 3"/>
          <p:cNvSpPr>
            <a:spLocks noGrp="1"/>
          </p:cNvSpPr>
          <p:nvPr>
            <p:ph type="ftr" sz="quarter" idx="10"/>
          </p:nvPr>
        </p:nvSpPr>
        <p:spPr/>
        <p:txBody>
          <a:bodyPr/>
          <a:lstStyle/>
          <a:p>
            <a:endParaRPr lang="tr-TR" dirty="0"/>
          </a:p>
        </p:txBody>
      </p:sp>
      <p:sp>
        <p:nvSpPr>
          <p:cNvPr id="5" name="Slide Number Placeholder 4"/>
          <p:cNvSpPr>
            <a:spLocks noGrp="1"/>
          </p:cNvSpPr>
          <p:nvPr>
            <p:ph type="sldNum" sz="quarter" idx="11"/>
          </p:nvPr>
        </p:nvSpPr>
        <p:spPr/>
        <p:txBody>
          <a:bodyPr/>
          <a:lstStyle/>
          <a:p>
            <a:fld id="{11CA4806-C0C3-4E15-8C68-E13CE0F0F188}" type="slidenum">
              <a:rPr lang="tr-TR" smtClean="0"/>
              <a:t>10</a:t>
            </a:fld>
            <a:endParaRPr lang="tr-TR" dirty="0"/>
          </a:p>
        </p:txBody>
      </p:sp>
    </p:spTree>
    <p:extLst>
      <p:ext uri="{BB962C8B-B14F-4D97-AF65-F5344CB8AC3E}">
        <p14:creationId xmlns:p14="http://schemas.microsoft.com/office/powerpoint/2010/main" val="2958580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GGY464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MENKUL KIYMETLEŞTİRME</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Hüseyin YURDAKUL</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Genel olarak incelendiğinde, </a:t>
            </a:r>
            <a:r>
              <a:rPr lang="tr-TR" altLang="tr-TR" dirty="0" err="1">
                <a:latin typeface="Times New Roman" panose="02020603050405020304" pitchFamily="18" charset="0"/>
                <a:cs typeface="Times New Roman" panose="02020603050405020304" pitchFamily="18" charset="0"/>
              </a:rPr>
              <a:t>MPS’lerin</a:t>
            </a:r>
            <a:r>
              <a:rPr lang="tr-TR" altLang="tr-TR" dirty="0">
                <a:latin typeface="Times New Roman" panose="02020603050405020304" pitchFamily="18" charset="0"/>
                <a:cs typeface="Times New Roman" panose="02020603050405020304" pitchFamily="18" charset="0"/>
              </a:rPr>
              <a:t> nakit akımları aylık kredi geri ödemelerinin faiz ve anapara kısmı ile erken ödemelerden oluşmaktadır. Burada belirtilen ödeme unsurlarından ilk ikisi normal koşullarda yatırımcıların menkul kıymetten beklediği nakit akımlarıdır. Ancak, ipotek kredisi alanların piyasa koşullarındaki değişmelere ya da kendi durumlarındaki iyileşmelere bağlı olarak kredi borç bakiyelerini vadelerinden önce kapatmaları durumunda oluşan erken ödemeler, menkul kıymet sahiplerine aynen nakit akımı olarak yansıtılmaktadır.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71527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İpoteğe dayalı ödeme aktarmalı menkul kıymetlerin nakit akımları dayandıkları ipotek kredilerinin nakit akımlarına bağlı olmakla birlikte, miktar bakımından iki grup nakit akımı arasında farklılıklar vardır. </a:t>
            </a:r>
            <a:r>
              <a:rPr lang="tr-TR" altLang="tr-TR" dirty="0" err="1">
                <a:latin typeface="Times New Roman" panose="02020603050405020304" pitchFamily="18" charset="0"/>
                <a:cs typeface="Times New Roman" panose="02020603050405020304" pitchFamily="18" charset="0"/>
              </a:rPr>
              <a:t>MPS’lerin</a:t>
            </a:r>
            <a:r>
              <a:rPr lang="tr-TR" altLang="tr-TR" dirty="0">
                <a:latin typeface="Times New Roman" panose="02020603050405020304" pitchFamily="18" charset="0"/>
                <a:cs typeface="Times New Roman" panose="02020603050405020304" pitchFamily="18" charset="0"/>
              </a:rPr>
              <a:t> nakit akımları dayandıkları ipotek kredilerinin nakit akımlarından daha azdır. Aradaki fark, menkul kıymet ihracına ilişkin servis ve garanti ücretlerine gitmektedir</a:t>
            </a:r>
            <a:r>
              <a:rPr lang="tr-TR" altLang="tr-TR" dirty="0" smtClean="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Belirtilen özellikleriyle </a:t>
            </a:r>
            <a:r>
              <a:rPr lang="tr-TR" altLang="tr-TR" dirty="0" err="1">
                <a:latin typeface="Times New Roman" panose="02020603050405020304" pitchFamily="18" charset="0"/>
                <a:cs typeface="Times New Roman" panose="02020603050405020304" pitchFamily="18" charset="0"/>
              </a:rPr>
              <a:t>MPS’ler</a:t>
            </a:r>
            <a:r>
              <a:rPr lang="tr-TR" altLang="tr-TR" dirty="0">
                <a:latin typeface="Times New Roman" panose="02020603050405020304" pitchFamily="18" charset="0"/>
                <a:cs typeface="Times New Roman" panose="02020603050405020304" pitchFamily="18" charset="0"/>
              </a:rPr>
              <a:t>, beraberlerinde birtakım riskler taşımakla birlikte yatırımcılar için iyi birer tercih nedeni olmaktadır.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647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sz="1600" dirty="0" err="1" smtClean="0">
                <a:latin typeface="Times New Roman" panose="02020603050405020304" pitchFamily="18" charset="0"/>
                <a:cs typeface="Times New Roman" panose="02020603050405020304" pitchFamily="18" charset="0"/>
              </a:rPr>
              <a:t>Hepşen</a:t>
            </a:r>
            <a:r>
              <a:rPr lang="tr-TR" altLang="tr-TR" sz="1600" dirty="0" smtClean="0">
                <a:latin typeface="Times New Roman" panose="02020603050405020304" pitchFamily="18" charset="0"/>
                <a:cs typeface="Times New Roman" panose="02020603050405020304" pitchFamily="18" charset="0"/>
              </a:rPr>
              <a:t>, A., 2007. İpoteğe Dayalı Menkul Kıymetler (İDMK/MORTGAGE BACKED SECURITIES-MBS), </a:t>
            </a:r>
            <a:r>
              <a:rPr lang="tr-TR" altLang="tr-TR" sz="1600" dirty="0">
                <a:latin typeface="Times New Roman" panose="02020603050405020304" pitchFamily="18" charset="0"/>
                <a:cs typeface="Times New Roman" panose="02020603050405020304" pitchFamily="18" charset="0"/>
              </a:rPr>
              <a:t>Web Sitesi: http://</a:t>
            </a:r>
            <a:r>
              <a:rPr lang="tr-TR" altLang="tr-TR" sz="1600" dirty="0" smtClean="0">
                <a:latin typeface="Times New Roman" panose="02020603050405020304" pitchFamily="18" charset="0"/>
                <a:cs typeface="Times New Roman" panose="02020603050405020304" pitchFamily="18" charset="0"/>
              </a:rPr>
              <a:t>www.alomaliye.com/2007/09/17/ipotege-dayali-menkul-kiymetler-idmkmortgage-backed-securities-mbs/, Erişim Tarihi: 09.03.2020.</a:t>
            </a:r>
            <a:endParaRPr lang="tr-TR" altLang="tr-TR" sz="1600" dirty="0" smtClean="0">
              <a:latin typeface="Times New Roman" panose="02020603050405020304" pitchFamily="18" charset="0"/>
              <a:cs typeface="Times New Roman" panose="02020603050405020304" pitchFamily="18" charset="0"/>
            </a:endParaRPr>
          </a:p>
        </p:txBody>
      </p:sp>
      <p:sp>
        <p:nvSpPr>
          <p:cNvPr id="2" name="Başlık 1"/>
          <p:cNvSpPr>
            <a:spLocks noGrp="1"/>
          </p:cNvSpPr>
          <p:nvPr>
            <p:ph type="title"/>
          </p:nvPr>
        </p:nvSpPr>
        <p:spPr/>
        <p:txBody>
          <a:bodyPr/>
          <a:lstStyle/>
          <a:p>
            <a:r>
              <a:rPr lang="tr-TR" altLang="tr-TR" sz="2400" dirty="0" smtClean="0">
                <a:latin typeface="Times New Roman" panose="02020603050405020304" pitchFamily="18" charset="0"/>
                <a:cs typeface="Times New Roman" panose="02020603050405020304" pitchFamily="18" charset="0"/>
              </a:rPr>
              <a:t>                                    </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t>
            </a:r>
            <a:r>
              <a:rPr lang="tr-TR" altLang="tr-TR" sz="2400" dirty="0" smtClean="0">
                <a:latin typeface="Times New Roman" panose="02020603050405020304" pitchFamily="18" charset="0"/>
                <a:cs typeface="Times New Roman" panose="02020603050405020304" pitchFamily="18" charset="0"/>
              </a:rPr>
              <a:t>                                               Kaynaklar</a:t>
            </a: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endParaRPr lang="tr-TR" sz="2400" dirty="0"/>
          </a:p>
        </p:txBody>
      </p:sp>
    </p:spTree>
    <p:extLst>
      <p:ext uri="{BB962C8B-B14F-4D97-AF65-F5344CB8AC3E}">
        <p14:creationId xmlns:p14="http://schemas.microsoft.com/office/powerpoint/2010/main" val="532515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181225" y="123733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sz="2400" dirty="0">
                <a:latin typeface="Times New Roman" panose="02020603050405020304" pitchFamily="18" charset="0"/>
                <a:cs typeface="Times New Roman" panose="02020603050405020304" pitchFamily="18" charset="0"/>
              </a:rPr>
              <a:t>İpotek edilen gayrimenkulün satın alınması amacıyla verilen kredilerin bir araya getirildikten sonra menkul kıymete dönüştürülmesinde farklı yapılar kullanılmaktadır. </a:t>
            </a:r>
            <a:endParaRPr lang="tr-TR" altLang="tr-TR" sz="2400"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759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smtClean="0">
                <a:latin typeface="Times New Roman" panose="02020603050405020304" pitchFamily="18" charset="0"/>
                <a:cs typeface="Times New Roman" panose="02020603050405020304" pitchFamily="18" charset="0"/>
              </a:rPr>
              <a:t>İpoteğe </a:t>
            </a:r>
            <a:r>
              <a:rPr lang="tr-TR" altLang="tr-TR" dirty="0">
                <a:latin typeface="Times New Roman" panose="02020603050405020304" pitchFamily="18" charset="0"/>
                <a:cs typeface="Times New Roman" panose="02020603050405020304" pitchFamily="18" charset="0"/>
              </a:rPr>
              <a:t>dayalı menkul kıymet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Backed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Securities-MBSs</a:t>
            </a:r>
            <a:r>
              <a:rPr lang="tr-TR" altLang="tr-TR" dirty="0">
                <a:latin typeface="Times New Roman" panose="02020603050405020304" pitchFamily="18" charset="0"/>
                <a:cs typeface="Times New Roman" panose="02020603050405020304" pitchFamily="18" charset="0"/>
              </a:rPr>
              <a:t>) yapılarını şu şekilde sıralamak mümkündür</a:t>
            </a:r>
            <a:r>
              <a:rPr lang="tr-TR" altLang="tr-TR" dirty="0" smtClean="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İpoteğe Dayalı Ödeme Aktarmalı Menkul Kıymetler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Pass</a:t>
            </a:r>
            <a:r>
              <a:rPr lang="tr-TR" altLang="tr-TR" dirty="0">
                <a:latin typeface="Times New Roman" panose="02020603050405020304" pitchFamily="18" charset="0"/>
                <a:cs typeface="Times New Roman" panose="02020603050405020304" pitchFamily="18" charset="0"/>
              </a:rPr>
              <a:t> Through </a:t>
            </a:r>
            <a:r>
              <a:rPr lang="tr-TR" altLang="tr-TR" dirty="0" err="1">
                <a:latin typeface="Times New Roman" panose="02020603050405020304" pitchFamily="18" charset="0"/>
                <a:cs typeface="Times New Roman" panose="02020603050405020304" pitchFamily="18" charset="0"/>
              </a:rPr>
              <a:t>Securities-MPSs</a:t>
            </a:r>
            <a:r>
              <a:rPr lang="tr-TR" altLang="tr-TR" dirty="0" smtClean="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Teminatlı İpotek Yükümlülükleri (</a:t>
            </a:r>
            <a:r>
              <a:rPr lang="tr-TR" altLang="tr-TR" dirty="0" err="1">
                <a:latin typeface="Times New Roman" panose="02020603050405020304" pitchFamily="18" charset="0"/>
                <a:cs typeface="Times New Roman" panose="02020603050405020304" pitchFamily="18" charset="0"/>
              </a:rPr>
              <a:t>Collateralized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Obligations-CMOs</a:t>
            </a:r>
            <a:r>
              <a:rPr lang="tr-TR" altLang="tr-TR" dirty="0">
                <a:latin typeface="Times New Roman" panose="02020603050405020304" pitchFamily="18" charset="0"/>
                <a:cs typeface="Times New Roman" panose="02020603050405020304" pitchFamily="18" charset="0"/>
              </a:rPr>
              <a:t>/Real </a:t>
            </a:r>
            <a:r>
              <a:rPr lang="tr-TR" altLang="tr-TR" dirty="0" err="1">
                <a:latin typeface="Times New Roman" panose="02020603050405020304" pitchFamily="18" charset="0"/>
                <a:cs typeface="Times New Roman" panose="02020603050405020304" pitchFamily="18" charset="0"/>
              </a:rPr>
              <a:t>Estate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Investment</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Conduits-REMICs</a:t>
            </a:r>
            <a:r>
              <a:rPr lang="tr-TR" altLang="tr-TR" dirty="0">
                <a:latin typeface="Times New Roman" panose="02020603050405020304" pitchFamily="18" charset="0"/>
                <a:cs typeface="Times New Roman" panose="02020603050405020304" pitchFamily="18" charset="0"/>
              </a:rPr>
              <a:t>)</a:t>
            </a:r>
          </a:p>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Getirisi Ayrılan İpoteğe Dayalı Menkul Kıymetler (</a:t>
            </a:r>
            <a:r>
              <a:rPr lang="tr-TR" altLang="tr-TR" dirty="0" err="1">
                <a:latin typeface="Times New Roman" panose="02020603050405020304" pitchFamily="18" charset="0"/>
                <a:cs typeface="Times New Roman" panose="02020603050405020304" pitchFamily="18" charset="0"/>
              </a:rPr>
              <a:t>Stripped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Backed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Securities-SMBs</a:t>
            </a:r>
            <a:r>
              <a:rPr lang="tr-TR" altLang="tr-TR" dirty="0">
                <a:latin typeface="Times New Roman" panose="02020603050405020304" pitchFamily="18" charset="0"/>
                <a:cs typeface="Times New Roman" panose="02020603050405020304" pitchFamily="18" charset="0"/>
              </a:rPr>
              <a:t>)</a:t>
            </a:r>
          </a:p>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İpoteğe Dayalı Tahviller (</a:t>
            </a:r>
            <a:r>
              <a:rPr lang="tr-TR" altLang="tr-TR" dirty="0" err="1">
                <a:latin typeface="Times New Roman" panose="02020603050405020304" pitchFamily="18" charset="0"/>
                <a:cs typeface="Times New Roman" panose="02020603050405020304" pitchFamily="18" charset="0"/>
              </a:rPr>
              <a:t>Covered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Bonds</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Mortgage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Backed</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Bonds-MBBs</a:t>
            </a:r>
            <a:r>
              <a:rPr lang="tr-TR" altLang="tr-TR" dirty="0">
                <a:latin typeface="Times New Roman" panose="02020603050405020304" pitchFamily="18" charset="0"/>
                <a:cs typeface="Times New Roman" panose="02020603050405020304" pitchFamily="18" charset="0"/>
              </a:rPr>
              <a:t>)</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4916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İpoteğe dayalı ödeme aktarmalı menkul kıymetler (MPS), ipotek kredilerinden oluşan bir havuzun sahiplik hakkını ve bunlardan sağlanan ödemeleri temsil etmektedir. İlk kez, 1970 yılında, </a:t>
            </a:r>
            <a:r>
              <a:rPr lang="tr-TR" altLang="tr-TR" dirty="0" err="1">
                <a:latin typeface="Times New Roman" panose="02020603050405020304" pitchFamily="18" charset="0"/>
                <a:cs typeface="Times New Roman" panose="02020603050405020304" pitchFamily="18" charset="0"/>
              </a:rPr>
              <a:t>Ginnie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garantisi ile ihraç edilen </a:t>
            </a:r>
            <a:r>
              <a:rPr lang="tr-TR" altLang="tr-TR" dirty="0" err="1">
                <a:latin typeface="Times New Roman" panose="02020603050405020304" pitchFamily="18" charset="0"/>
                <a:cs typeface="Times New Roman" panose="02020603050405020304" pitchFamily="18" charset="0"/>
              </a:rPr>
              <a:t>MPS’ler</a:t>
            </a:r>
            <a:r>
              <a:rPr lang="tr-TR" altLang="tr-TR" dirty="0">
                <a:latin typeface="Times New Roman" panose="02020603050405020304" pitchFamily="18" charset="0"/>
                <a:cs typeface="Times New Roman" panose="02020603050405020304" pitchFamily="18" charset="0"/>
              </a:rPr>
              <a:t>, İDMK türleri içerisinde en çok kullanılan menkul kıymet türüdür. Önceleri sabit faizli ipotek kredilerinin menkul kıymetleştirilmesi ile başlayan MPS uygulaması, daha sonra değişken faizli, artan tutarlı ve indirimli ipotek kredilerinin de menkul kıymetleştirilmesi ile genişlemiştir.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703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MPS yapısı içerisinde yer alan </a:t>
            </a:r>
            <a:r>
              <a:rPr lang="tr-TR" altLang="tr-TR" dirty="0" err="1">
                <a:latin typeface="Times New Roman" panose="02020603050405020304" pitchFamily="18" charset="0"/>
                <a:cs typeface="Times New Roman" panose="02020603050405020304" pitchFamily="18" charset="0"/>
              </a:rPr>
              <a:t>ihraçcı</a:t>
            </a:r>
            <a:r>
              <a:rPr lang="tr-TR" altLang="tr-TR" dirty="0">
                <a:latin typeface="Times New Roman" panose="02020603050405020304" pitchFamily="18" charset="0"/>
                <a:cs typeface="Times New Roman" panose="02020603050405020304" pitchFamily="18" charset="0"/>
              </a:rPr>
              <a:t> kurum, öncelikle benzer nitelikteki ipotek kredilerini, bu kredilerin ilk sahibi olan kredi veren kurumdan, satın alarak bir ipotek havuzu oluşturmaktadır. Daha sonra </a:t>
            </a:r>
            <a:r>
              <a:rPr lang="tr-TR" altLang="tr-TR" dirty="0" err="1">
                <a:latin typeface="Times New Roman" panose="02020603050405020304" pitchFamily="18" charset="0"/>
                <a:cs typeface="Times New Roman" panose="02020603050405020304" pitchFamily="18" charset="0"/>
              </a:rPr>
              <a:t>ihraçcı</a:t>
            </a:r>
            <a:r>
              <a:rPr lang="tr-TR" altLang="tr-TR" dirty="0">
                <a:latin typeface="Times New Roman" panose="02020603050405020304" pitchFamily="18" charset="0"/>
                <a:cs typeface="Times New Roman" panose="02020603050405020304" pitchFamily="18" charset="0"/>
              </a:rPr>
              <a:t> kurum, bu kredilere dayalı menkul kıymetleri yatırımcılara ihraç etmektedir. Ayrıca kurum, kredi borçlularından ipotek kredilerine ilişkin ödemeleri toplayıp, ilgili servis ve garanti ücretlerini düştükten sonra, bunları yatırımcılara aynen aktarmak zorundadır.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615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Yatırımcıların karşılaşabileceği riskler, menkul kıymetin fiyatına ve getirisine yansımaktadır. </a:t>
            </a:r>
            <a:r>
              <a:rPr lang="tr-TR" altLang="tr-TR" dirty="0" err="1">
                <a:latin typeface="Times New Roman" panose="02020603050405020304" pitchFamily="18" charset="0"/>
                <a:cs typeface="Times New Roman" panose="02020603050405020304" pitchFamily="18" charset="0"/>
              </a:rPr>
              <a:t>MPS’lerin</a:t>
            </a:r>
            <a:r>
              <a:rPr lang="tr-TR" altLang="tr-TR" dirty="0">
                <a:latin typeface="Times New Roman" panose="02020603050405020304" pitchFamily="18" charset="0"/>
                <a:cs typeface="Times New Roman" panose="02020603050405020304" pitchFamily="18" charset="0"/>
              </a:rPr>
              <a:t> dayanağı olan havuzda birkaç ipotek kredisi olabileceği gibi birkaç bin ipotek kredisi de olabilmektedir. Yani her durumda ipotek havuzuna ilişkin bir portföy çeşitlendirmesi söz konusudur. Hem portföy çeşitlendirmesi hem de devlet destekli kurumlardan ya da özel sigorta şirketlerinden sağlanan garantiler sayesinde menkul kıymete ilişkin riskler en aza indirilmeye çalışılmaktadır.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4582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a:latin typeface="Times New Roman" panose="02020603050405020304" pitchFamily="18" charset="0"/>
                <a:cs typeface="Times New Roman" panose="02020603050405020304" pitchFamily="18" charset="0"/>
              </a:rPr>
              <a:t>ABD’de </a:t>
            </a:r>
            <a:r>
              <a:rPr lang="tr-TR" altLang="tr-TR" dirty="0" err="1">
                <a:latin typeface="Times New Roman" panose="02020603050405020304" pitchFamily="18" charset="0"/>
                <a:cs typeface="Times New Roman" panose="02020603050405020304" pitchFamily="18" charset="0"/>
              </a:rPr>
              <a:t>MPS’lerin</a:t>
            </a:r>
            <a:r>
              <a:rPr lang="tr-TR" altLang="tr-TR" dirty="0">
                <a:latin typeface="Times New Roman" panose="02020603050405020304" pitchFamily="18" charset="0"/>
                <a:cs typeface="Times New Roman" panose="02020603050405020304" pitchFamily="18" charset="0"/>
              </a:rPr>
              <a:t> çoğunluğu kamusal ya da kamu destekli kurumlar olan </a:t>
            </a:r>
            <a:r>
              <a:rPr lang="tr-TR" altLang="tr-TR" dirty="0" err="1">
                <a:latin typeface="Times New Roman" panose="02020603050405020304" pitchFamily="18" charset="0"/>
                <a:cs typeface="Times New Roman" panose="02020603050405020304" pitchFamily="18" charset="0"/>
              </a:rPr>
              <a:t>Ginnie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Fannie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ve </a:t>
            </a:r>
            <a:r>
              <a:rPr lang="tr-TR" altLang="tr-TR" dirty="0" err="1">
                <a:latin typeface="Times New Roman" panose="02020603050405020304" pitchFamily="18" charset="0"/>
                <a:cs typeface="Times New Roman" panose="02020603050405020304" pitchFamily="18" charset="0"/>
              </a:rPr>
              <a:t>Freddie</a:t>
            </a:r>
            <a:r>
              <a:rPr lang="tr-TR" altLang="tr-TR" dirty="0">
                <a:latin typeface="Times New Roman" panose="02020603050405020304" pitchFamily="18" charset="0"/>
                <a:cs typeface="Times New Roman" panose="02020603050405020304" pitchFamily="18" charset="0"/>
              </a:rPr>
              <a:t> Mac tarafından ihraç ve/veya garanti edilmektedir. Bu sayede piyasada istikrar, kredi desteği ve yatırımcıları çekmek için gerekli standardizasyon sağlanmış olmaktadır. </a:t>
            </a:r>
            <a:r>
              <a:rPr lang="tr-TR" altLang="tr-TR" dirty="0" err="1">
                <a:latin typeface="Times New Roman" panose="02020603050405020304" pitchFamily="18" charset="0"/>
                <a:cs typeface="Times New Roman" panose="02020603050405020304" pitchFamily="18" charset="0"/>
              </a:rPr>
              <a:t>Ginnie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MPS’lere</a:t>
            </a:r>
            <a:r>
              <a:rPr lang="tr-TR" altLang="tr-TR" dirty="0">
                <a:latin typeface="Times New Roman" panose="02020603050405020304" pitchFamily="18" charset="0"/>
                <a:cs typeface="Times New Roman" panose="02020603050405020304" pitchFamily="18" charset="0"/>
              </a:rPr>
              <a:t> belirli standart özellikleri taşımaları koşuluyla ihraç için garanti veren devlet kurumudur. Bu kurum tarafından verilen garanti kesin bir devlet garantisidir ve menkul kıymete ilişkin ödemelerin-kredi borçluları ödemese dahi-aksamadan yatırımcılara tam ve zamanında aktarılmasını ifade etmektedir.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725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err="1">
                <a:latin typeface="Times New Roman" panose="02020603050405020304" pitchFamily="18" charset="0"/>
                <a:cs typeface="Times New Roman" panose="02020603050405020304" pitchFamily="18" charset="0"/>
              </a:rPr>
              <a:t>Ginnie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Mae’nin</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MPS’leri</a:t>
            </a:r>
            <a:r>
              <a:rPr lang="tr-TR" altLang="tr-TR" dirty="0">
                <a:latin typeface="Times New Roman" panose="02020603050405020304" pitchFamily="18" charset="0"/>
                <a:cs typeface="Times New Roman" panose="02020603050405020304" pitchFamily="18" charset="0"/>
              </a:rPr>
              <a:t> sigorta şirketleri, emeklilik fonları ve risk almak istemeyen bireysel yatırımcılar tarafından talep edilmektedir. </a:t>
            </a:r>
            <a:r>
              <a:rPr lang="tr-TR" altLang="tr-TR" dirty="0" err="1">
                <a:latin typeface="Times New Roman" panose="02020603050405020304" pitchFamily="18" charset="0"/>
                <a:cs typeface="Times New Roman" panose="02020603050405020304" pitchFamily="18" charset="0"/>
              </a:rPr>
              <a:t>Fannie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ve </a:t>
            </a:r>
            <a:r>
              <a:rPr lang="tr-TR" altLang="tr-TR" dirty="0" err="1">
                <a:latin typeface="Times New Roman" panose="02020603050405020304" pitchFamily="18" charset="0"/>
                <a:cs typeface="Times New Roman" panose="02020603050405020304" pitchFamily="18" charset="0"/>
              </a:rPr>
              <a:t>Freddi</a:t>
            </a:r>
            <a:r>
              <a:rPr lang="tr-TR" altLang="tr-TR" dirty="0">
                <a:latin typeface="Times New Roman" panose="02020603050405020304" pitchFamily="18" charset="0"/>
                <a:cs typeface="Times New Roman" panose="02020603050405020304" pitchFamily="18" charset="0"/>
              </a:rPr>
              <a:t> Mac ise, yarı resmi ve hisse senetleri borsada alınıp satılabilen kurumlardır. Bu kurumlar sigortasız veya özel sektör kurumlarınca sigortalanmış ipotek kredilerini, bu kredileri veren kurumlardan satın alarak, </a:t>
            </a:r>
            <a:r>
              <a:rPr lang="tr-TR" altLang="tr-TR" dirty="0" err="1">
                <a:latin typeface="Times New Roman" panose="02020603050405020304" pitchFamily="18" charset="0"/>
                <a:cs typeface="Times New Roman" panose="02020603050405020304" pitchFamily="18" charset="0"/>
              </a:rPr>
              <a:t>kendilereri</a:t>
            </a:r>
            <a:r>
              <a:rPr lang="tr-TR" altLang="tr-TR" dirty="0">
                <a:latin typeface="Times New Roman" panose="02020603050405020304" pitchFamily="18" charset="0"/>
                <a:cs typeface="Times New Roman" panose="02020603050405020304" pitchFamily="18" charset="0"/>
              </a:rPr>
              <a:t> ipotek havuzu oluşturmakta ve buna dayanarak ödeme aktarmalı menkul kıymetleri ihraç etmektedirler. </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26635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2"/>
          <p:cNvSpPr>
            <a:spLocks noGrp="1"/>
          </p:cNvSpPr>
          <p:nvPr>
            <p:ph idx="1"/>
          </p:nvPr>
        </p:nvSpPr>
        <p:spPr>
          <a:xfrm>
            <a:off x="395537" y="1180182"/>
            <a:ext cx="8449434" cy="4248472"/>
          </a:xfrm>
        </p:spPr>
        <p:txBody>
          <a:bodyPr>
            <a:noAutofit/>
          </a:bodyPr>
          <a:lstStyle/>
          <a:p>
            <a:pPr algn="just" fontAlgn="auto">
              <a:lnSpc>
                <a:spcPct val="150000"/>
              </a:lnSpc>
              <a:spcAft>
                <a:spcPts val="0"/>
              </a:spcAft>
              <a:buFont typeface="Wingdings" panose="05000000000000000000" pitchFamily="2" charset="2"/>
              <a:buChar char="Ø"/>
              <a:defRPr/>
            </a:pPr>
            <a:r>
              <a:rPr lang="tr-TR" altLang="tr-TR" dirty="0" err="1" smtClean="0">
                <a:latin typeface="Times New Roman" panose="02020603050405020304" pitchFamily="18" charset="0"/>
                <a:cs typeface="Times New Roman" panose="02020603050405020304" pitchFamily="18" charset="0"/>
              </a:rPr>
              <a:t>Fannie</a:t>
            </a:r>
            <a:r>
              <a:rPr lang="tr-TR" altLang="tr-TR" dirty="0" smtClean="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a:t>
            </a:r>
            <a:r>
              <a:rPr lang="tr-TR" altLang="tr-TR" dirty="0">
                <a:latin typeface="Times New Roman" panose="02020603050405020304" pitchFamily="18" charset="0"/>
                <a:cs typeface="Times New Roman" panose="02020603050405020304" pitchFamily="18" charset="0"/>
              </a:rPr>
              <a:t> ve </a:t>
            </a:r>
            <a:r>
              <a:rPr lang="tr-TR" altLang="tr-TR" dirty="0" err="1">
                <a:latin typeface="Times New Roman" panose="02020603050405020304" pitchFamily="18" charset="0"/>
                <a:cs typeface="Times New Roman" panose="02020603050405020304" pitchFamily="18" charset="0"/>
              </a:rPr>
              <a:t>Freddi</a:t>
            </a:r>
            <a:r>
              <a:rPr lang="tr-TR" altLang="tr-TR" dirty="0">
                <a:latin typeface="Times New Roman" panose="02020603050405020304" pitchFamily="18" charset="0"/>
                <a:cs typeface="Times New Roman" panose="02020603050405020304" pitchFamily="18" charset="0"/>
              </a:rPr>
              <a:t> Mac tarafından oluşturulan havuzlarda yer alan krediler standart olmayabilmekte ve havuzlar farklı faiz oranlı kredilerden oluşturulabilmektedirler. </a:t>
            </a:r>
            <a:r>
              <a:rPr lang="tr-TR" altLang="tr-TR" dirty="0" err="1">
                <a:latin typeface="Times New Roman" panose="02020603050405020304" pitchFamily="18" charset="0"/>
                <a:cs typeface="Times New Roman" panose="02020603050405020304" pitchFamily="18" charset="0"/>
              </a:rPr>
              <a:t>Ginnie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Mae’de</a:t>
            </a:r>
            <a:r>
              <a:rPr lang="tr-TR" altLang="tr-TR" dirty="0">
                <a:latin typeface="Times New Roman" panose="02020603050405020304" pitchFamily="18" charset="0"/>
                <a:cs typeface="Times New Roman" panose="02020603050405020304" pitchFamily="18" charset="0"/>
              </a:rPr>
              <a:t> ABD Hükümeti’nin tam garantisi ile ihraçlar gerçekleştirilirken; </a:t>
            </a:r>
            <a:r>
              <a:rPr lang="tr-TR" altLang="tr-TR" dirty="0" err="1">
                <a:latin typeface="Times New Roman" panose="02020603050405020304" pitchFamily="18" charset="0"/>
                <a:cs typeface="Times New Roman" panose="02020603050405020304" pitchFamily="18" charset="0"/>
              </a:rPr>
              <a:t>Fannie</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Mae’nin</a:t>
            </a:r>
            <a:r>
              <a:rPr lang="tr-TR" altLang="tr-TR" dirty="0">
                <a:latin typeface="Times New Roman" panose="02020603050405020304" pitchFamily="18" charset="0"/>
                <a:cs typeface="Times New Roman" panose="02020603050405020304" pitchFamily="18" charset="0"/>
              </a:rPr>
              <a:t> ve </a:t>
            </a:r>
            <a:r>
              <a:rPr lang="tr-TR" altLang="tr-TR" dirty="0" err="1">
                <a:latin typeface="Times New Roman" panose="02020603050405020304" pitchFamily="18" charset="0"/>
                <a:cs typeface="Times New Roman" panose="02020603050405020304" pitchFamily="18" charset="0"/>
              </a:rPr>
              <a:t>Freddi</a:t>
            </a:r>
            <a:r>
              <a:rPr lang="tr-TR" altLang="tr-TR" dirty="0">
                <a:latin typeface="Times New Roman" panose="02020603050405020304" pitchFamily="18" charset="0"/>
                <a:cs typeface="Times New Roman" panose="02020603050405020304" pitchFamily="18" charset="0"/>
              </a:rPr>
              <a:t> Mac’in gerçekleştirdiği ihraçlarda sadece bu kurumların garantisi bulunmaktadır.</a:t>
            </a:r>
            <a:endParaRPr lang="tr-TR" altLang="tr-TR" dirty="0" smtClean="0">
              <a:latin typeface="Times New Roman" panose="02020603050405020304" pitchFamily="18" charset="0"/>
              <a:cs typeface="Times New Roman" panose="02020603050405020304" pitchFamily="18" charset="0"/>
            </a:endParaRPr>
          </a:p>
        </p:txBody>
      </p:sp>
      <p:sp>
        <p:nvSpPr>
          <p:cNvPr id="9" name="Başlık 1"/>
          <p:cNvSpPr>
            <a:spLocks noGrp="1"/>
          </p:cNvSpPr>
          <p:nvPr>
            <p:ph type="title"/>
          </p:nvPr>
        </p:nvSpPr>
        <p:spPr>
          <a:xfrm>
            <a:off x="395536" y="111932"/>
            <a:ext cx="7643192" cy="936104"/>
          </a:xfrm>
        </p:spPr>
        <p:txBody>
          <a:bodyPr>
            <a:normAutofit/>
          </a:bodyPr>
          <a:lstStyle/>
          <a:p>
            <a:r>
              <a:rPr lang="tr-TR" sz="2800" dirty="0" smtClean="0">
                <a:latin typeface="Times New Roman" panose="02020603050405020304" pitchFamily="18" charset="0"/>
                <a:cs typeface="Times New Roman" panose="02020603050405020304" pitchFamily="18" charset="0"/>
              </a:rPr>
              <a:t>İpoteğe Dayalı Menkul Kıymetler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0810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25762</TotalTime>
  <Words>714</Words>
  <Application>Microsoft Office PowerPoint</Application>
  <PresentationFormat>Ekran Gösterisi (4:3)</PresentationFormat>
  <Paragraphs>42</Paragraphs>
  <Slides>12</Slides>
  <Notes>11</Notes>
  <HiddenSlides>0</HiddenSlides>
  <MMClips>0</MMClips>
  <ScaleCrop>false</ScaleCrop>
  <HeadingPairs>
    <vt:vector size="4" baseType="variant">
      <vt:variant>
        <vt:lpstr>Tema</vt:lpstr>
      </vt:variant>
      <vt:variant>
        <vt:i4>3</vt:i4>
      </vt:variant>
      <vt:variant>
        <vt:lpstr>Slayt Başlıkları</vt:lpstr>
      </vt:variant>
      <vt:variant>
        <vt:i4>12</vt:i4>
      </vt:variant>
    </vt:vector>
  </HeadingPairs>
  <TitlesOfParts>
    <vt:vector size="15" baseType="lpstr">
      <vt:lpstr>ekonomi</vt:lpstr>
      <vt:lpstr>1_Rics</vt:lpstr>
      <vt:lpstr>h.t.</vt:lpstr>
      <vt:lpstr>PowerPoint Sunusu</vt:lpstr>
      <vt:lpstr>İpoteğe Dayalı Menkul Kıymetler</vt:lpstr>
      <vt:lpstr>İpoteğe Dayalı Menkul Kıymetler</vt:lpstr>
      <vt:lpstr>İpoteğe Dayalı Menkul Kıymetler</vt:lpstr>
      <vt:lpstr>İpoteğe Dayalı Menkul Kıymetler</vt:lpstr>
      <vt:lpstr>İpoteğe Dayalı Menkul Kıymetler</vt:lpstr>
      <vt:lpstr>İpoteğe Dayalı Menkul Kıymetler</vt:lpstr>
      <vt:lpstr>İpoteğe Dayalı Menkul Kıymetler</vt:lpstr>
      <vt:lpstr>İpoteğe Dayalı Menkul Kıymetler</vt:lpstr>
      <vt:lpstr>İpoteğe Dayalı Menkul Kıymetler</vt:lpstr>
      <vt:lpstr>İpoteğe Dayalı Menkul Kıymetler</vt:lpstr>
      <vt:lpstr>                                                                                     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945</cp:revision>
  <cp:lastPrinted>2016-10-24T07:53:35Z</cp:lastPrinted>
  <dcterms:created xsi:type="dcterms:W3CDTF">2016-09-18T09:35:24Z</dcterms:created>
  <dcterms:modified xsi:type="dcterms:W3CDTF">2020-03-09T07:16:13Z</dcterms:modified>
</cp:coreProperties>
</file>