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96" r:id="rId2"/>
    <p:sldId id="300" r:id="rId3"/>
    <p:sldId id="301" r:id="rId4"/>
    <p:sldId id="308" r:id="rId5"/>
    <p:sldId id="297" r:id="rId6"/>
    <p:sldId id="303" r:id="rId7"/>
    <p:sldId id="304" r:id="rId8"/>
    <p:sldId id="305" r:id="rId9"/>
    <p:sldId id="306"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4009010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825654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780510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3961300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570310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6137863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tr-TR" smtClean="0"/>
              <a:t>Asıl metin stillerini düzenlemek için tıklatın</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838065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44042108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595195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12875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3839639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376475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996918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191525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1255070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396092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4BBD1B2-97CF-40D4-8307-B09BB64D63B3}" type="datetimeFigureOut">
              <a:rPr lang="tr-TR" smtClean="0"/>
              <a:pPr/>
              <a:t>13.11.2017</a:t>
            </a:fld>
            <a:endParaRPr lang="tr-TR"/>
          </a:p>
        </p:txBody>
      </p:sp>
      <p:sp>
        <p:nvSpPr>
          <p:cNvPr id="6" name="Footer Placeholder 5"/>
          <p:cNvSpPr>
            <a:spLocks noGrp="1"/>
          </p:cNvSpPr>
          <p:nvPr>
            <p:ph type="ftr" sz="quarter" idx="11"/>
          </p:nvPr>
        </p:nvSpPr>
        <p:spPr>
          <a:xfrm>
            <a:off x="533400" y="6172200"/>
            <a:ext cx="5811724" cy="365125"/>
          </a:xfrm>
        </p:spPr>
        <p:txBody>
          <a:bodyPr/>
          <a:lstStyle/>
          <a:p>
            <a:endParaRPr lang="tr-TR"/>
          </a:p>
        </p:txBody>
      </p:sp>
      <p:sp>
        <p:nvSpPr>
          <p:cNvPr id="7" name="Slide Number Placeholder 6"/>
          <p:cNvSpPr>
            <a:spLocks noGrp="1"/>
          </p:cNvSpPr>
          <p:nvPr>
            <p:ph type="sldNum" sz="quarter" idx="12"/>
          </p:nvPr>
        </p:nvSpPr>
        <p:spPr/>
        <p:txBody>
          <a:bodyPr/>
          <a:lstStyle/>
          <a:p>
            <a:fld id="{F9CE1FEC-D279-42E8-A44A-2085FFE00E64}" type="slidenum">
              <a:rPr lang="tr-TR" smtClean="0"/>
              <a:pPr/>
              <a:t>‹#›</a:t>
            </a:fld>
            <a:endParaRPr lang="tr-TR"/>
          </a:p>
        </p:txBody>
      </p:sp>
    </p:spTree>
    <p:extLst>
      <p:ext uri="{BB962C8B-B14F-4D97-AF65-F5344CB8AC3E}">
        <p14:creationId xmlns:p14="http://schemas.microsoft.com/office/powerpoint/2010/main" val="2339032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4BBD1B2-97CF-40D4-8307-B09BB64D63B3}" type="datetimeFigureOut">
              <a:rPr lang="tr-TR" smtClean="0"/>
              <a:pPr/>
              <a:t>13.11.2017</a:t>
            </a:fld>
            <a:endParaRPr lang="tr-TR"/>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F9CE1FEC-D279-42E8-A44A-2085FFE00E64}" type="slidenum">
              <a:rPr lang="tr-TR" smtClean="0"/>
              <a:pPr/>
              <a:t>‹#›</a:t>
            </a:fld>
            <a:endParaRPr lang="tr-TR"/>
          </a:p>
        </p:txBody>
      </p:sp>
    </p:spTree>
    <p:extLst>
      <p:ext uri="{BB962C8B-B14F-4D97-AF65-F5344CB8AC3E}">
        <p14:creationId xmlns:p14="http://schemas.microsoft.com/office/powerpoint/2010/main" val="2374719600"/>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549275"/>
            <a:ext cx="9144000" cy="6308725"/>
          </a:xfrm>
        </p:spPr>
        <p:txBody>
          <a:bodyPr>
            <a:normAutofit/>
          </a:bodyPr>
          <a:lstStyle/>
          <a:p>
            <a:endParaRPr lang="tr-TR" dirty="0" smtClean="0"/>
          </a:p>
          <a:p>
            <a:r>
              <a:rPr lang="tr-TR" i="1" dirty="0" smtClean="0">
                <a:effectLst>
                  <a:outerShdw blurRad="38100" dist="38100" dir="2700000" algn="tl">
                    <a:srgbClr val="000000">
                      <a:alpha val="43137"/>
                    </a:srgbClr>
                  </a:outerShdw>
                </a:effectLst>
              </a:rPr>
              <a:t>TEBLİGATIN İŞLEVİ</a:t>
            </a:r>
          </a:p>
          <a:p>
            <a:r>
              <a:rPr lang="tr-TR" i="1" dirty="0">
                <a:effectLst>
                  <a:outerShdw blurRad="38100" dist="38100" dir="2700000" algn="tl">
                    <a:srgbClr val="000000">
                      <a:alpha val="43137"/>
                    </a:srgbClr>
                  </a:outerShdw>
                </a:effectLst>
              </a:rPr>
              <a:t>T</a:t>
            </a:r>
            <a:r>
              <a:rPr lang="tr-TR" i="1" dirty="0" smtClean="0">
                <a:effectLst>
                  <a:outerShdw blurRad="38100" dist="38100" dir="2700000" algn="tl">
                    <a:srgbClr val="000000">
                      <a:alpha val="43137"/>
                    </a:srgbClr>
                  </a:outerShdw>
                </a:effectLst>
              </a:rPr>
              <a:t>ebligatın </a:t>
            </a:r>
            <a:r>
              <a:rPr lang="tr-TR" i="1" u="sng" dirty="0" smtClean="0">
                <a:effectLst>
                  <a:outerShdw blurRad="38100" dist="38100" dir="2700000" algn="tl">
                    <a:srgbClr val="000000">
                      <a:alpha val="43137"/>
                    </a:srgbClr>
                  </a:outerShdw>
                </a:effectLst>
              </a:rPr>
              <a:t>adil yargılama hakkının sağlanması </a:t>
            </a:r>
            <a:r>
              <a:rPr lang="tr-TR" i="1" dirty="0" smtClean="0">
                <a:effectLst>
                  <a:outerShdw blurRad="38100" dist="38100" dir="2700000" algn="tl">
                    <a:srgbClr val="000000">
                      <a:alpha val="43137"/>
                    </a:srgbClr>
                  </a:outerShdw>
                </a:effectLst>
              </a:rPr>
              <a:t>ve </a:t>
            </a:r>
            <a:r>
              <a:rPr lang="tr-TR" i="1" u="sng" dirty="0" smtClean="0">
                <a:effectLst>
                  <a:outerShdw blurRad="38100" dist="38100" dir="2700000" algn="tl">
                    <a:srgbClr val="000000">
                      <a:alpha val="43137"/>
                    </a:srgbClr>
                  </a:outerShdw>
                </a:effectLst>
              </a:rPr>
              <a:t>adaletin gerçekleştirilmesi</a:t>
            </a:r>
            <a:r>
              <a:rPr lang="tr-TR" i="1" dirty="0" smtClean="0">
                <a:effectLst>
                  <a:outerShdw blurRad="38100" dist="38100" dir="2700000" algn="tl">
                    <a:srgbClr val="000000">
                      <a:alpha val="43137"/>
                    </a:srgbClr>
                  </a:outerShdw>
                </a:effectLst>
              </a:rPr>
              <a:t> açılarından </a:t>
            </a:r>
            <a:r>
              <a:rPr lang="tr-TR" i="1" dirty="0" smtClean="0">
                <a:effectLst>
                  <a:outerShdw blurRad="38100" dist="38100" dir="2700000" algn="tl">
                    <a:srgbClr val="000000">
                      <a:alpha val="43137"/>
                    </a:srgbClr>
                  </a:outerShdw>
                </a:effectLst>
              </a:rPr>
              <a:t>ÖNEMLİDİR.</a:t>
            </a:r>
            <a:endParaRPr lang="tr-TR"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endParaRPr lang="tr-TR" dirty="0" smtClean="0"/>
          </a:p>
          <a:p>
            <a:r>
              <a:rPr lang="tr-TR" i="1" dirty="0" smtClean="0">
                <a:effectLst>
                  <a:outerShdw blurRad="38100" dist="38100" dir="2700000" algn="tl">
                    <a:srgbClr val="000000">
                      <a:alpha val="43137"/>
                    </a:srgbClr>
                  </a:outerShdw>
                </a:effectLst>
              </a:rPr>
              <a:t>Tebligatı düzenleyen hukuk kuralları bütünü</a:t>
            </a:r>
            <a:r>
              <a:rPr lang="tr-TR" dirty="0" smtClean="0"/>
              <a:t>ne </a:t>
            </a:r>
            <a:r>
              <a:rPr lang="tr-TR" b="1" u="sng" dirty="0" smtClean="0">
                <a:effectLst>
                  <a:outerShdw blurRad="38100" dist="38100" dir="2700000" algn="tl">
                    <a:srgbClr val="000000">
                      <a:alpha val="43137"/>
                    </a:srgbClr>
                  </a:outerShdw>
                </a:effectLst>
              </a:rPr>
              <a:t>tebligat hukuku </a:t>
            </a:r>
            <a:r>
              <a:rPr lang="tr-TR" dirty="0" smtClean="0"/>
              <a:t>adı verilir.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endParaRPr lang="tr-TR" dirty="0" smtClean="0"/>
          </a:p>
          <a:p>
            <a:r>
              <a:rPr lang="tr-TR" dirty="0" smtClean="0"/>
              <a:t>Tebligat hukuku usul ve yargılama hukukları ile yakından ilişkili bir hukuk dalıdır.</a:t>
            </a:r>
          </a:p>
          <a:p>
            <a:r>
              <a:rPr lang="tr-TR" dirty="0" smtClean="0"/>
              <a:t>Bu hukuk dalı şekli hukukun içinde değerlendirilir.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690336"/>
            <a:ext cx="5454352" cy="1200329"/>
          </a:xfrm>
          <a:prstGeom prst="rect">
            <a:avLst/>
          </a:prstGeom>
        </p:spPr>
        <p:txBody>
          <a:bodyPr wrap="square">
            <a:spAutoFit/>
          </a:bodyPr>
          <a:lstStyle/>
          <a:p>
            <a:r>
              <a:rPr lang="tr-TR" dirty="0"/>
              <a:t>Usule ilişkin bir işlem olan tebligatın geçerliliği muhataba kanunen öngörülen şekillerde bir bildirimde bulunulması ile bu bildirimin de yine kanuna uygun şekilde belgelendirilmiş olmasına bağlıdır.</a:t>
            </a:r>
          </a:p>
        </p:txBody>
      </p:sp>
    </p:spTree>
    <p:extLst>
      <p:ext uri="{BB962C8B-B14F-4D97-AF65-F5344CB8AC3E}">
        <p14:creationId xmlns:p14="http://schemas.microsoft.com/office/powerpoint/2010/main" val="2920314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pPr>
              <a:buNone/>
            </a:pPr>
            <a:endParaRPr lang="tr-TR" dirty="0" smtClean="0"/>
          </a:p>
          <a:p>
            <a:r>
              <a:rPr lang="tr-TR" dirty="0" smtClean="0"/>
              <a:t>Sözlük anlamıyla mevzuat, bir ülkede bir alanda yürürlükte olan kanun, tüzük, karar, yönetmelik, tebliğ ve benzeri pozitif hukuk  düzenlemelerinin bütünü anlamına</a:t>
            </a:r>
          </a:p>
          <a:p>
            <a:r>
              <a:rPr lang="tr-TR" dirty="0" smtClean="0"/>
              <a:t>Tebligat alanındaki mevzuat çeşitli hukuki düzenlemelerden oluşur .</a:t>
            </a:r>
          </a:p>
          <a:p>
            <a:r>
              <a:rPr lang="tr-TR" dirty="0" smtClean="0"/>
              <a:t>Bu düzenlemelerin oluşturduğu bütüne tebligat mevzuatı adı verilir.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pPr>
              <a:buNone/>
            </a:pPr>
            <a:endParaRPr lang="tr-TR" dirty="0" smtClean="0"/>
          </a:p>
          <a:p>
            <a:r>
              <a:rPr lang="tr-TR" dirty="0" smtClean="0"/>
              <a:t>Tebligat mevzuatı içindeki temel hukuki düzenleme 11.02.1959 tarihli 7201 sayılı Tebligat Kanunu’dur. </a:t>
            </a:r>
          </a:p>
          <a:p>
            <a:r>
              <a:rPr lang="tr-TR" dirty="0" smtClean="0"/>
              <a:t>Bu kanun görece eski tarihli bir yasa olmasına rağmen zaman zaman yapılan yasa değişiklikleri ile günün koşullarına uygun hale getirilmeye </a:t>
            </a:r>
            <a:r>
              <a:rPr lang="tr-TR" dirty="0" smtClean="0"/>
              <a:t>çalışılmaktadır</a:t>
            </a:r>
            <a:endParaRPr lang="tr-TR"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pPr>
              <a:buNone/>
            </a:pPr>
            <a:endParaRPr lang="tr-TR" dirty="0" smtClean="0"/>
          </a:p>
          <a:p>
            <a:r>
              <a:rPr lang="tr-TR" dirty="0" smtClean="0"/>
              <a:t>Tebligat Kanunu tebligat alanındaki temel yasal düzenleme olmakla birlikte çok sayıda başka kanunda da (Posta Kanunu, İcra ve İflas Kanunu, Hukuk Muhakemeleri Kanunu, Ceza Muhakemeleri Kanunu, Vergi Usul Kanunu, İdari Yargılama Usulü Kanunu ile Avukatlık Kanunu, Belediyeler Kanunu, Borçlar Kanunu, İş Kanunu, Türk Medeni Kanunu, Türk Ticaret Kanunu, Nüfus Hizmetleri Kanunu gibi) tebligata dair özel hükümler bulunmaktadır.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pPr>
              <a:buNone/>
            </a:pPr>
            <a:endParaRPr lang="tr-TR" dirty="0" smtClean="0"/>
          </a:p>
          <a:p>
            <a:r>
              <a:rPr lang="tr-TR" dirty="0" smtClean="0"/>
              <a:t>Ayrıca Türkiye’nin kabul ettiği bazı uluslar arası sözleşmeler de tebligata dair hükümler içermektedir. Hukuk Usulüne Dair Sözleşme ile Hukuki veya Ticari Konularda Adli ve Gayri Adli Belgelerin Yabancı Memleketlerde Tebliğine Dair Sözleşme bu bağlamda sayılabilir.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0"/>
            <a:ext cx="9144000" cy="6858000"/>
          </a:xfrm>
        </p:spPr>
        <p:txBody>
          <a:bodyPr>
            <a:normAutofit/>
          </a:bodyPr>
          <a:lstStyle/>
          <a:p>
            <a:pPr>
              <a:buNone/>
            </a:pPr>
            <a:endParaRPr lang="tr-TR" dirty="0" smtClean="0"/>
          </a:p>
          <a:p>
            <a:r>
              <a:rPr lang="tr-TR" dirty="0" smtClean="0"/>
              <a:t>Tebligat mevzuatını yasaların yanında çeşitli düzenleyici idari işlemler oluşturmaktadır. </a:t>
            </a:r>
          </a:p>
        </p:txBody>
      </p:sp>
    </p:spTree>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203</TotalTime>
  <Words>265</Words>
  <Application>Microsoft Office PowerPoint</Application>
  <PresentationFormat>Ekran Gösterisi (4:3)</PresentationFormat>
  <Paragraphs>22</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Century Gothic</vt:lpstr>
      <vt:lpstr>Wingdings 3</vt:lpstr>
      <vt:lpstr>Dilim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ADUZEP  Adalet Uzaktan Önlisans Programı 2013-2014  Eğitim-Öğretim Yılı Yargı Örgütü Dersleri</dc:title>
  <dc:creator>hakan</dc:creator>
  <cp:lastModifiedBy>Pelin Atila Yoruk</cp:lastModifiedBy>
  <cp:revision>29</cp:revision>
  <dcterms:created xsi:type="dcterms:W3CDTF">2013-09-24T13:25:28Z</dcterms:created>
  <dcterms:modified xsi:type="dcterms:W3CDTF">2017-11-13T17:48:42Z</dcterms:modified>
</cp:coreProperties>
</file>