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AST205 Bilgisayar Programlama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47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Giriş-9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Bilgilerin Bellekte Tutulması (sayı sistemleri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r>
              <a:rPr lang="tr-TR" dirty="0"/>
              <a:t>Bilgisayarda bilgilerin ram bellekte geçici tutulması veya kalıcı olarak yardımcı bellekte tutulması Binary (ikili, 1 yada 0) düzende tutulmaktadır. Her karakteri temsil eden bir sayısal değer (Ascii kod) vardır.</a:t>
            </a:r>
          </a:p>
          <a:p>
            <a:pPr marL="0" indent="0">
              <a:buNone/>
            </a:pPr>
            <a:r>
              <a:rPr lang="tr-TR" dirty="0"/>
              <a:t>Örneğin A harfinin aski kodu 65 sayısıdır. A harfi için 65 sayısı ikilik tabanda saklanmaktadır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Klavyede bulunan her simgenin bir sayısal (asci kodu) karşılığı vardır. Ascii kodu en büyük 255 sayısına karşılık gelmektedir.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30858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Giriş-10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İkili </a:t>
            </a:r>
            <a:r>
              <a:rPr lang="tr-TR" b="1" dirty="0" smtClean="0"/>
              <a:t>Sayı sistemi</a:t>
            </a:r>
          </a:p>
          <a:p>
            <a:pPr marL="0" indent="0">
              <a:buNone/>
            </a:pPr>
            <a:r>
              <a:rPr lang="tr-TR" dirty="0" smtClean="0"/>
              <a:t>Onluk tabandaki aski kodunun ikilik sisteme dönüştürüldüğünde 1 ve 0 lar elde edilir. 255 sayısı  ikilik sisteme çevrildiğinde 8 adet 0 ve 1 ler (bit) elde edilir.</a:t>
            </a:r>
          </a:p>
          <a:p>
            <a:pPr marL="0" indent="0">
              <a:buNone/>
            </a:pPr>
            <a:r>
              <a:rPr lang="tr-TR" dirty="0" smtClean="0"/>
              <a:t>Örnek:</a:t>
            </a:r>
            <a:r>
              <a:rPr lang="tr-TR" dirty="0"/>
              <a:t>A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65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(01000001)</a:t>
            </a:r>
            <a:r>
              <a:rPr lang="tr-TR" baseline="-25000" dirty="0"/>
              <a:t>2</a:t>
            </a:r>
            <a:r>
              <a:rPr lang="tr-TR" dirty="0"/>
              <a:t> olarak ifade edilir.</a:t>
            </a:r>
          </a:p>
          <a:p>
            <a:pPr marL="0" indent="0">
              <a:buNone/>
            </a:pPr>
            <a:r>
              <a:rPr lang="tr-TR" dirty="0" smtClean="0"/>
              <a:t>8 bit 		1 byte</a:t>
            </a:r>
          </a:p>
          <a:p>
            <a:pPr marL="0" indent="0">
              <a:buNone/>
            </a:pPr>
            <a:r>
              <a:rPr lang="tr-TR" dirty="0" smtClean="0"/>
              <a:t>1024 byte	1 kilobyte</a:t>
            </a:r>
          </a:p>
          <a:p>
            <a:pPr marL="0" indent="0">
              <a:buNone/>
            </a:pPr>
            <a:r>
              <a:rPr lang="tr-TR" dirty="0" smtClean="0"/>
              <a:t>1024 kb	1 megabyte</a:t>
            </a:r>
          </a:p>
          <a:p>
            <a:pPr marL="0" indent="0">
              <a:buNone/>
            </a:pPr>
            <a:r>
              <a:rPr lang="tr-TR" dirty="0" smtClean="0"/>
              <a:t>…</a:t>
            </a:r>
          </a:p>
          <a:p>
            <a:pPr marL="0" indent="0">
              <a:buNone/>
            </a:pPr>
            <a:r>
              <a:rPr lang="tr-TR" dirty="0" smtClean="0"/>
              <a:t>Şeklinde bellek tanımlanır.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1934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İkili </a:t>
            </a:r>
            <a:r>
              <a:rPr lang="tr-TR" b="1" dirty="0" smtClean="0"/>
              <a:t>(Binary) Sayı sistemi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pPr marL="0" indent="0">
              <a:buNone/>
            </a:pPr>
            <a:r>
              <a:rPr lang="tr-TR" dirty="0" smtClean="0"/>
              <a:t>Örnek:  </a:t>
            </a:r>
            <a:r>
              <a:rPr lang="tr-TR" dirty="0"/>
              <a:t>(200)</a:t>
            </a:r>
            <a:r>
              <a:rPr lang="tr-TR" baseline="-25000" dirty="0"/>
              <a:t>10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(11001000)</a:t>
            </a:r>
            <a:r>
              <a:rPr lang="tr-TR" baseline="-25000" dirty="0"/>
              <a:t>2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298" y="2722316"/>
            <a:ext cx="6615403" cy="25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891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Sekizli (Octal) Sayı Sistemi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Sekizli sayı sistemi bilgisayarda Linux veya UNIX'teki chmod komutu dosya izinlerini atamak için sekizlik kullanır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 Örnek</a:t>
            </a:r>
            <a:r>
              <a:rPr lang="tr-TR" dirty="0"/>
              <a:t>: (79)</a:t>
            </a:r>
            <a:r>
              <a:rPr lang="tr-TR" baseline="-25000" dirty="0"/>
              <a:t>10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(</a:t>
            </a:r>
            <a:r>
              <a:rPr lang="tr-TR" dirty="0" smtClean="0"/>
              <a:t>117)</a:t>
            </a:r>
            <a:r>
              <a:rPr lang="tr-TR" baseline="-25000" dirty="0" smtClean="0"/>
              <a:t>8</a:t>
            </a:r>
          </a:p>
          <a:p>
            <a:pPr marL="0" indent="0">
              <a:buNone/>
            </a:pPr>
            <a:r>
              <a:rPr lang="tr-TR" baseline="-25000" dirty="0"/>
              <a:t>	</a:t>
            </a:r>
            <a:r>
              <a:rPr lang="tr-TR" dirty="0"/>
              <a:t>İşlem	bölüm	kalan</a:t>
            </a:r>
          </a:p>
          <a:p>
            <a:pPr marL="0" indent="0">
              <a:buNone/>
            </a:pPr>
            <a:r>
              <a:rPr lang="tr-TR" dirty="0" smtClean="0"/>
              <a:t>	79/8</a:t>
            </a:r>
            <a:r>
              <a:rPr lang="tr-TR" dirty="0"/>
              <a:t>	9	7</a:t>
            </a:r>
          </a:p>
          <a:p>
            <a:pPr marL="0" indent="0">
              <a:buNone/>
            </a:pPr>
            <a:r>
              <a:rPr lang="tr-TR" dirty="0" smtClean="0"/>
              <a:t>	9/8</a:t>
            </a:r>
            <a:r>
              <a:rPr lang="tr-TR" dirty="0"/>
              <a:t>	1	1</a:t>
            </a:r>
          </a:p>
          <a:p>
            <a:pPr marL="0" indent="0">
              <a:buNone/>
            </a:pPr>
            <a:r>
              <a:rPr lang="tr-TR" dirty="0" smtClean="0"/>
              <a:t>	1/8</a:t>
            </a:r>
            <a:r>
              <a:rPr lang="tr-TR" dirty="0"/>
              <a:t>	0	1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Örnek: (188)</a:t>
            </a:r>
            <a:r>
              <a:rPr lang="tr-TR" baseline="-25000" dirty="0" smtClean="0"/>
              <a:t>10</a:t>
            </a:r>
            <a:r>
              <a:rPr lang="tr-TR" dirty="0" smtClean="0"/>
              <a:t>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(274)</a:t>
            </a:r>
            <a:r>
              <a:rPr lang="tr-TR" baseline="-25000" dirty="0"/>
              <a:t>8</a:t>
            </a:r>
            <a:r>
              <a:rPr lang="tr-TR" dirty="0"/>
              <a:t> 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b="1" dirty="0"/>
          </a:p>
          <a:p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Line 2"/>
          <p:cNvSpPr>
            <a:spLocks noChangeShapeType="1"/>
          </p:cNvSpPr>
          <p:nvPr/>
        </p:nvSpPr>
        <p:spPr bwMode="auto">
          <a:xfrm flipV="1">
            <a:off x="4054037" y="4214646"/>
            <a:ext cx="0" cy="9989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6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Onaltılı (Hexadecimal) Sayı Sistemi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Bu sayı sistemi, bilgisayarın iç yapısında değişken değerlerinde, hesaplamalarda ve hafıza adreslemelerinde kullanılır. </a:t>
            </a:r>
            <a:r>
              <a:rPr lang="tr-TR" dirty="0" smtClean="0"/>
              <a:t> Web sayfalarında sıklıkla görülen renk kodları 16 sisteme sahiptir.</a:t>
            </a:r>
          </a:p>
          <a:p>
            <a:pPr marL="0" indent="0">
              <a:buNone/>
            </a:pPr>
            <a:r>
              <a:rPr lang="tr-TR" dirty="0" smtClean="0"/>
              <a:t>Onluk tabandaki sayi sürekli 16 ya bölünürse; kalan ve bölümler 16 dan küçük sayılar elde edilir.</a:t>
            </a:r>
          </a:p>
          <a:p>
            <a:endParaRPr lang="tr-TR" b="1" dirty="0"/>
          </a:p>
          <a:p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1226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Onaltılı (Hexadecimal) Sayı Sistemi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Bulunan sayılar; 0, 1, 2, 3, 4, 5, 6, 7, 8, 9, 10, 11, 12, 13, 14, 15 olacaktır.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Rakamlar aynen kalırken, </a:t>
            </a:r>
          </a:p>
          <a:p>
            <a:pPr marL="0" indent="0">
              <a:buNone/>
            </a:pPr>
            <a:r>
              <a:rPr lang="tr-TR" dirty="0" smtClean="0"/>
              <a:t>10-&gt;A, </a:t>
            </a:r>
          </a:p>
          <a:p>
            <a:pPr marL="0" indent="0">
              <a:buNone/>
            </a:pPr>
            <a:r>
              <a:rPr lang="tr-TR" dirty="0" smtClean="0"/>
              <a:t>11-&gt;B,</a:t>
            </a:r>
          </a:p>
          <a:p>
            <a:pPr marL="0" indent="0">
              <a:buNone/>
            </a:pPr>
            <a:r>
              <a:rPr lang="tr-TR" dirty="0" smtClean="0"/>
              <a:t>12-&gt;C,</a:t>
            </a:r>
          </a:p>
          <a:p>
            <a:pPr marL="0" indent="0">
              <a:buNone/>
            </a:pPr>
            <a:r>
              <a:rPr lang="tr-TR" dirty="0" smtClean="0"/>
              <a:t>13-&gt;D,</a:t>
            </a:r>
          </a:p>
          <a:p>
            <a:pPr marL="0" indent="0">
              <a:buNone/>
            </a:pPr>
            <a:r>
              <a:rPr lang="tr-TR" dirty="0" smtClean="0"/>
              <a:t>14-&gt;E,</a:t>
            </a:r>
          </a:p>
          <a:p>
            <a:pPr marL="0" indent="0">
              <a:buNone/>
            </a:pPr>
            <a:r>
              <a:rPr lang="tr-TR" dirty="0" smtClean="0"/>
              <a:t>15-&gt;F</a:t>
            </a:r>
          </a:p>
          <a:p>
            <a:pPr marL="0" indent="0">
              <a:buNone/>
            </a:pPr>
            <a:r>
              <a:rPr lang="tr-TR" dirty="0" smtClean="0"/>
              <a:t>Örnek: 15 yerine de F harfi kullanılır.</a:t>
            </a:r>
          </a:p>
          <a:p>
            <a:endParaRPr lang="tr-TR" b="1" dirty="0"/>
          </a:p>
          <a:p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36498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Giriş-14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Onaltılı (Hexadecimal) Sayı Sistemi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Örnek:</a:t>
            </a:r>
            <a:r>
              <a:rPr lang="tr-TR" dirty="0"/>
              <a:t>(156)</a:t>
            </a:r>
            <a:r>
              <a:rPr lang="tr-TR" baseline="-25000" dirty="0"/>
              <a:t>10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/>
              <a:t> (</a:t>
            </a:r>
            <a:r>
              <a:rPr lang="tr-TR" dirty="0" smtClean="0"/>
              <a:t>9C)</a:t>
            </a:r>
            <a:r>
              <a:rPr lang="tr-TR" baseline="-25000" dirty="0" smtClean="0"/>
              <a:t>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baseline="-25000" dirty="0" smtClean="0"/>
              <a:t>İşlem	bölüm	kalan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baseline="-25000" dirty="0" smtClean="0"/>
              <a:t>156/16	9	12</a:t>
            </a:r>
          </a:p>
          <a:p>
            <a:pPr marL="0" indent="0">
              <a:spcBef>
                <a:spcPts val="0"/>
              </a:spcBef>
              <a:buNone/>
            </a:pPr>
            <a:endParaRPr lang="tr-TR" baseline="-25000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 smtClean="0"/>
              <a:t>9 aynen alınır, 12 yerine de C harfi konur.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 smtClean="0"/>
              <a:t>10luk tabana çeviriken ise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9x16</a:t>
            </a:r>
            <a:r>
              <a:rPr lang="tr-TR" baseline="30000" dirty="0"/>
              <a:t>1</a:t>
            </a:r>
            <a:r>
              <a:rPr lang="tr-TR" dirty="0"/>
              <a:t>+12x16</a:t>
            </a:r>
            <a:r>
              <a:rPr lang="tr-TR" baseline="30000" dirty="0"/>
              <a:t>0</a:t>
            </a:r>
            <a:r>
              <a:rPr lang="tr-TR" dirty="0"/>
              <a:t>=144+12=156</a:t>
            </a:r>
          </a:p>
          <a:p>
            <a:pPr marL="0" indent="0"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0900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Giriş-1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Bilgisayar Nedir ?</a:t>
            </a:r>
          </a:p>
          <a:p>
            <a:pPr marL="0" indent="0">
              <a:buNone/>
            </a:pPr>
            <a:r>
              <a:rPr lang="tr-TR" dirty="0" smtClean="0"/>
              <a:t>Kullanıcının girdiği ya da bir algılayıcının ürettiği verileri alarak işlem ünitesiyle işleyen, sonuçları kaydeden ya da çıktı olarak üreten elektronik cihazlardır.</a:t>
            </a:r>
          </a:p>
          <a:p>
            <a:r>
              <a:rPr lang="tr-TR" dirty="0" smtClean="0"/>
              <a:t>Tarihçesi ?</a:t>
            </a:r>
          </a:p>
          <a:p>
            <a:pPr marL="0" indent="0">
              <a:buNone/>
            </a:pPr>
            <a:r>
              <a:rPr lang="tr-TR" dirty="0" smtClean="0"/>
              <a:t>Araştırma ödevi olarak öğrencilere verilecektir.</a:t>
            </a:r>
          </a:p>
        </p:txBody>
      </p:sp>
    </p:spTree>
    <p:extLst>
      <p:ext uri="{BB962C8B-B14F-4D97-AF65-F5344CB8AC3E}">
        <p14:creationId xmlns:p14="http://schemas.microsoft.com/office/powerpoint/2010/main" val="59871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Giriş-2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Yapısı ve Çalışma Prensibi </a:t>
            </a:r>
          </a:p>
          <a:p>
            <a:endParaRPr lang="tr-TR" dirty="0"/>
          </a:p>
        </p:txBody>
      </p:sp>
      <p:pic>
        <p:nvPicPr>
          <p:cNvPr id="1026" name="Picture 2" descr="bilggiris2.gif (3474 bytes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535" y="2611328"/>
            <a:ext cx="35052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0" y="2611328"/>
            <a:ext cx="459459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G/Ç: Hem giriş hem çıkış anlamına gelmektedir.</a:t>
            </a:r>
          </a:p>
          <a:p>
            <a:r>
              <a:rPr lang="tr-TR" dirty="0"/>
              <a:t>G: Sadece giriş anlamına gelmektedir.</a:t>
            </a:r>
          </a:p>
          <a:p>
            <a:r>
              <a:rPr lang="tr-TR" dirty="0"/>
              <a:t>Ç: Sadece çıkış anlamına gelmektedir.</a:t>
            </a:r>
          </a:p>
          <a:p>
            <a:r>
              <a:rPr lang="tr-TR" dirty="0"/>
              <a:t>Harddiskteki veya disketteki programlar parça </a:t>
            </a:r>
            <a:endParaRPr lang="tr-TR" dirty="0" smtClean="0"/>
          </a:p>
          <a:p>
            <a:r>
              <a:rPr lang="tr-TR" dirty="0" smtClean="0"/>
              <a:t>parça </a:t>
            </a:r>
            <a:r>
              <a:rPr lang="tr-TR" dirty="0"/>
              <a:t>merkezi işlemciye gönderilir ve çalıştırılır.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020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Giriş-3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Çalışma Prensibi</a:t>
            </a:r>
            <a:endParaRPr lang="tr-TR" b="1" i="1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Bilgisayarın çalışma ilkesi, merkesi işlem birimine (CPU) gönderilen veriler işlenerek bir sonuç üretililir. Bu sonuc isteğe göre çıktı biriminden alınır yada daha sonra kullanılmak üzere bilgisayarın ikinci belleğinde saklanması olayıdır..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5827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Giriş-4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Bilgisayarı Oluşturan </a:t>
            </a:r>
            <a:r>
              <a:rPr lang="tr-TR" dirty="0" smtClean="0"/>
              <a:t>Bölümler</a:t>
            </a:r>
          </a:p>
          <a:p>
            <a:r>
              <a:rPr lang="tr-TR" i="1" dirty="0"/>
              <a:t>Donanım (Hardware</a:t>
            </a:r>
            <a:r>
              <a:rPr lang="tr-TR" i="1" dirty="0" smtClean="0"/>
              <a:t>)</a:t>
            </a:r>
          </a:p>
          <a:p>
            <a:r>
              <a:rPr lang="tr-TR" i="1" dirty="0"/>
              <a:t>Yazılım (Software)</a:t>
            </a:r>
            <a:endParaRPr lang="tr-TR" i="1" dirty="0" smtClean="0"/>
          </a:p>
          <a:p>
            <a:pPr marL="0" indent="0">
              <a:buNone/>
            </a:pPr>
            <a:r>
              <a:rPr lang="tr-TR" dirty="0" smtClean="0"/>
              <a:t>Olmak üzere iki kısımda incelenir.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9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Giriş-5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Giriş Ünitesi Elemanları</a:t>
            </a:r>
          </a:p>
          <a:p>
            <a:pPr marL="0" indent="0">
              <a:buNone/>
            </a:pPr>
            <a:r>
              <a:rPr lang="tr-TR" dirty="0"/>
              <a:t>-Klavye</a:t>
            </a:r>
          </a:p>
          <a:p>
            <a:pPr marL="0" indent="0">
              <a:buNone/>
            </a:pPr>
            <a:r>
              <a:rPr lang="tr-TR" dirty="0"/>
              <a:t>-Mouse</a:t>
            </a:r>
          </a:p>
          <a:p>
            <a:pPr marL="0" indent="0">
              <a:buNone/>
            </a:pPr>
            <a:r>
              <a:rPr lang="tr-TR" dirty="0"/>
              <a:t>-Scanner</a:t>
            </a:r>
          </a:p>
          <a:p>
            <a:pPr marL="0" indent="0">
              <a:buNone/>
            </a:pPr>
            <a:r>
              <a:rPr lang="tr-TR" dirty="0"/>
              <a:t>-Optik </a:t>
            </a:r>
            <a:r>
              <a:rPr lang="tr-TR" dirty="0" smtClean="0"/>
              <a:t>okuyucu</a:t>
            </a:r>
          </a:p>
          <a:p>
            <a:pPr marL="0" indent="0">
              <a:buNone/>
            </a:pPr>
            <a:r>
              <a:rPr lang="tr-TR" dirty="0" smtClean="0"/>
              <a:t>…? Soru : Başka neler olabilir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gibi aygıtlar bilgisayara veri girişi sağlarlar.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1563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Giriş-6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Çıkış Ünitesi Elemanları</a:t>
            </a:r>
          </a:p>
          <a:p>
            <a:pPr marL="0" indent="0">
              <a:buNone/>
            </a:pPr>
            <a:r>
              <a:rPr lang="tr-TR" dirty="0"/>
              <a:t>-Ekran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Yazıcılar</a:t>
            </a:r>
          </a:p>
          <a:p>
            <a:pPr marL="0" indent="0">
              <a:buNone/>
            </a:pPr>
            <a:r>
              <a:rPr lang="tr-TR" dirty="0" smtClean="0"/>
              <a:t>…Soru: başka hangi aygıtlar vardır ?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gibi aygıtlarda çıktıları almaya yarar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Not:İkinci </a:t>
            </a:r>
            <a:r>
              <a:rPr lang="tr-TR" dirty="0">
                <a:solidFill>
                  <a:srgbClr val="FF0000"/>
                </a:solidFill>
              </a:rPr>
              <a:t>bellek olan harddisk, disket gibi aygıtlar hem girdi hem çıktı aygıtı olarak sınıflandırılırlar.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36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Giriş-7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İşlem Ünitesi Elemanları</a:t>
            </a:r>
          </a:p>
          <a:p>
            <a:pPr marL="0" indent="0">
              <a:buNone/>
            </a:pPr>
            <a:r>
              <a:rPr lang="tr-TR" b="1" dirty="0"/>
              <a:t>-ROM</a:t>
            </a:r>
            <a:r>
              <a:rPr lang="tr-TR" dirty="0"/>
              <a:t> (read only Memory),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-RAM</a:t>
            </a:r>
            <a:r>
              <a:rPr lang="tr-TR" dirty="0" smtClean="0"/>
              <a:t> </a:t>
            </a:r>
            <a:r>
              <a:rPr lang="tr-TR" dirty="0"/>
              <a:t>(Read Access Memory), </a:t>
            </a:r>
            <a:endParaRPr lang="tr-TR" dirty="0" smtClean="0"/>
          </a:p>
          <a:p>
            <a:pPr marL="0" indent="0">
              <a:buNone/>
            </a:pPr>
            <a:r>
              <a:rPr lang="tr-TR" b="1" dirty="0"/>
              <a:t>-CPU</a:t>
            </a:r>
            <a:r>
              <a:rPr lang="tr-TR" dirty="0"/>
              <a:t> (Central Processing Unit)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ALU ( Arithmetic Logic Unit) ve CU (Control Unit</a:t>
            </a:r>
            <a:r>
              <a:rPr lang="tr-TR" dirty="0" smtClean="0"/>
              <a:t>) oluşur.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870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Bilgisayara Giriş-8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i="1" dirty="0" smtClean="0"/>
              <a:t>Donanım </a:t>
            </a:r>
            <a:r>
              <a:rPr lang="tr-TR" i="1" dirty="0"/>
              <a:t>(Hardware</a:t>
            </a:r>
            <a:r>
              <a:rPr lang="tr-TR" i="1" dirty="0" smtClean="0"/>
              <a:t>)</a:t>
            </a:r>
          </a:p>
          <a:p>
            <a:r>
              <a:rPr lang="tr-TR" b="1" dirty="0"/>
              <a:t>Yardımcı Bellek (ikincil saklama bellek) </a:t>
            </a:r>
            <a:r>
              <a:rPr lang="tr-TR" b="1" dirty="0" smtClean="0"/>
              <a:t>Elemanları</a:t>
            </a:r>
          </a:p>
          <a:p>
            <a:pPr marL="0" indent="0">
              <a:buNone/>
            </a:pPr>
            <a:r>
              <a:rPr lang="tr-TR" dirty="0"/>
              <a:t>Verilerin kalıcı olarak (manyetik ortamlarda) saklanmasını sağlayan  birimlerdir.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Harddisk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disket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cd</a:t>
            </a:r>
            <a:r>
              <a:rPr lang="tr-TR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manyetik </a:t>
            </a:r>
            <a:r>
              <a:rPr lang="tr-TR" dirty="0"/>
              <a:t>bant,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karttuş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Usb birer </a:t>
            </a:r>
            <a:r>
              <a:rPr lang="tr-TR" dirty="0"/>
              <a:t>yardımcı belleklerdir.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3998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601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AST205 Bilgisayar Programlama</vt:lpstr>
      <vt:lpstr>Bilgisayara Giriş-1</vt:lpstr>
      <vt:lpstr>Bilgisayara Giriş-2</vt:lpstr>
      <vt:lpstr>Bilgisayara Giriş-3</vt:lpstr>
      <vt:lpstr>Bilgisayara Giriş-4</vt:lpstr>
      <vt:lpstr>Bilgisayara Giriş-5</vt:lpstr>
      <vt:lpstr>Bilgisayara Giriş-6</vt:lpstr>
      <vt:lpstr>Bilgisayara Giriş-7</vt:lpstr>
      <vt:lpstr>Bilgisayara Giriş-8</vt:lpstr>
      <vt:lpstr>Bilgisayara Giriş-9</vt:lpstr>
      <vt:lpstr>Bilgisayara Giriş-10</vt:lpstr>
      <vt:lpstr>Bilgisayara Giriş-11</vt:lpstr>
      <vt:lpstr>Bilgisayara Giriş-12</vt:lpstr>
      <vt:lpstr>Bilgisayara Giriş-13</vt:lpstr>
      <vt:lpstr>Bilgisayara Giriş-13</vt:lpstr>
      <vt:lpstr>Bilgisayara Giriş-14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2018-05-11T13:48:03Z</dcterms:modified>
</cp:coreProperties>
</file>