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194560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915938"/>
            <a:ext cx="11506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68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030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62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59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94560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1827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74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447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521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00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61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250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00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0AE487A-CA52-4EC2-95F3-50FDBAED089A}" type="datetimeFigureOut">
              <a:rPr lang="tr-TR" smtClean="0"/>
              <a:t>1.11.2018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FBB42B91-1A16-4771-8A4E-25F1F8F29F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2650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ETKİLİ MATEMATİK ÖĞRETİMİNİ PLANLAMA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8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Motor görevler öğrencilere sayıları yazmak kadar, </a:t>
            </a:r>
            <a:r>
              <a:rPr lang="tr-TR" dirty="0" smtClean="0"/>
              <a:t>işlem kurallarını </a:t>
            </a:r>
            <a:r>
              <a:rPr lang="tr-TR" dirty="0"/>
              <a:t>da ifade etmeli ve hatırlatmalıdır.</a:t>
            </a:r>
          </a:p>
          <a:p>
            <a:r>
              <a:rPr lang="tr-TR" dirty="0"/>
              <a:t> Ezbere sayma</a:t>
            </a:r>
          </a:p>
          <a:p>
            <a:r>
              <a:rPr lang="tr-TR" dirty="0"/>
              <a:t> Çarpım tablosunu söyleme</a:t>
            </a:r>
          </a:p>
          <a:p>
            <a:r>
              <a:rPr lang="tr-TR" dirty="0"/>
              <a:t> Sayıları yazma</a:t>
            </a:r>
          </a:p>
          <a:p>
            <a:r>
              <a:rPr lang="tr-TR" dirty="0"/>
              <a:t> Şekil çizme</a:t>
            </a:r>
          </a:p>
          <a:p>
            <a:r>
              <a:rPr lang="tr-TR" dirty="0"/>
              <a:t> Sembol yazma</a:t>
            </a:r>
          </a:p>
        </p:txBody>
      </p:sp>
    </p:spTree>
    <p:extLst>
      <p:ext uri="{BB962C8B-B14F-4D97-AF65-F5344CB8AC3E}">
        <p14:creationId xmlns:p14="http://schemas.microsoft.com/office/powerpoint/2010/main" val="280057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Etiketleme görevleri bir nesnenin doğru ismini </a:t>
            </a:r>
            <a:r>
              <a:rPr lang="tr-TR" dirty="0" smtClean="0"/>
              <a:t>sözcüklerle ifade </a:t>
            </a:r>
            <a:r>
              <a:rPr lang="tr-TR" dirty="0"/>
              <a:t>etmeyi içerir. Öğrencinin sözel bilgisini ve </a:t>
            </a:r>
            <a:r>
              <a:rPr lang="tr-TR" dirty="0" smtClean="0"/>
              <a:t>kavram bilgisini </a:t>
            </a:r>
            <a:r>
              <a:rPr lang="tr-TR" dirty="0"/>
              <a:t>ortaya koyar.</a:t>
            </a:r>
          </a:p>
          <a:p>
            <a:r>
              <a:rPr lang="tr-TR" dirty="0"/>
              <a:t> “5” rakamını görünce “beş” demek</a:t>
            </a:r>
          </a:p>
          <a:p>
            <a:r>
              <a:rPr lang="tr-TR" dirty="0"/>
              <a:t> “+” işaretini görünce “artı” demek</a:t>
            </a:r>
          </a:p>
          <a:p>
            <a:r>
              <a:rPr lang="tr-TR" dirty="0"/>
              <a:t> “2 x 3= ? ” işlemini görünce “6” demek</a:t>
            </a:r>
          </a:p>
        </p:txBody>
      </p:sp>
    </p:spTree>
    <p:extLst>
      <p:ext uri="{BB962C8B-B14F-4D97-AF65-F5344CB8AC3E}">
        <p14:creationId xmlns:p14="http://schemas.microsoft.com/office/powerpoint/2010/main" val="428802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Strateji görevleri, stratejiyi oluşturmak için birbiri </a:t>
            </a:r>
            <a:r>
              <a:rPr lang="tr-TR" dirty="0" smtClean="0"/>
              <a:t>ardına gelen </a:t>
            </a:r>
            <a:r>
              <a:rPr lang="tr-TR" dirty="0"/>
              <a:t>basmak dizilerinin bütünleştirilmesini </a:t>
            </a:r>
            <a:r>
              <a:rPr lang="tr-TR" dirty="0" smtClean="0"/>
              <a:t>gerektiren görevlerdir</a:t>
            </a:r>
            <a:r>
              <a:rPr lang="tr-TR" dirty="0"/>
              <a:t>. Öğrencinin işlem bilgisini ortaya koyar.</a:t>
            </a:r>
          </a:p>
          <a:p>
            <a:r>
              <a:rPr lang="tr-TR" dirty="0" smtClean="0"/>
              <a:t>Onluk </a:t>
            </a:r>
            <a:r>
              <a:rPr lang="tr-TR" dirty="0"/>
              <a:t>bozmayı gerektiren çıkarma işlemi yapmak </a:t>
            </a:r>
            <a:r>
              <a:rPr lang="tr-TR" dirty="0" smtClean="0"/>
              <a:t>için basamak </a:t>
            </a:r>
            <a:r>
              <a:rPr lang="tr-TR" dirty="0"/>
              <a:t>değerlerini kullanmak</a:t>
            </a:r>
          </a:p>
        </p:txBody>
      </p:sp>
    </p:spTree>
    <p:extLst>
      <p:ext uri="{BB962C8B-B14F-4D97-AF65-F5344CB8AC3E}">
        <p14:creationId xmlns:p14="http://schemas.microsoft.com/office/powerpoint/2010/main" val="299736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5. </a:t>
            </a:r>
            <a:r>
              <a:rPr lang="tr-TR" b="1" cap="none" dirty="0" smtClean="0"/>
              <a:t>Öğretim Yöntemlerini Seçme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Hafif ve orta düzeyde yetersizliği olan öğrencilerin </a:t>
            </a:r>
            <a:r>
              <a:rPr lang="tr-TR" dirty="0" smtClean="0"/>
              <a:t>temel özellikleri </a:t>
            </a:r>
            <a:r>
              <a:rPr lang="tr-TR" dirty="0"/>
              <a:t>kendi öğrenmelerini kolaylaştıracak </a:t>
            </a:r>
            <a:r>
              <a:rPr lang="tr-TR" dirty="0" smtClean="0"/>
              <a:t>stratejileri uygulamada </a:t>
            </a:r>
            <a:r>
              <a:rPr lang="tr-TR" dirty="0"/>
              <a:t>ve üretmede yetersizdirler.</a:t>
            </a:r>
          </a:p>
          <a:p>
            <a:r>
              <a:rPr lang="tr-TR" dirty="0" smtClean="0"/>
              <a:t>Bu nedenle </a:t>
            </a:r>
            <a:r>
              <a:rPr lang="tr-TR" dirty="0"/>
              <a:t>yetersizliği olan öğrencilere </a:t>
            </a:r>
            <a:r>
              <a:rPr lang="tr-TR" dirty="0" smtClean="0"/>
              <a:t>matematik becerilerinin </a:t>
            </a:r>
            <a:r>
              <a:rPr lang="tr-TR" dirty="0"/>
              <a:t>ve kavramlarının öğretiminde, etkili </a:t>
            </a:r>
            <a:r>
              <a:rPr lang="tr-TR" dirty="0" smtClean="0"/>
              <a:t>öğretim yöntemlerini </a:t>
            </a:r>
            <a:r>
              <a:rPr lang="tr-TR" dirty="0"/>
              <a:t>seçmek ve bu seçimi öğrencilerin </a:t>
            </a:r>
            <a:r>
              <a:rPr lang="tr-TR" dirty="0" smtClean="0"/>
              <a:t>bireysel özelliklerine </a:t>
            </a:r>
            <a:r>
              <a:rPr lang="tr-TR" dirty="0"/>
              <a:t>ve öğretilecek becerilere göre belirlenmelidir.</a:t>
            </a:r>
          </a:p>
        </p:txBody>
      </p:sp>
    </p:spTree>
    <p:extLst>
      <p:ext uri="{BB962C8B-B14F-4D97-AF65-F5344CB8AC3E}">
        <p14:creationId xmlns:p14="http://schemas.microsoft.com/office/powerpoint/2010/main" val="166998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6. </a:t>
            </a:r>
            <a:r>
              <a:rPr lang="tr-TR" b="1" cap="none" dirty="0" smtClean="0"/>
              <a:t>Yazılı Bir Ders Planı Hazırlama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Yazılı bir ders planında öğretmen, gerçekleşmesi </a:t>
            </a:r>
            <a:r>
              <a:rPr lang="tr-TR" dirty="0" smtClean="0"/>
              <a:t>beklenen muhtemel </a:t>
            </a:r>
            <a:r>
              <a:rPr lang="tr-TR" dirty="0"/>
              <a:t>tepkilerde öğrencinin ne söyleyeceğini ve </a:t>
            </a:r>
            <a:r>
              <a:rPr lang="tr-TR" dirty="0" smtClean="0"/>
              <a:t>ne yapacağını </a:t>
            </a:r>
            <a:r>
              <a:rPr lang="tr-TR" dirty="0"/>
              <a:t>daha önceden açıklamalıdır.</a:t>
            </a:r>
          </a:p>
          <a:p>
            <a:r>
              <a:rPr lang="tr-TR" dirty="0" smtClean="0"/>
              <a:t>Kısacası </a:t>
            </a:r>
            <a:r>
              <a:rPr lang="tr-TR" dirty="0"/>
              <a:t>öğretmen ve öğrencinin davranışları </a:t>
            </a:r>
            <a:r>
              <a:rPr lang="tr-TR" dirty="0" smtClean="0"/>
              <a:t>analiz edilmelidir</a:t>
            </a:r>
            <a:r>
              <a:rPr lang="tr-TR" dirty="0"/>
              <a:t>.</a:t>
            </a:r>
          </a:p>
          <a:p>
            <a:r>
              <a:rPr lang="tr-TR" dirty="0"/>
              <a:t>Ö</a:t>
            </a:r>
            <a:r>
              <a:rPr lang="tr-TR" dirty="0" smtClean="0"/>
              <a:t>ğrencilere </a:t>
            </a:r>
            <a:r>
              <a:rPr lang="tr-TR" dirty="0"/>
              <a:t>sunulan örnekler ve hatalar için </a:t>
            </a:r>
            <a:r>
              <a:rPr lang="tr-TR" dirty="0" smtClean="0"/>
              <a:t>düzeltici işlemler </a:t>
            </a:r>
            <a:r>
              <a:rPr lang="tr-TR" dirty="0"/>
              <a:t>matematik ders planının önemli </a:t>
            </a:r>
            <a:r>
              <a:rPr lang="tr-TR" dirty="0" smtClean="0"/>
              <a:t>öğeleri arasındadır.</a:t>
            </a:r>
          </a:p>
          <a:p>
            <a:r>
              <a:rPr lang="tr-TR" dirty="0"/>
              <a:t>Ders aşamasında, öğretmen ve öğrenci etkileşimini en </a:t>
            </a:r>
            <a:r>
              <a:rPr lang="tr-TR" dirty="0" smtClean="0"/>
              <a:t>üst düzeye </a:t>
            </a:r>
            <a:r>
              <a:rPr lang="tr-TR" dirty="0"/>
              <a:t>çıkaracak planlamaya gereken önem verilmelidir.</a:t>
            </a:r>
          </a:p>
          <a:p>
            <a:r>
              <a:rPr lang="tr-TR" dirty="0"/>
              <a:t>Ö</a:t>
            </a:r>
            <a:r>
              <a:rPr lang="tr-TR" dirty="0" smtClean="0"/>
              <a:t>ğretmenin </a:t>
            </a:r>
            <a:r>
              <a:rPr lang="tr-TR" dirty="0"/>
              <a:t>yönergelerinin, bu yönergelere </a:t>
            </a:r>
            <a:r>
              <a:rPr lang="tr-TR" dirty="0" smtClean="0"/>
              <a:t>karşılık öğrencinin </a:t>
            </a:r>
            <a:r>
              <a:rPr lang="tr-TR" dirty="0"/>
              <a:t>muhtemel tepkilerinin, doğru </a:t>
            </a:r>
            <a:r>
              <a:rPr lang="tr-TR" dirty="0" smtClean="0"/>
              <a:t>davranışlar karşısında </a:t>
            </a:r>
            <a:r>
              <a:rPr lang="tr-TR" dirty="0"/>
              <a:t>sunulacak </a:t>
            </a:r>
            <a:r>
              <a:rPr lang="tr-TR" dirty="0" err="1"/>
              <a:t>pekiştireçlerin</a:t>
            </a:r>
            <a:r>
              <a:rPr lang="tr-TR" dirty="0"/>
              <a:t> ve yanlış </a:t>
            </a:r>
            <a:r>
              <a:rPr lang="tr-TR" dirty="0" smtClean="0"/>
              <a:t>tepkiler karşısında </a:t>
            </a:r>
            <a:r>
              <a:rPr lang="tr-TR" dirty="0"/>
              <a:t>yapılacak düzeltmelerin açıklanması gerekir.</a:t>
            </a:r>
          </a:p>
        </p:txBody>
      </p:sp>
    </p:spTree>
    <p:extLst>
      <p:ext uri="{BB962C8B-B14F-4D97-AF65-F5344CB8AC3E}">
        <p14:creationId xmlns:p14="http://schemas.microsoft.com/office/powerpoint/2010/main" val="329474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7. </a:t>
            </a:r>
            <a:r>
              <a:rPr lang="tr-TR" b="1" cap="none" dirty="0" smtClean="0"/>
              <a:t>Örnekleri Seçme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Matematik derslerinde hedeflenen işlem ve </a:t>
            </a:r>
            <a:r>
              <a:rPr lang="da-DK" dirty="0" smtClean="0"/>
              <a:t>problemin</a:t>
            </a:r>
            <a:r>
              <a:rPr lang="tr-TR" dirty="0" smtClean="0"/>
              <a:t> çözümüne </a:t>
            </a:r>
            <a:r>
              <a:rPr lang="tr-TR" dirty="0"/>
              <a:t>hizmet edecek örneklerin belirlenmesi gerekir.</a:t>
            </a:r>
          </a:p>
          <a:p>
            <a:r>
              <a:rPr lang="tr-TR" dirty="0" smtClean="0"/>
              <a:t>Öğretmen</a:t>
            </a:r>
            <a:r>
              <a:rPr lang="tr-TR" dirty="0"/>
              <a:t>, doğrudan öğretim yaklaşımına dayalı olarak </a:t>
            </a:r>
            <a:r>
              <a:rPr lang="tr-TR" dirty="0" smtClean="0"/>
              <a:t>bir </a:t>
            </a:r>
            <a:r>
              <a:rPr lang="sv-SE" dirty="0" smtClean="0"/>
              <a:t>öğretim </a:t>
            </a:r>
            <a:r>
              <a:rPr lang="sv-SE" dirty="0"/>
              <a:t>planı hazırlarken model olma, birlikte yapma </a:t>
            </a:r>
            <a:r>
              <a:rPr lang="sv-SE" dirty="0" smtClean="0"/>
              <a:t>ve</a:t>
            </a:r>
            <a:r>
              <a:rPr lang="tr-TR" dirty="0" smtClean="0"/>
              <a:t> bağımsızlık </a:t>
            </a:r>
            <a:r>
              <a:rPr lang="tr-TR" dirty="0"/>
              <a:t>aşamalarında hangi işlem örneklerine </a:t>
            </a:r>
            <a:r>
              <a:rPr lang="tr-TR" dirty="0" smtClean="0"/>
              <a:t>yer vereceğini </a:t>
            </a:r>
            <a:r>
              <a:rPr lang="tr-TR" dirty="0"/>
              <a:t>daha önceden planlamalıdır</a:t>
            </a:r>
            <a:r>
              <a:rPr lang="tr-TR" dirty="0" smtClean="0"/>
              <a:t>.</a:t>
            </a:r>
          </a:p>
          <a:p>
            <a:r>
              <a:rPr lang="tr-TR" dirty="0"/>
              <a:t>Örnek seçimi iki ilke önermektedir. Örnekler:</a:t>
            </a:r>
          </a:p>
          <a:p>
            <a:pPr lvl="1"/>
            <a:r>
              <a:rPr lang="tr-TR" dirty="0"/>
              <a:t>1. Öğrencinin hemen öğrenmesine ve anlamasına </a:t>
            </a:r>
            <a:r>
              <a:rPr lang="tr-TR" dirty="0" smtClean="0"/>
              <a:t>hizmet edecek </a:t>
            </a:r>
            <a:r>
              <a:rPr lang="tr-TR" dirty="0"/>
              <a:t>örnekler seçilmelidir. </a:t>
            </a:r>
            <a:endParaRPr lang="tr-TR" dirty="0" smtClean="0"/>
          </a:p>
          <a:p>
            <a:pPr lvl="1"/>
            <a:r>
              <a:rPr lang="tr-TR" dirty="0" smtClean="0"/>
              <a:t>2</a:t>
            </a:r>
            <a:r>
              <a:rPr lang="tr-TR" dirty="0"/>
              <a:t>. Sadece şu anda öğretilen işlem ya da problem türünü </a:t>
            </a:r>
            <a:r>
              <a:rPr lang="tr-TR" dirty="0" smtClean="0"/>
              <a:t>değil aynı </a:t>
            </a:r>
            <a:r>
              <a:rPr lang="tr-TR" dirty="0"/>
              <a:t>zamanda öğrenilmesi gereken benzer işlemleri ya </a:t>
            </a:r>
            <a:r>
              <a:rPr lang="tr-TR" dirty="0" smtClean="0"/>
              <a:t>da problemleri </a:t>
            </a:r>
            <a:r>
              <a:rPr lang="tr-TR" dirty="0"/>
              <a:t>de içermelidir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534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8</a:t>
            </a:r>
            <a:r>
              <a:rPr lang="es-ES" b="1" cap="none" dirty="0" smtClean="0"/>
              <a:t>. Uygulama Ve Gözden Geçirme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Öğretimi yapılan beceri ve kavramların akıcı ve </a:t>
            </a:r>
            <a:r>
              <a:rPr lang="tr-TR" dirty="0" smtClean="0"/>
              <a:t>kalıcı düzeye </a:t>
            </a:r>
            <a:r>
              <a:rPr lang="tr-TR" dirty="0"/>
              <a:t>gelebilmesi için yeteri kadar uygulama ve </a:t>
            </a:r>
            <a:r>
              <a:rPr lang="tr-TR" dirty="0" smtClean="0"/>
              <a:t>gözden geçirme </a:t>
            </a:r>
            <a:r>
              <a:rPr lang="tr-TR" dirty="0"/>
              <a:t>fırsatları sağlanmalıdır.</a:t>
            </a:r>
          </a:p>
          <a:p>
            <a:r>
              <a:rPr lang="tr-TR" dirty="0" smtClean="0"/>
              <a:t>Uygulama </a:t>
            </a:r>
            <a:r>
              <a:rPr lang="tr-TR" dirty="0"/>
              <a:t>ve gözden geçirme miktarını belirlemede, </a:t>
            </a:r>
            <a:r>
              <a:rPr lang="tr-TR" dirty="0" smtClean="0"/>
              <a:t>şu ilkeler </a:t>
            </a:r>
            <a:r>
              <a:rPr lang="tr-TR" dirty="0"/>
              <a:t>kullanılmalıdır:</a:t>
            </a:r>
          </a:p>
          <a:p>
            <a:pPr lvl="1"/>
            <a:r>
              <a:rPr lang="tr-TR" dirty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Yeterliliğe </a:t>
            </a:r>
            <a:r>
              <a:rPr lang="tr-TR" b="1" dirty="0">
                <a:solidFill>
                  <a:srgbClr val="FF0000"/>
                </a:solidFill>
              </a:rPr>
              <a:t>ulaşıncaya kadar uygulama </a:t>
            </a:r>
            <a:r>
              <a:rPr lang="tr-TR" b="1" dirty="0" smtClean="0">
                <a:solidFill>
                  <a:srgbClr val="FF0000"/>
                </a:solidFill>
              </a:rPr>
              <a:t>sağlanmalıdır. </a:t>
            </a:r>
            <a:r>
              <a:rPr lang="tr-TR" dirty="0" smtClean="0"/>
              <a:t>Öğretimi </a:t>
            </a:r>
            <a:r>
              <a:rPr lang="tr-TR" dirty="0"/>
              <a:t>yapılan matematik becerisini ve kavramını öğrenci </a:t>
            </a:r>
            <a:r>
              <a:rPr lang="tr-TR" dirty="0" smtClean="0"/>
              <a:t>doğru ve </a:t>
            </a:r>
            <a:r>
              <a:rPr lang="tr-TR" dirty="0"/>
              <a:t>akıcı olarak yapabilmelidir. Akıcılık özellikle temel </a:t>
            </a:r>
            <a:r>
              <a:rPr lang="tr-TR" dirty="0" smtClean="0"/>
              <a:t>matematik işlemlerinde </a:t>
            </a:r>
            <a:r>
              <a:rPr lang="tr-TR" dirty="0"/>
              <a:t>önemlidir.</a:t>
            </a:r>
          </a:p>
          <a:p>
            <a:pPr lvl="1"/>
            <a:r>
              <a:rPr lang="tr-TR" b="1" dirty="0" smtClean="0">
                <a:solidFill>
                  <a:srgbClr val="FF0000"/>
                </a:solidFill>
              </a:rPr>
              <a:t>Sistematik </a:t>
            </a:r>
            <a:r>
              <a:rPr lang="tr-TR" b="1" dirty="0">
                <a:solidFill>
                  <a:srgbClr val="FF0000"/>
                </a:solidFill>
              </a:rPr>
              <a:t>gözden geçirme yapılmalıdır</a:t>
            </a:r>
            <a:r>
              <a:rPr lang="tr-TR" b="1" dirty="0"/>
              <a:t>. </a:t>
            </a:r>
            <a:r>
              <a:rPr lang="tr-TR" dirty="0" smtClean="0"/>
              <a:t>Matematik becerilerinde </a:t>
            </a:r>
            <a:r>
              <a:rPr lang="tr-TR" dirty="0"/>
              <a:t>ve kavramlarında yeterliğe ulaşıldıktan sonra </a:t>
            </a:r>
            <a:r>
              <a:rPr lang="tr-TR" dirty="0" smtClean="0"/>
              <a:t>da zaman </a:t>
            </a:r>
            <a:r>
              <a:rPr lang="tr-TR" dirty="0"/>
              <a:t>zaman korunup korunmadığı gözden geçirilmelidir.</a:t>
            </a:r>
          </a:p>
        </p:txBody>
      </p:sp>
    </p:spTree>
    <p:extLst>
      <p:ext uri="{BB962C8B-B14F-4D97-AF65-F5344CB8AC3E}">
        <p14:creationId xmlns:p14="http://schemas.microsoft.com/office/powerpoint/2010/main" val="227612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9</a:t>
            </a:r>
            <a:r>
              <a:rPr lang="tr-TR" b="1" dirty="0" smtClean="0"/>
              <a:t>. </a:t>
            </a:r>
            <a:r>
              <a:rPr lang="tr-TR" b="1" cap="none" dirty="0" smtClean="0"/>
              <a:t>İlerlemeleri İzleme Sürecini</a:t>
            </a:r>
            <a:br>
              <a:rPr lang="tr-TR" b="1" cap="none" dirty="0" smtClean="0"/>
            </a:br>
            <a:r>
              <a:rPr lang="tr-TR" b="1" cap="none" dirty="0" smtClean="0"/>
              <a:t>Planlama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Değerlendirmek için seçilen beceri, öğretim </a:t>
            </a:r>
            <a:r>
              <a:rPr lang="tr-TR" dirty="0" smtClean="0"/>
              <a:t>sırasında kullanılan </a:t>
            </a:r>
            <a:r>
              <a:rPr lang="tr-TR" dirty="0"/>
              <a:t>becerilere benzer olmalıdır.</a:t>
            </a:r>
          </a:p>
          <a:p>
            <a:r>
              <a:rPr lang="tr-TR" dirty="0" smtClean="0"/>
              <a:t>İlerlemeleri </a:t>
            </a:r>
            <a:r>
              <a:rPr lang="tr-TR" dirty="0"/>
              <a:t>izlemek için grafik (çizelge, tablo) </a:t>
            </a:r>
            <a:r>
              <a:rPr lang="tr-TR" dirty="0" smtClean="0"/>
              <a:t>kullanmak, öğrenci </a:t>
            </a:r>
            <a:r>
              <a:rPr lang="tr-TR" dirty="0"/>
              <a:t>başarısını ve özelliklerini görme bakımından </a:t>
            </a:r>
            <a:r>
              <a:rPr lang="tr-TR" dirty="0" smtClean="0"/>
              <a:t>önemli bilgi </a:t>
            </a:r>
            <a:r>
              <a:rPr lang="tr-TR" dirty="0"/>
              <a:t>sağlar.</a:t>
            </a:r>
          </a:p>
          <a:p>
            <a:r>
              <a:rPr lang="tr-TR" dirty="0" smtClean="0"/>
              <a:t>Öğrencilerin </a:t>
            </a:r>
            <a:r>
              <a:rPr lang="tr-TR" dirty="0"/>
              <a:t>daha ileri düzeyde başarılarını </a:t>
            </a:r>
            <a:r>
              <a:rPr lang="tr-TR" dirty="0" smtClean="0"/>
              <a:t>ortaya koyabilmek </a:t>
            </a:r>
            <a:r>
              <a:rPr lang="tr-TR" dirty="0"/>
              <a:t>için yapılan hataların belirlenmesi </a:t>
            </a:r>
            <a:r>
              <a:rPr lang="tr-TR" dirty="0" smtClean="0"/>
              <a:t>ve düzeltilmesi </a:t>
            </a:r>
            <a:r>
              <a:rPr lang="tr-TR" dirty="0"/>
              <a:t>gerekir.</a:t>
            </a:r>
          </a:p>
          <a:p>
            <a:r>
              <a:rPr lang="tr-TR" dirty="0" smtClean="0"/>
              <a:t>Öğrencilerin </a:t>
            </a:r>
            <a:r>
              <a:rPr lang="tr-TR" dirty="0"/>
              <a:t>matematik beceri ve kavramlarında </a:t>
            </a:r>
            <a:r>
              <a:rPr lang="tr-TR" dirty="0" smtClean="0"/>
              <a:t>yeterlilik düzeyinin </a:t>
            </a:r>
            <a:r>
              <a:rPr lang="tr-TR" dirty="0"/>
              <a:t>mümkün olduğu kadar yüksek </a:t>
            </a:r>
            <a:r>
              <a:rPr lang="tr-TR" dirty="0" smtClean="0"/>
              <a:t>tutulmasında yarar </a:t>
            </a:r>
            <a:r>
              <a:rPr lang="tr-TR" dirty="0"/>
              <a:t>vardır.</a:t>
            </a:r>
          </a:p>
        </p:txBody>
      </p:sp>
    </p:spTree>
    <p:extLst>
      <p:ext uri="{BB962C8B-B14F-4D97-AF65-F5344CB8AC3E}">
        <p14:creationId xmlns:p14="http://schemas.microsoft.com/office/powerpoint/2010/main" val="411611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cap="none" dirty="0" smtClean="0"/>
              <a:t>Matematik Öğretiminde Kullanılabilecek</a:t>
            </a:r>
            <a:br>
              <a:rPr lang="tr-TR" b="1" cap="none" dirty="0" smtClean="0"/>
            </a:br>
            <a:r>
              <a:rPr lang="tr-TR" b="1" cap="none" dirty="0" smtClean="0"/>
              <a:t>Araçlar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190749"/>
            <a:ext cx="6954981" cy="382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78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/>
              <a:t>Örüntü Araçları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Örüntü oluşturmada kullanılabilecek araçlar şöyledir:</a:t>
            </a:r>
          </a:p>
          <a:p>
            <a:r>
              <a:rPr lang="tr-TR" dirty="0"/>
              <a:t> Kağıt ya da Plastik Geometrik Şekiller</a:t>
            </a:r>
          </a:p>
          <a:p>
            <a:r>
              <a:rPr lang="es-ES" dirty="0"/>
              <a:t> Eva ya da Keçe Figürler</a:t>
            </a:r>
          </a:p>
          <a:p>
            <a:r>
              <a:rPr lang="tr-TR" dirty="0"/>
              <a:t> Örüntü Blokları</a:t>
            </a:r>
          </a:p>
          <a:p>
            <a:r>
              <a:rPr lang="tr-TR" dirty="0"/>
              <a:t> </a:t>
            </a:r>
            <a:r>
              <a:rPr lang="tr-TR" dirty="0" err="1"/>
              <a:t>Tangram</a:t>
            </a:r>
            <a:endParaRPr lang="tr-TR" dirty="0"/>
          </a:p>
          <a:p>
            <a:r>
              <a:rPr lang="tr-TR" dirty="0"/>
              <a:t> Eva Örüntü Boncukları</a:t>
            </a:r>
          </a:p>
          <a:p>
            <a:r>
              <a:rPr lang="tr-TR" dirty="0"/>
              <a:t> Ahşap ya da Plastik Boncuklar</a:t>
            </a:r>
          </a:p>
          <a:p>
            <a:r>
              <a:rPr lang="tr-TR" dirty="0"/>
              <a:t> Renkli Düğmeler</a:t>
            </a:r>
          </a:p>
          <a:p>
            <a:r>
              <a:rPr lang="tr-TR" dirty="0"/>
              <a:t> Örüntü Düğmeleri</a:t>
            </a:r>
          </a:p>
          <a:p>
            <a:r>
              <a:rPr lang="tr-TR" dirty="0"/>
              <a:t> Renkli Çiviler/Çivi Tahtası</a:t>
            </a:r>
          </a:p>
          <a:p>
            <a:r>
              <a:rPr lang="tr-TR" dirty="0"/>
              <a:t> Renkli Legolar</a:t>
            </a:r>
          </a:p>
        </p:txBody>
      </p:sp>
    </p:spTree>
    <p:extLst>
      <p:ext uri="{BB962C8B-B14F-4D97-AF65-F5344CB8AC3E}">
        <p14:creationId xmlns:p14="http://schemas.microsoft.com/office/powerpoint/2010/main" val="36542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Özel </a:t>
            </a:r>
            <a:r>
              <a:rPr lang="tr-TR" dirty="0" err="1"/>
              <a:t>gereksinimli</a:t>
            </a:r>
            <a:r>
              <a:rPr lang="tr-TR" dirty="0"/>
              <a:t> öğrencilerin matematik becerilerindeki </a:t>
            </a:r>
            <a:r>
              <a:rPr lang="tr-TR" dirty="0" smtClean="0"/>
              <a:t>ve kavramlarındaki </a:t>
            </a:r>
            <a:r>
              <a:rPr lang="tr-TR" dirty="0"/>
              <a:t>gelişiminin yetersizliği nedeniyle </a:t>
            </a:r>
            <a:r>
              <a:rPr lang="tr-TR" dirty="0" smtClean="0"/>
              <a:t>eğitim programlarının </a:t>
            </a:r>
            <a:r>
              <a:rPr lang="tr-TR" dirty="0"/>
              <a:t>planlanması, üzerinde önemle </a:t>
            </a:r>
            <a:r>
              <a:rPr lang="tr-TR" dirty="0" smtClean="0"/>
              <a:t>durulması gereken </a:t>
            </a:r>
            <a:r>
              <a:rPr lang="tr-TR" dirty="0"/>
              <a:t>bir konudur.</a:t>
            </a:r>
          </a:p>
          <a:p>
            <a:r>
              <a:rPr lang="tr-TR" dirty="0" smtClean="0"/>
              <a:t>Bi</a:t>
            </a:r>
            <a:r>
              <a:rPr lang="tr-TR" dirty="0" smtClean="0"/>
              <a:t>r </a:t>
            </a:r>
            <a:r>
              <a:rPr lang="tr-TR" dirty="0"/>
              <a:t>diğer </a:t>
            </a:r>
            <a:r>
              <a:rPr lang="tr-TR" dirty="0" smtClean="0"/>
              <a:t>deyişle</a:t>
            </a:r>
            <a:r>
              <a:rPr lang="tr-TR" dirty="0"/>
              <a:t>, matematikte öğrenme güçlüğü çeken </a:t>
            </a:r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</a:t>
            </a:r>
            <a:r>
              <a:rPr lang="tr-TR" dirty="0"/>
              <a:t>öğrencilerin tümü uygun eğitim ve </a:t>
            </a:r>
            <a:r>
              <a:rPr lang="tr-TR" dirty="0" smtClean="0"/>
              <a:t>öğretim hizmetlerinden </a:t>
            </a:r>
            <a:r>
              <a:rPr lang="tr-TR" dirty="0"/>
              <a:t>yararlandırılmalıdır</a:t>
            </a:r>
            <a:r>
              <a:rPr lang="tr-TR" dirty="0" smtClean="0"/>
              <a:t>.</a:t>
            </a:r>
          </a:p>
          <a:p>
            <a:r>
              <a:rPr lang="tr-TR" dirty="0"/>
              <a:t>Bu hizmetlerden yararlandırabilmenin ilk koşulu </a:t>
            </a:r>
            <a:r>
              <a:rPr lang="tr-TR" dirty="0" smtClean="0"/>
              <a:t>matematik becerilerinin </a:t>
            </a:r>
            <a:r>
              <a:rPr lang="tr-TR" dirty="0"/>
              <a:t>ve kavramlarının kazanımı için uygulanabilir </a:t>
            </a:r>
            <a:r>
              <a:rPr lang="tr-TR" dirty="0" smtClean="0"/>
              <a:t>bir öğretim </a:t>
            </a:r>
            <a:r>
              <a:rPr lang="tr-TR" dirty="0"/>
              <a:t>planı hazırlamaktır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smtClean="0"/>
              <a:t>Etkili </a:t>
            </a:r>
            <a:r>
              <a:rPr lang="tr-TR" dirty="0"/>
              <a:t>matematik öğretiminin planlanmasında izlenecek </a:t>
            </a:r>
            <a:r>
              <a:rPr lang="tr-TR" dirty="0" smtClean="0"/>
              <a:t>bazı adımlar </a:t>
            </a:r>
            <a:r>
              <a:rPr lang="tr-TR" dirty="0"/>
              <a:t>vardır.</a:t>
            </a:r>
          </a:p>
        </p:txBody>
      </p:sp>
    </p:spTree>
    <p:extLst>
      <p:ext uri="{BB962C8B-B14F-4D97-AF65-F5344CB8AC3E}">
        <p14:creationId xmlns:p14="http://schemas.microsoft.com/office/powerpoint/2010/main" val="296018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/>
              <a:t>İlişki Araçları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İlişki kurmada kullanılabilecek araçlar şöyledir:</a:t>
            </a:r>
          </a:p>
          <a:p>
            <a:r>
              <a:rPr lang="tr-TR" dirty="0"/>
              <a:t>Büyük-Küçük</a:t>
            </a:r>
          </a:p>
          <a:p>
            <a:pPr lvl="1"/>
            <a:r>
              <a:rPr lang="tr-TR" dirty="0"/>
              <a:t> Renkli Toplar</a:t>
            </a:r>
          </a:p>
          <a:p>
            <a:pPr lvl="1"/>
            <a:r>
              <a:rPr lang="tr-TR" dirty="0"/>
              <a:t> Renkli Bilyeler</a:t>
            </a:r>
          </a:p>
          <a:p>
            <a:pPr lvl="1"/>
            <a:r>
              <a:rPr lang="tr-TR" dirty="0"/>
              <a:t> Renkli Ponponlar</a:t>
            </a:r>
          </a:p>
          <a:p>
            <a:pPr lvl="1"/>
            <a:r>
              <a:rPr lang="tr-TR" dirty="0"/>
              <a:t> Ahşap Küpler</a:t>
            </a:r>
          </a:p>
          <a:p>
            <a:r>
              <a:rPr lang="tr-TR" dirty="0"/>
              <a:t>Uzun-Kısa</a:t>
            </a:r>
          </a:p>
          <a:p>
            <a:pPr lvl="1"/>
            <a:r>
              <a:rPr lang="tr-TR" dirty="0"/>
              <a:t> Ahşap Çubuklar</a:t>
            </a:r>
          </a:p>
          <a:p>
            <a:pPr lvl="1"/>
            <a:r>
              <a:rPr lang="tr-TR" dirty="0"/>
              <a:t> Renkli Silindirler</a:t>
            </a:r>
          </a:p>
          <a:p>
            <a:pPr lvl="1"/>
            <a:r>
              <a:rPr lang="tr-TR" dirty="0"/>
              <a:t> Renkli Mumlar</a:t>
            </a:r>
          </a:p>
          <a:p>
            <a:pPr lvl="1"/>
            <a:r>
              <a:rPr lang="tr-TR" dirty="0"/>
              <a:t> Renkli Kurdeleler</a:t>
            </a:r>
          </a:p>
        </p:txBody>
      </p:sp>
    </p:spTree>
    <p:extLst>
      <p:ext uri="{BB962C8B-B14F-4D97-AF65-F5344CB8AC3E}">
        <p14:creationId xmlns:p14="http://schemas.microsoft.com/office/powerpoint/2010/main" val="399681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Sınıflama</a:t>
            </a:r>
          </a:p>
          <a:p>
            <a:pPr lvl="1"/>
            <a:r>
              <a:rPr lang="tr-TR" dirty="0"/>
              <a:t> Plastik Meyveler-Sebzeler</a:t>
            </a:r>
          </a:p>
          <a:p>
            <a:pPr lvl="1"/>
            <a:r>
              <a:rPr lang="tr-TR" dirty="0"/>
              <a:t> Plastik Hayvanlar</a:t>
            </a:r>
          </a:p>
          <a:p>
            <a:pPr lvl="1"/>
            <a:r>
              <a:rPr lang="tr-TR" dirty="0"/>
              <a:t> Ahşap Bloklar</a:t>
            </a:r>
          </a:p>
          <a:p>
            <a:r>
              <a:rPr lang="tr-TR" dirty="0"/>
              <a:t>Eşleme</a:t>
            </a:r>
          </a:p>
          <a:p>
            <a:pPr lvl="1"/>
            <a:r>
              <a:rPr lang="tr-TR" dirty="0"/>
              <a:t> Renkli Çoraplar</a:t>
            </a:r>
          </a:p>
          <a:p>
            <a:pPr lvl="1"/>
            <a:r>
              <a:rPr lang="tr-TR" dirty="0"/>
              <a:t> Renkli Eldivenler</a:t>
            </a:r>
          </a:p>
          <a:p>
            <a:pPr lvl="1"/>
            <a:r>
              <a:rPr lang="tr-TR" dirty="0"/>
              <a:t> Hayvan Mıknatısları</a:t>
            </a:r>
          </a:p>
        </p:txBody>
      </p:sp>
    </p:spTree>
    <p:extLst>
      <p:ext uri="{BB962C8B-B14F-4D97-AF65-F5344CB8AC3E}">
        <p14:creationId xmlns:p14="http://schemas.microsoft.com/office/powerpoint/2010/main" val="168417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/>
              <a:t>Sayma Ve Sayı Araçları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Gerek ritmik gerekse anlamlı saymada kullanılabilecek </a:t>
            </a:r>
            <a:r>
              <a:rPr lang="tr-TR" dirty="0" smtClean="0"/>
              <a:t>araçlar şöyledir</a:t>
            </a:r>
            <a:r>
              <a:rPr lang="tr-TR" dirty="0"/>
              <a:t>:</a:t>
            </a:r>
          </a:p>
          <a:p>
            <a:pPr lvl="1"/>
            <a:r>
              <a:rPr lang="tr-TR" dirty="0"/>
              <a:t> Abaküsler</a:t>
            </a:r>
          </a:p>
          <a:p>
            <a:pPr lvl="1"/>
            <a:r>
              <a:rPr lang="tr-TR" dirty="0"/>
              <a:t> Sıralamalı Abaküsler</a:t>
            </a:r>
          </a:p>
          <a:p>
            <a:pPr lvl="1"/>
            <a:r>
              <a:rPr lang="tr-TR" dirty="0"/>
              <a:t> Braille Abaküsler</a:t>
            </a:r>
          </a:p>
          <a:p>
            <a:pPr lvl="1"/>
            <a:r>
              <a:rPr lang="tr-TR" dirty="0"/>
              <a:t> Boncuklar</a:t>
            </a:r>
          </a:p>
          <a:p>
            <a:pPr lvl="1"/>
            <a:r>
              <a:rPr lang="tr-TR" dirty="0"/>
              <a:t> Kibrit Çöpleri</a:t>
            </a:r>
          </a:p>
          <a:p>
            <a:pPr lvl="1"/>
            <a:r>
              <a:rPr lang="tr-TR" dirty="0"/>
              <a:t> Çubuklar</a:t>
            </a:r>
          </a:p>
          <a:p>
            <a:pPr lvl="1"/>
            <a:r>
              <a:rPr lang="tr-TR" dirty="0"/>
              <a:t> Fasulyeler</a:t>
            </a:r>
          </a:p>
          <a:p>
            <a:pPr lvl="1"/>
            <a:r>
              <a:rPr lang="tr-TR" dirty="0"/>
              <a:t> Sayma Tabloları</a:t>
            </a:r>
          </a:p>
          <a:p>
            <a:pPr lvl="1"/>
            <a:r>
              <a:rPr lang="tr-TR" dirty="0"/>
              <a:t> Rakam Tabloları</a:t>
            </a:r>
          </a:p>
        </p:txBody>
      </p:sp>
    </p:spTree>
    <p:extLst>
      <p:ext uri="{BB962C8B-B14F-4D97-AF65-F5344CB8AC3E}">
        <p14:creationId xmlns:p14="http://schemas.microsoft.com/office/powerpoint/2010/main" val="242243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/>
              <a:t>Basamak Değeri Araçları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Basamak değerlerinde kullanılabilecek araçlar şöyledir:</a:t>
            </a:r>
          </a:p>
          <a:p>
            <a:pPr lvl="1"/>
            <a:r>
              <a:rPr lang="tr-TR" dirty="0"/>
              <a:t> Sıralamalı Abaküsler</a:t>
            </a:r>
          </a:p>
          <a:p>
            <a:pPr lvl="1"/>
            <a:r>
              <a:rPr lang="tr-TR" dirty="0"/>
              <a:t> Kademeli Boncuklar</a:t>
            </a:r>
          </a:p>
          <a:p>
            <a:pPr lvl="1"/>
            <a:r>
              <a:rPr lang="tr-TR" dirty="0"/>
              <a:t> Sayma Kutuları</a:t>
            </a:r>
          </a:p>
          <a:p>
            <a:pPr lvl="1"/>
            <a:r>
              <a:rPr lang="tr-TR" dirty="0"/>
              <a:t> Çöp Bağları</a:t>
            </a:r>
          </a:p>
          <a:p>
            <a:pPr lvl="1"/>
            <a:r>
              <a:rPr lang="tr-TR" dirty="0"/>
              <a:t> Birlik, Onluk, Yüzlük ve Binlik Bloklar</a:t>
            </a:r>
          </a:p>
          <a:p>
            <a:pPr lvl="1"/>
            <a:r>
              <a:rPr lang="tr-TR" dirty="0"/>
              <a:t> Nohut Torbaları</a:t>
            </a:r>
          </a:p>
          <a:p>
            <a:pPr lvl="1"/>
            <a:r>
              <a:rPr lang="tr-TR" dirty="0"/>
              <a:t> Bingo/Tombala Oyunları</a:t>
            </a:r>
          </a:p>
        </p:txBody>
      </p:sp>
    </p:spTree>
    <p:extLst>
      <p:ext uri="{BB962C8B-B14F-4D97-AF65-F5344CB8AC3E}">
        <p14:creationId xmlns:p14="http://schemas.microsoft.com/office/powerpoint/2010/main" val="408285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/>
              <a:t>İşlem Araçları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İşlemlerde kullanılabilecek araçlar şöyledir:</a:t>
            </a:r>
          </a:p>
          <a:p>
            <a:pPr lvl="1"/>
            <a:r>
              <a:rPr lang="tr-TR" dirty="0"/>
              <a:t> Toplama İşlemi Tablosu</a:t>
            </a:r>
          </a:p>
          <a:p>
            <a:pPr lvl="1"/>
            <a:r>
              <a:rPr lang="tr-TR" dirty="0"/>
              <a:t> Çıkarma İşlemi Tablosu</a:t>
            </a:r>
          </a:p>
          <a:p>
            <a:pPr lvl="1"/>
            <a:r>
              <a:rPr lang="tr-TR" dirty="0"/>
              <a:t> Çarpma İşlemi Tablosu</a:t>
            </a:r>
          </a:p>
          <a:p>
            <a:pPr lvl="1"/>
            <a:r>
              <a:rPr lang="tr-TR" dirty="0"/>
              <a:t> Çarpım Tablosu</a:t>
            </a:r>
          </a:p>
          <a:p>
            <a:pPr lvl="1"/>
            <a:r>
              <a:rPr lang="tr-TR" dirty="0"/>
              <a:t> İşlem Kartları</a:t>
            </a:r>
          </a:p>
          <a:p>
            <a:pPr lvl="1"/>
            <a:r>
              <a:rPr lang="tr-TR" dirty="0"/>
              <a:t> İşlem Çarkları</a:t>
            </a:r>
          </a:p>
          <a:p>
            <a:pPr lvl="1"/>
            <a:r>
              <a:rPr lang="tr-TR" dirty="0"/>
              <a:t> İşlem Makineleri</a:t>
            </a:r>
          </a:p>
        </p:txBody>
      </p:sp>
    </p:spTree>
    <p:extLst>
      <p:ext uri="{BB962C8B-B14F-4D97-AF65-F5344CB8AC3E}">
        <p14:creationId xmlns:p14="http://schemas.microsoft.com/office/powerpoint/2010/main" val="288824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/>
              <a:t>Ölçme Araçları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680065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Ölçmede kullanılabilecek araçlar şöyledir:</a:t>
            </a:r>
          </a:p>
          <a:p>
            <a:r>
              <a:rPr lang="tr-TR" dirty="0"/>
              <a:t>Uzunluk Ölçüleri</a:t>
            </a:r>
          </a:p>
          <a:p>
            <a:pPr lvl="1"/>
            <a:r>
              <a:rPr lang="tr-TR" dirty="0"/>
              <a:t> Metreler</a:t>
            </a:r>
          </a:p>
          <a:p>
            <a:pPr lvl="1"/>
            <a:r>
              <a:rPr lang="tr-TR" dirty="0"/>
              <a:t> Cetveller</a:t>
            </a:r>
          </a:p>
          <a:p>
            <a:pPr lvl="1"/>
            <a:r>
              <a:rPr lang="tr-TR" dirty="0"/>
              <a:t> Mezuralar</a:t>
            </a:r>
          </a:p>
          <a:p>
            <a:r>
              <a:rPr lang="tr-TR" dirty="0"/>
              <a:t>Ağırlık Ölçüleri</a:t>
            </a:r>
          </a:p>
          <a:p>
            <a:pPr lvl="1"/>
            <a:r>
              <a:rPr lang="tr-TR" dirty="0"/>
              <a:t> Kollu Teraziler</a:t>
            </a:r>
          </a:p>
          <a:p>
            <a:pPr lvl="1"/>
            <a:r>
              <a:rPr lang="tr-TR" dirty="0"/>
              <a:t> Yaylı Teraziler</a:t>
            </a:r>
          </a:p>
          <a:p>
            <a:pPr lvl="1"/>
            <a:r>
              <a:rPr lang="tr-TR" dirty="0"/>
              <a:t> Dijital Teraziler</a:t>
            </a:r>
          </a:p>
          <a:p>
            <a:pPr lvl="1"/>
            <a:r>
              <a:rPr lang="tr-TR" dirty="0"/>
              <a:t> Ağırlık </a:t>
            </a:r>
            <a:r>
              <a:rPr lang="tr-TR" dirty="0" smtClean="0"/>
              <a:t>Kutuları</a:t>
            </a:r>
          </a:p>
          <a:p>
            <a:r>
              <a:rPr lang="tr-TR" dirty="0"/>
              <a:t>Hacim Ölçüleri</a:t>
            </a:r>
          </a:p>
          <a:p>
            <a:pPr lvl="1"/>
            <a:r>
              <a:rPr lang="tr-TR" dirty="0" smtClean="0"/>
              <a:t> </a:t>
            </a:r>
            <a:r>
              <a:rPr lang="tr-TR" dirty="0"/>
              <a:t>Plastik ve Ahşap Küpler</a:t>
            </a:r>
          </a:p>
          <a:p>
            <a:r>
              <a:rPr lang="tr-TR" dirty="0"/>
              <a:t>Sıvı Ölçüleri</a:t>
            </a:r>
          </a:p>
          <a:p>
            <a:pPr lvl="1"/>
            <a:r>
              <a:rPr lang="tr-TR" dirty="0"/>
              <a:t> Litreler</a:t>
            </a:r>
          </a:p>
        </p:txBody>
      </p:sp>
    </p:spTree>
    <p:extLst>
      <p:ext uri="{BB962C8B-B14F-4D97-AF65-F5344CB8AC3E}">
        <p14:creationId xmlns:p14="http://schemas.microsoft.com/office/powerpoint/2010/main" val="140038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 smtClean="0"/>
              <a:t>Geometri Araçları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Geometride kullanılabilecek araçlar şöyledir:</a:t>
            </a:r>
          </a:p>
          <a:p>
            <a:pPr lvl="1"/>
            <a:r>
              <a:rPr lang="tr-TR" dirty="0"/>
              <a:t> Gönyeler</a:t>
            </a:r>
          </a:p>
          <a:p>
            <a:pPr lvl="1"/>
            <a:r>
              <a:rPr lang="tr-TR" dirty="0"/>
              <a:t> İletkiler</a:t>
            </a:r>
          </a:p>
          <a:p>
            <a:pPr lvl="1"/>
            <a:r>
              <a:rPr lang="tr-TR" dirty="0"/>
              <a:t> Pergeller</a:t>
            </a:r>
          </a:p>
          <a:p>
            <a:pPr lvl="1"/>
            <a:r>
              <a:rPr lang="tr-TR" dirty="0"/>
              <a:t> Açı Ölçerler</a:t>
            </a:r>
          </a:p>
          <a:p>
            <a:pPr lvl="1"/>
            <a:r>
              <a:rPr lang="tr-TR" dirty="0"/>
              <a:t> Geometri Şeritleri</a:t>
            </a:r>
          </a:p>
          <a:p>
            <a:pPr lvl="1"/>
            <a:r>
              <a:rPr lang="tr-TR" dirty="0"/>
              <a:t> Simetri Aynası</a:t>
            </a:r>
          </a:p>
          <a:p>
            <a:pPr lvl="1"/>
            <a:r>
              <a:rPr lang="tr-TR" dirty="0"/>
              <a:t> Geometri Tahtası</a:t>
            </a:r>
          </a:p>
          <a:p>
            <a:pPr lvl="1"/>
            <a:r>
              <a:rPr lang="tr-TR" dirty="0"/>
              <a:t> Prizmaların Açık Biçimleri</a:t>
            </a:r>
          </a:p>
          <a:p>
            <a:pPr lvl="1"/>
            <a:r>
              <a:rPr lang="tr-TR" dirty="0"/>
              <a:t> Prizmaların Kapalı Biçimleri</a:t>
            </a:r>
          </a:p>
          <a:p>
            <a:pPr lvl="1"/>
            <a:r>
              <a:rPr lang="tr-TR" dirty="0"/>
              <a:t> Küreler</a:t>
            </a:r>
          </a:p>
          <a:p>
            <a:pPr lvl="1"/>
            <a:r>
              <a:rPr lang="tr-TR" dirty="0"/>
              <a:t> Silindirler</a:t>
            </a:r>
          </a:p>
        </p:txBody>
      </p:sp>
    </p:spTree>
    <p:extLst>
      <p:ext uri="{BB962C8B-B14F-4D97-AF65-F5344CB8AC3E}">
        <p14:creationId xmlns:p14="http://schemas.microsoft.com/office/powerpoint/2010/main" val="195029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Matematik Öğretiminin Planlanmasında</a:t>
            </a:r>
            <a:br>
              <a:rPr lang="tr-TR" b="1" dirty="0"/>
            </a:br>
            <a:r>
              <a:rPr lang="tr-TR" b="1" dirty="0"/>
              <a:t>İzlenecek Adımlar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• Performans Değerlendirme ve Öğretim Amaçları Yazma</a:t>
            </a:r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Önkoşul Davranışları Belirleme</a:t>
            </a:r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Becerileri Sıralama ve Analiz Etme</a:t>
            </a:r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Öğrenci Görevlerini </a:t>
            </a:r>
            <a:r>
              <a:rPr lang="tr-TR" dirty="0" smtClean="0"/>
              <a:t>Seçme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Öğretim Yöntemlerini </a:t>
            </a:r>
            <a:r>
              <a:rPr lang="tr-TR" dirty="0" smtClean="0"/>
              <a:t>Seçme</a:t>
            </a:r>
          </a:p>
          <a:p>
            <a:pPr marL="0" indent="0">
              <a:buNone/>
            </a:pPr>
            <a:r>
              <a:rPr lang="tr-TR" dirty="0" smtClean="0"/>
              <a:t>• Yazılı Bir Ders Planı Hazırlama</a:t>
            </a:r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Örnekleri Seçme</a:t>
            </a:r>
          </a:p>
          <a:p>
            <a:pPr marL="0" indent="0">
              <a:buNone/>
            </a:pPr>
            <a:r>
              <a:rPr lang="es-ES" dirty="0" smtClean="0"/>
              <a:t>• </a:t>
            </a:r>
            <a:r>
              <a:rPr lang="es-ES" dirty="0"/>
              <a:t>Uygulama ve Gözden Geçirme</a:t>
            </a:r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İlerlemeleri İzleme Sürecini Planlama</a:t>
            </a:r>
          </a:p>
        </p:txBody>
      </p:sp>
    </p:spTree>
    <p:extLst>
      <p:ext uri="{BB962C8B-B14F-4D97-AF65-F5344CB8AC3E}">
        <p14:creationId xmlns:p14="http://schemas.microsoft.com/office/powerpoint/2010/main" val="326356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cap="none" dirty="0" smtClean="0"/>
              <a:t>Performans Belirleme Ve Öğretim</a:t>
            </a:r>
            <a:br>
              <a:rPr lang="tr-TR" b="1" cap="none" dirty="0" smtClean="0"/>
            </a:br>
            <a:r>
              <a:rPr lang="tr-TR" b="1" cap="none" dirty="0" smtClean="0"/>
              <a:t>Amaçlarını Yazma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Yetersizliği olan tüm öğrencilerin </a:t>
            </a:r>
            <a:r>
              <a:rPr lang="tr-TR" dirty="0" err="1"/>
              <a:t>BEP’i</a:t>
            </a:r>
            <a:r>
              <a:rPr lang="tr-TR" dirty="0"/>
              <a:t> olmalıdır </a:t>
            </a:r>
            <a:r>
              <a:rPr lang="tr-TR" dirty="0" smtClean="0"/>
              <a:t>ve öğrencinin </a:t>
            </a:r>
            <a:r>
              <a:rPr lang="tr-TR" dirty="0"/>
              <a:t>eğitim gereksinimlerine dayalı olarak </a:t>
            </a:r>
            <a:r>
              <a:rPr lang="tr-TR" dirty="0" smtClean="0"/>
              <a:t>hazırlanan uzun </a:t>
            </a:r>
            <a:r>
              <a:rPr lang="tr-TR" dirty="0"/>
              <a:t>ve kısa dönemli amaçları içermelidir.</a:t>
            </a:r>
          </a:p>
          <a:p>
            <a:r>
              <a:rPr lang="tr-TR" dirty="0" smtClean="0"/>
              <a:t>Matematik </a:t>
            </a:r>
            <a:r>
              <a:rPr lang="tr-TR" dirty="0"/>
              <a:t>öğretimini planlamada ilk adım uzun </a:t>
            </a:r>
            <a:r>
              <a:rPr lang="tr-TR" dirty="0" smtClean="0"/>
              <a:t>dönemli amaçları </a:t>
            </a:r>
            <a:r>
              <a:rPr lang="tr-TR" dirty="0"/>
              <a:t>belirlemektir.</a:t>
            </a:r>
          </a:p>
          <a:p>
            <a:r>
              <a:rPr lang="tr-TR" dirty="0" smtClean="0"/>
              <a:t>Uzun </a:t>
            </a:r>
            <a:r>
              <a:rPr lang="tr-TR" dirty="0"/>
              <a:t>dönemli amaçlara bağlı olarak kısa dönemli </a:t>
            </a:r>
            <a:r>
              <a:rPr lang="tr-TR" dirty="0" smtClean="0"/>
              <a:t>amaçlar </a:t>
            </a:r>
            <a:r>
              <a:rPr lang="tr-TR" dirty="0" smtClean="0"/>
              <a:t>yazılmalıdır.</a:t>
            </a:r>
            <a:endParaRPr lang="tr-TR" dirty="0"/>
          </a:p>
          <a:p>
            <a:r>
              <a:rPr lang="tr-TR" dirty="0" smtClean="0"/>
              <a:t>Kısa </a:t>
            </a:r>
            <a:r>
              <a:rPr lang="tr-TR" dirty="0"/>
              <a:t>dönemli amaçlar öğretilmesi gereken içeriğin </a:t>
            </a:r>
            <a:r>
              <a:rPr lang="tr-TR" dirty="0" smtClean="0"/>
              <a:t>daha küçük </a:t>
            </a:r>
            <a:r>
              <a:rPr lang="tr-TR" dirty="0"/>
              <a:t>parçalara ayrılması ve matematik </a:t>
            </a:r>
            <a:r>
              <a:rPr lang="tr-TR" dirty="0" smtClean="0"/>
              <a:t>programın gelişmesine </a:t>
            </a:r>
            <a:r>
              <a:rPr lang="tr-TR" dirty="0"/>
              <a:t>rehberlik etmesine hizmet </a:t>
            </a:r>
            <a:r>
              <a:rPr lang="tr-TR" dirty="0" smtClean="0"/>
              <a:t>edebilmelidir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502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</a:t>
            </a:r>
            <a:r>
              <a:rPr lang="tr-TR" sz="2800" b="1" dirty="0" smtClean="0"/>
              <a:t>Uzun </a:t>
            </a:r>
            <a:r>
              <a:rPr lang="tr-TR" sz="2800" b="1" dirty="0"/>
              <a:t>Dönemli Amaç:</a:t>
            </a:r>
          </a:p>
          <a:p>
            <a:pPr lvl="1"/>
            <a:r>
              <a:rPr lang="tr-TR" sz="2200" dirty="0" smtClean="0"/>
              <a:t>Öğrenci </a:t>
            </a:r>
            <a:r>
              <a:rPr lang="tr-TR" sz="2200" dirty="0"/>
              <a:t>tek basamaklı bir sayı ile tek basamaklı </a:t>
            </a:r>
            <a:r>
              <a:rPr lang="tr-TR" sz="2200" dirty="0" smtClean="0"/>
              <a:t>bir başka </a:t>
            </a:r>
            <a:r>
              <a:rPr lang="tr-TR" sz="2200" dirty="0"/>
              <a:t>sayıyı toplar.</a:t>
            </a:r>
          </a:p>
          <a:p>
            <a:r>
              <a:rPr lang="tr-TR" dirty="0" smtClean="0"/>
              <a:t></a:t>
            </a:r>
            <a:r>
              <a:rPr lang="tr-TR" sz="2800" b="1" dirty="0" smtClean="0"/>
              <a:t>Kısa </a:t>
            </a:r>
            <a:r>
              <a:rPr lang="tr-TR" sz="2800" b="1" dirty="0"/>
              <a:t>Dönemli Amaçlar:</a:t>
            </a:r>
          </a:p>
          <a:p>
            <a:pPr marL="0" indent="0">
              <a:buNone/>
            </a:pPr>
            <a:r>
              <a:rPr lang="tr-TR" dirty="0" smtClean="0"/>
              <a:t>	1</a:t>
            </a:r>
            <a:r>
              <a:rPr lang="tr-TR" dirty="0"/>
              <a:t>. Öğrenci tek basamaklı bir sayı ile tek basamaklı </a:t>
            </a:r>
            <a:r>
              <a:rPr lang="tr-TR" dirty="0" smtClean="0"/>
              <a:t>bir başka </a:t>
            </a:r>
            <a:r>
              <a:rPr lang="tr-TR" dirty="0"/>
              <a:t>sayıyı nesneleri </a:t>
            </a:r>
            <a:r>
              <a:rPr lang="tr-TR" dirty="0" smtClean="0"/>
              <a:t>	kullanarak </a:t>
            </a:r>
            <a:r>
              <a:rPr lang="tr-TR" dirty="0"/>
              <a:t>toplar.</a:t>
            </a:r>
          </a:p>
          <a:p>
            <a:pPr marL="0" indent="0">
              <a:buNone/>
            </a:pPr>
            <a:r>
              <a:rPr lang="tr-TR" dirty="0" smtClean="0"/>
              <a:t>	2</a:t>
            </a:r>
            <a:r>
              <a:rPr lang="tr-TR" dirty="0"/>
              <a:t>. Öğrenci tek basamaklı bir sayı ile tek basamaklı </a:t>
            </a:r>
            <a:r>
              <a:rPr lang="tr-TR" dirty="0" smtClean="0"/>
              <a:t>bir başka </a:t>
            </a:r>
            <a:r>
              <a:rPr lang="tr-TR" dirty="0"/>
              <a:t>sayıyı resimleri, </a:t>
            </a:r>
            <a:r>
              <a:rPr lang="tr-TR" dirty="0" smtClean="0"/>
              <a:t>	çizgileri </a:t>
            </a:r>
            <a:r>
              <a:rPr lang="tr-TR" dirty="0"/>
              <a:t>kullanarak toplar.</a:t>
            </a:r>
          </a:p>
          <a:p>
            <a:pPr marL="0" indent="0">
              <a:buNone/>
            </a:pPr>
            <a:r>
              <a:rPr lang="tr-TR" dirty="0" smtClean="0"/>
              <a:t>	3</a:t>
            </a:r>
            <a:r>
              <a:rPr lang="tr-TR" dirty="0"/>
              <a:t>. Öğrenci tek basamaklı bir sayı ile tek basamaklı </a:t>
            </a:r>
            <a:r>
              <a:rPr lang="tr-TR" dirty="0" smtClean="0"/>
              <a:t>bir başka </a:t>
            </a:r>
            <a:r>
              <a:rPr lang="tr-TR" dirty="0"/>
              <a:t>sayıyı rakamları </a:t>
            </a:r>
            <a:r>
              <a:rPr lang="tr-TR" dirty="0" smtClean="0"/>
              <a:t>	kullanarak </a:t>
            </a:r>
            <a:r>
              <a:rPr lang="tr-TR" dirty="0"/>
              <a:t>toplar</a:t>
            </a:r>
          </a:p>
        </p:txBody>
      </p:sp>
    </p:spTree>
    <p:extLst>
      <p:ext uri="{BB962C8B-B14F-4D97-AF65-F5344CB8AC3E}">
        <p14:creationId xmlns:p14="http://schemas.microsoft.com/office/powerpoint/2010/main" val="388455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</a:t>
            </a:r>
            <a:r>
              <a:rPr lang="tr-TR" b="1" cap="none" dirty="0" smtClean="0"/>
              <a:t>Önkoşul Davranışları Belirleme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Öğretmenler öğretimi yapılacak matematik becerileri </a:t>
            </a:r>
            <a:r>
              <a:rPr lang="tr-TR" dirty="0" smtClean="0"/>
              <a:t>ve kavramları </a:t>
            </a:r>
            <a:r>
              <a:rPr lang="tr-TR" dirty="0"/>
              <a:t>için gerekli olan önkoşul </a:t>
            </a:r>
            <a:r>
              <a:rPr lang="tr-TR" dirty="0" smtClean="0"/>
              <a:t>davranışları belirlemelidirler</a:t>
            </a:r>
            <a:r>
              <a:rPr lang="tr-TR" dirty="0"/>
              <a:t>.</a:t>
            </a:r>
          </a:p>
          <a:p>
            <a:r>
              <a:rPr lang="tr-TR" dirty="0" smtClean="0"/>
              <a:t>Öğretimi </a:t>
            </a:r>
            <a:r>
              <a:rPr lang="tr-TR" dirty="0"/>
              <a:t>yapılacak beceri ile ilgili önkoşul </a:t>
            </a:r>
            <a:r>
              <a:rPr lang="tr-TR" dirty="0" smtClean="0"/>
              <a:t>davranışlar öğrencileri </a:t>
            </a:r>
            <a:r>
              <a:rPr lang="tr-TR" dirty="0"/>
              <a:t>gözleyerek ve değerlendirerek belirlenebilir.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 </a:t>
            </a:r>
            <a:r>
              <a:rPr lang="tr-TR" dirty="0"/>
              <a:t>Örneğin, “İki basamaklı bir sayı ile elde gerektiren iki basamaklı </a:t>
            </a:r>
            <a:r>
              <a:rPr lang="tr-TR" dirty="0" smtClean="0"/>
              <a:t>bir başka </a:t>
            </a:r>
            <a:r>
              <a:rPr lang="tr-TR" dirty="0"/>
              <a:t>sayıyı toplar” amacının öğretimi için öğrencide </a:t>
            </a:r>
            <a:r>
              <a:rPr lang="tr-TR" dirty="0" smtClean="0"/>
              <a:t>bulunması gereken </a:t>
            </a:r>
            <a:r>
              <a:rPr lang="tr-TR" dirty="0"/>
              <a:t>ön beceriler arasında şunlar yer almalıdır.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Sayıları tanıma, temel toplama işlemlerini yapabilmesi, </a:t>
            </a:r>
            <a:r>
              <a:rPr lang="tr-TR" dirty="0" smtClean="0"/>
              <a:t>basmak değeri</a:t>
            </a:r>
            <a:r>
              <a:rPr lang="tr-TR" dirty="0"/>
              <a:t>, sayıları okuyup-yazabilmesi, toplama işaretini tanıması gibi</a:t>
            </a:r>
          </a:p>
        </p:txBody>
      </p:sp>
    </p:spTree>
    <p:extLst>
      <p:ext uri="{BB962C8B-B14F-4D97-AF65-F5344CB8AC3E}">
        <p14:creationId xmlns:p14="http://schemas.microsoft.com/office/powerpoint/2010/main" val="397498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</a:t>
            </a:r>
            <a:r>
              <a:rPr lang="tr-TR" b="1" cap="none" dirty="0" smtClean="0"/>
              <a:t>Becerileri Sıralama Ve Analiz Etme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Becerilerin sıralanmasında yeni becerileri ve </a:t>
            </a:r>
            <a:r>
              <a:rPr lang="tr-TR" dirty="0" smtClean="0"/>
              <a:t>kavramları sunmak </a:t>
            </a:r>
            <a:r>
              <a:rPr lang="tr-TR" dirty="0"/>
              <a:t>için en uygun sıralamayı yapmak gerekir.</a:t>
            </a:r>
          </a:p>
          <a:p>
            <a:r>
              <a:rPr lang="tr-TR" dirty="0" smtClean="0"/>
              <a:t>Becerilerin </a:t>
            </a:r>
            <a:r>
              <a:rPr lang="tr-TR" dirty="0"/>
              <a:t>sıralanmasında şu üç ilkeye dikkat </a:t>
            </a:r>
            <a:r>
              <a:rPr lang="tr-TR" dirty="0" smtClean="0"/>
              <a:t>edilmesi önerilmektedir</a:t>
            </a:r>
            <a:r>
              <a:rPr lang="tr-TR" dirty="0"/>
              <a:t>.</a:t>
            </a:r>
          </a:p>
          <a:p>
            <a:pPr lvl="1"/>
            <a:r>
              <a:rPr lang="tr-TR" dirty="0" smtClean="0"/>
              <a:t>Birincisi</a:t>
            </a:r>
            <a:r>
              <a:rPr lang="tr-TR" dirty="0"/>
              <a:t>, öncelikli beceriler öğretimi yapılacak </a:t>
            </a:r>
            <a:r>
              <a:rPr lang="tr-TR" dirty="0" smtClean="0"/>
              <a:t>beceriden önce </a:t>
            </a:r>
            <a:r>
              <a:rPr lang="tr-TR" dirty="0"/>
              <a:t>belirlenmelidir.</a:t>
            </a:r>
          </a:p>
          <a:p>
            <a:pPr lvl="1"/>
            <a:r>
              <a:rPr lang="tr-TR" dirty="0" smtClean="0"/>
              <a:t>İkincisi</a:t>
            </a:r>
            <a:r>
              <a:rPr lang="tr-TR" dirty="0"/>
              <a:t>, kolay beceriler zor becerilerden </a:t>
            </a:r>
            <a:r>
              <a:rPr lang="tr-TR" dirty="0" smtClean="0"/>
              <a:t>önce öğretilmelidir</a:t>
            </a:r>
            <a:r>
              <a:rPr lang="tr-TR" dirty="0"/>
              <a:t>.</a:t>
            </a:r>
          </a:p>
          <a:p>
            <a:pPr lvl="1"/>
            <a:r>
              <a:rPr lang="tr-TR" dirty="0" smtClean="0"/>
              <a:t>Üçüncüsü</a:t>
            </a:r>
            <a:r>
              <a:rPr lang="tr-TR" dirty="0"/>
              <a:t>, karışık beceriler ve kavramlar ardışık </a:t>
            </a:r>
            <a:r>
              <a:rPr lang="tr-TR" dirty="0" smtClean="0"/>
              <a:t>olarak sunulmamalıdır.</a:t>
            </a:r>
          </a:p>
          <a:p>
            <a:r>
              <a:rPr lang="tr-TR" dirty="0"/>
              <a:t>Beceri analizi bir beceriyi küçük adımlara ayırmadır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Örneğin</a:t>
            </a:r>
            <a:r>
              <a:rPr lang="tr-TR" dirty="0"/>
              <a:t>, eğer öğrencinin amaç olarak iki basamaklı bir </a:t>
            </a:r>
            <a:r>
              <a:rPr lang="tr-TR" dirty="0" smtClean="0"/>
              <a:t>sayı ile </a:t>
            </a:r>
            <a:r>
              <a:rPr lang="tr-TR" dirty="0"/>
              <a:t>elde gerektiren iki basamaklı bir başka sayıyı </a:t>
            </a:r>
            <a:r>
              <a:rPr lang="tr-TR" dirty="0" smtClean="0"/>
              <a:t>öğrenmesi bekleniyorsa</a:t>
            </a:r>
            <a:r>
              <a:rPr lang="tr-TR" dirty="0"/>
              <a:t>, öğretmenin yapacağı iş, işlem </a:t>
            </a:r>
            <a:r>
              <a:rPr lang="tr-TR" dirty="0" smtClean="0"/>
              <a:t>analizi </a:t>
            </a:r>
            <a:r>
              <a:rPr lang="tr-TR" dirty="0" smtClean="0"/>
              <a:t>yapmaktır.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4111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727" y="2133600"/>
            <a:ext cx="8312727" cy="408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2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4. </a:t>
            </a:r>
            <a:r>
              <a:rPr lang="tr-TR" b="1" cap="none" dirty="0" smtClean="0"/>
              <a:t>Öğrenci Görevlerini Seçme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Matematik öğretiminde öğrencilerden istenen üç tür </a:t>
            </a:r>
            <a:r>
              <a:rPr lang="tr-TR" dirty="0" smtClean="0"/>
              <a:t>görev bulunmaktadır</a:t>
            </a:r>
            <a:r>
              <a:rPr lang="tr-TR" dirty="0"/>
              <a:t>.</a:t>
            </a:r>
          </a:p>
          <a:p>
            <a:r>
              <a:rPr lang="tr-TR" dirty="0" smtClean="0"/>
              <a:t>Öğrencilerden </a:t>
            </a:r>
            <a:r>
              <a:rPr lang="tr-TR" dirty="0"/>
              <a:t>beklenen görevler şöyledir: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9528" y="3348037"/>
            <a:ext cx="7342908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96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Şeritli">
  <a:themeElements>
    <a:clrScheme name="Şeritli">
      <a:dk1>
        <a:srgbClr val="2C2C2C"/>
      </a:dk1>
      <a:lt1>
        <a:srgbClr val="FFFFFF"/>
      </a:lt1>
      <a:dk2>
        <a:srgbClr val="606060"/>
      </a:dk2>
      <a:lt2>
        <a:srgbClr val="EDEDED"/>
      </a:lt2>
      <a:accent1>
        <a:srgbClr val="FFC000"/>
      </a:accent1>
      <a:accent2>
        <a:srgbClr val="A5D028"/>
      </a:accent2>
      <a:accent3>
        <a:srgbClr val="0CC978"/>
      </a:accent3>
      <a:accent4>
        <a:srgbClr val="099BDD"/>
      </a:accent4>
      <a:accent5>
        <a:srgbClr val="47BFCD"/>
      </a:accent5>
      <a:accent6>
        <a:srgbClr val="DD7C15"/>
      </a:accent6>
      <a:hlink>
        <a:srgbClr val="FF9933"/>
      </a:hlink>
      <a:folHlink>
        <a:srgbClr val="B2B2B2"/>
      </a:folHlink>
    </a:clrScheme>
    <a:fontScheme name="Şeritli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Şeritli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1D2DA32-AC8B-4194-BF85-FF4A5B40EB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TM03090430[[fn=Şeritli]]</Template>
  <TotalTime>285</TotalTime>
  <Words>1189</Words>
  <Application>Microsoft Office PowerPoint</Application>
  <PresentationFormat>Geniş ekran</PresentationFormat>
  <Paragraphs>170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9" baseType="lpstr">
      <vt:lpstr>Corbel</vt:lpstr>
      <vt:lpstr>Wingdings</vt:lpstr>
      <vt:lpstr>Şeritli</vt:lpstr>
      <vt:lpstr>ETKİLİ MATEMATİK ÖĞRETİMİNİ PLANLAMA</vt:lpstr>
      <vt:lpstr>PowerPoint Sunusu</vt:lpstr>
      <vt:lpstr>Matematik Öğretiminin Planlanmasında İzlenecek Adımlar</vt:lpstr>
      <vt:lpstr>1. Performans Belirleme Ve Öğretim Amaçlarını Yazma</vt:lpstr>
      <vt:lpstr>PowerPoint Sunusu</vt:lpstr>
      <vt:lpstr>2. Önkoşul Davranışları Belirleme</vt:lpstr>
      <vt:lpstr>3. Becerileri Sıralama Ve Analiz Etme</vt:lpstr>
      <vt:lpstr>PowerPoint Sunusu</vt:lpstr>
      <vt:lpstr>4. Öğrenci Görevlerini Seçme</vt:lpstr>
      <vt:lpstr>PowerPoint Sunusu</vt:lpstr>
      <vt:lpstr>PowerPoint Sunusu</vt:lpstr>
      <vt:lpstr>PowerPoint Sunusu</vt:lpstr>
      <vt:lpstr>5. Öğretim Yöntemlerini Seçme</vt:lpstr>
      <vt:lpstr>6. Yazılı Bir Ders Planı Hazırlama</vt:lpstr>
      <vt:lpstr>7. Örnekleri Seçme</vt:lpstr>
      <vt:lpstr>8. Uygulama Ve Gözden Geçirme</vt:lpstr>
      <vt:lpstr>9. İlerlemeleri İzleme Sürecini Planlama</vt:lpstr>
      <vt:lpstr>Matematik Öğretiminde Kullanılabilecek Araçlar</vt:lpstr>
      <vt:lpstr>Örüntü Araçları</vt:lpstr>
      <vt:lpstr>İlişki Araçları</vt:lpstr>
      <vt:lpstr>PowerPoint Sunusu</vt:lpstr>
      <vt:lpstr>Sayma Ve Sayı Araçları</vt:lpstr>
      <vt:lpstr>Basamak Değeri Araçları</vt:lpstr>
      <vt:lpstr>İşlem Araçları</vt:lpstr>
      <vt:lpstr>Ölçme Araçları</vt:lpstr>
      <vt:lpstr>Geometri Araçları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ETKİLİ MATEMATİK ÖĞRETİMİNİ PLANLAMA</dc:title>
  <dc:creator>resat alatli</dc:creator>
  <cp:lastModifiedBy>resat alatli</cp:lastModifiedBy>
  <cp:revision>10</cp:revision>
  <dcterms:created xsi:type="dcterms:W3CDTF">2018-10-31T11:43:56Z</dcterms:created>
  <dcterms:modified xsi:type="dcterms:W3CDTF">2018-11-01T09:35:54Z</dcterms:modified>
</cp:coreProperties>
</file>