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16"/>
  </p:notesMasterIdLst>
  <p:handoutMasterIdLst>
    <p:handoutMasterId r:id="rId17"/>
  </p:handoutMasterIdLst>
  <p:sldIdLst>
    <p:sldId id="257" r:id="rId2"/>
    <p:sldId id="259" r:id="rId3"/>
    <p:sldId id="308" r:id="rId4"/>
    <p:sldId id="306" r:id="rId5"/>
    <p:sldId id="307" r:id="rId6"/>
    <p:sldId id="309" r:id="rId7"/>
    <p:sldId id="310" r:id="rId8"/>
    <p:sldId id="312" r:id="rId9"/>
    <p:sldId id="315" r:id="rId10"/>
    <p:sldId id="316" r:id="rId11"/>
    <p:sldId id="320" r:id="rId12"/>
    <p:sldId id="318" r:id="rId13"/>
    <p:sldId id="319" r:id="rId14"/>
    <p:sldId id="279" r:id="rId15"/>
  </p:sldIdLst>
  <p:sldSz cx="9144000" cy="6858000" type="screen4x3"/>
  <p:notesSz cx="6784975" cy="9906000"/>
  <p:defaultTextStyle>
    <a:defPPr>
      <a:defRPr lang="tr-T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D60093"/>
    <a:srgbClr val="CC00FF"/>
    <a:srgbClr val="FF0066"/>
    <a:srgbClr val="66CCFF"/>
    <a:srgbClr val="00CC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429" autoAdjust="0"/>
  </p:normalViewPr>
  <p:slideViewPr>
    <p:cSldViewPr>
      <p:cViewPr varScale="1">
        <p:scale>
          <a:sx n="82" d="100"/>
          <a:sy n="82" d="100"/>
        </p:scale>
        <p:origin x="108" y="576"/>
      </p:cViewPr>
      <p:guideLst>
        <p:guide orient="horz" pos="2160"/>
        <p:guide pos="2880"/>
      </p:guideLst>
    </p:cSldViewPr>
  </p:slideViewPr>
  <p:outlineViewPr>
    <p:cViewPr>
      <p:scale>
        <a:sx n="33" d="100"/>
        <a:sy n="33" d="100"/>
      </p:scale>
      <p:origin x="0" y="-1149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0156" cy="49702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3249" y="0"/>
            <a:ext cx="2940156" cy="497020"/>
          </a:xfrm>
          <a:prstGeom prst="rect">
            <a:avLst/>
          </a:prstGeom>
        </p:spPr>
        <p:txBody>
          <a:bodyPr vert="horz" lIns="91440" tIns="45720" rIns="91440" bIns="45720" rtlCol="0"/>
          <a:lstStyle>
            <a:lvl1pPr algn="r">
              <a:defRPr sz="1200"/>
            </a:lvl1pPr>
          </a:lstStyle>
          <a:p>
            <a:fld id="{CEE6EE51-5871-45DB-9F48-3C5D9226F277}" type="datetimeFigureOut">
              <a:rPr lang="tr-TR" smtClean="0"/>
              <a:t>21.03.2018</a:t>
            </a:fld>
            <a:endParaRPr lang="tr-TR"/>
          </a:p>
        </p:txBody>
      </p:sp>
      <p:sp>
        <p:nvSpPr>
          <p:cNvPr id="4" name="Altbilgi Yer Tutucusu 3"/>
          <p:cNvSpPr>
            <a:spLocks noGrp="1"/>
          </p:cNvSpPr>
          <p:nvPr>
            <p:ph type="ftr" sz="quarter" idx="2"/>
          </p:nvPr>
        </p:nvSpPr>
        <p:spPr>
          <a:xfrm>
            <a:off x="0" y="9408981"/>
            <a:ext cx="2940156" cy="497019"/>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3249" y="9408981"/>
            <a:ext cx="2940156" cy="497019"/>
          </a:xfrm>
          <a:prstGeom prst="rect">
            <a:avLst/>
          </a:prstGeom>
        </p:spPr>
        <p:txBody>
          <a:bodyPr vert="horz" lIns="91440" tIns="45720" rIns="91440" bIns="45720" rtlCol="0" anchor="b"/>
          <a:lstStyle>
            <a:lvl1pPr algn="r">
              <a:defRPr sz="1200"/>
            </a:lvl1pPr>
          </a:lstStyle>
          <a:p>
            <a:fld id="{9D0DA205-3BC1-4427-869E-6A582E4D0B6A}" type="slidenum">
              <a:rPr lang="tr-TR" smtClean="0"/>
              <a:t>‹#›</a:t>
            </a:fld>
            <a:endParaRPr lang="tr-TR"/>
          </a:p>
        </p:txBody>
      </p:sp>
    </p:spTree>
    <p:extLst>
      <p:ext uri="{BB962C8B-B14F-4D97-AF65-F5344CB8AC3E}">
        <p14:creationId xmlns:p14="http://schemas.microsoft.com/office/powerpoint/2010/main" val="22476060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0156" cy="49702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3249" y="0"/>
            <a:ext cx="2940156" cy="497020"/>
          </a:xfrm>
          <a:prstGeom prst="rect">
            <a:avLst/>
          </a:prstGeom>
        </p:spPr>
        <p:txBody>
          <a:bodyPr vert="horz" lIns="91440" tIns="45720" rIns="91440" bIns="45720" rtlCol="0"/>
          <a:lstStyle>
            <a:lvl1pPr algn="r">
              <a:defRPr sz="1200"/>
            </a:lvl1pPr>
          </a:lstStyle>
          <a:p>
            <a:fld id="{A1196FFF-0D94-4E3F-84CA-CB33FE5F277B}" type="datetimeFigureOut">
              <a:rPr lang="tr-TR" smtClean="0"/>
              <a:t>21.03.2018</a:t>
            </a:fld>
            <a:endParaRPr lang="tr-TR"/>
          </a:p>
        </p:txBody>
      </p:sp>
      <p:sp>
        <p:nvSpPr>
          <p:cNvPr id="4" name="Slayt Görüntüsü Yer Tutucusu 3"/>
          <p:cNvSpPr>
            <a:spLocks noGrp="1" noRot="1" noChangeAspect="1"/>
          </p:cNvSpPr>
          <p:nvPr>
            <p:ph type="sldImg" idx="2"/>
          </p:nvPr>
        </p:nvSpPr>
        <p:spPr>
          <a:xfrm>
            <a:off x="1163638" y="1238250"/>
            <a:ext cx="4457700" cy="33432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8498" y="4767262"/>
            <a:ext cx="5427980" cy="3900488"/>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08981"/>
            <a:ext cx="2940156" cy="497019"/>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3249" y="9408981"/>
            <a:ext cx="2940156" cy="497019"/>
          </a:xfrm>
          <a:prstGeom prst="rect">
            <a:avLst/>
          </a:prstGeom>
        </p:spPr>
        <p:txBody>
          <a:bodyPr vert="horz" lIns="91440" tIns="45720" rIns="91440" bIns="45720" rtlCol="0" anchor="b"/>
          <a:lstStyle>
            <a:lvl1pPr algn="r">
              <a:defRPr sz="1200"/>
            </a:lvl1pPr>
          </a:lstStyle>
          <a:p>
            <a:fld id="{67E55791-5EE0-4803-A1CA-C99D39E59239}" type="slidenum">
              <a:rPr lang="tr-TR" smtClean="0"/>
              <a:t>‹#›</a:t>
            </a:fld>
            <a:endParaRPr lang="tr-TR"/>
          </a:p>
        </p:txBody>
      </p:sp>
    </p:spTree>
    <p:extLst>
      <p:ext uri="{BB962C8B-B14F-4D97-AF65-F5344CB8AC3E}">
        <p14:creationId xmlns:p14="http://schemas.microsoft.com/office/powerpoint/2010/main" val="18628444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67E55791-5EE0-4803-A1CA-C99D39E59239}" type="slidenum">
              <a:rPr lang="tr-TR" smtClean="0"/>
              <a:t>1</a:t>
            </a:fld>
            <a:endParaRPr lang="tr-TR"/>
          </a:p>
        </p:txBody>
      </p:sp>
    </p:spTree>
    <p:extLst>
      <p:ext uri="{BB962C8B-B14F-4D97-AF65-F5344CB8AC3E}">
        <p14:creationId xmlns:p14="http://schemas.microsoft.com/office/powerpoint/2010/main" val="183281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3730" name="Rectangle 2"/>
          <p:cNvSpPr>
            <a:spLocks noGrp="1" noChangeArrowheads="1"/>
          </p:cNvSpPr>
          <p:nvPr>
            <p:ph type="ctrTitle"/>
          </p:nvPr>
        </p:nvSpPr>
        <p:spPr>
          <a:xfrm>
            <a:off x="685800" y="990600"/>
            <a:ext cx="7772400" cy="1371600"/>
          </a:xfrm>
        </p:spPr>
        <p:txBody>
          <a:bodyPr/>
          <a:lstStyle>
            <a:lvl1pPr>
              <a:defRPr sz="4000"/>
            </a:lvl1pPr>
          </a:lstStyle>
          <a:p>
            <a:r>
              <a:rPr lang="tr-TR"/>
              <a:t>Asıl başlık stili için tıklatın</a:t>
            </a:r>
          </a:p>
        </p:txBody>
      </p:sp>
      <p:sp>
        <p:nvSpPr>
          <p:cNvPr id="7373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tr-TR"/>
              <a:t>Asıl alt başlık stilini düzenlemek için tıklatın</a:t>
            </a:r>
          </a:p>
        </p:txBody>
      </p:sp>
      <p:sp>
        <p:nvSpPr>
          <p:cNvPr id="73732" name="Rectangle 4"/>
          <p:cNvSpPr>
            <a:spLocks noGrp="1" noChangeArrowheads="1"/>
          </p:cNvSpPr>
          <p:nvPr>
            <p:ph type="dt" sz="half" idx="2"/>
          </p:nvPr>
        </p:nvSpPr>
        <p:spPr>
          <a:xfrm>
            <a:off x="685800" y="6248400"/>
            <a:ext cx="1905000" cy="457200"/>
          </a:xfrm>
        </p:spPr>
        <p:txBody>
          <a:bodyPr/>
          <a:lstStyle>
            <a:lvl1pPr>
              <a:defRPr/>
            </a:lvl1pPr>
          </a:lstStyle>
          <a:p>
            <a:endParaRPr lang="tr-TR"/>
          </a:p>
        </p:txBody>
      </p:sp>
      <p:sp>
        <p:nvSpPr>
          <p:cNvPr id="73733" name="Rectangle 5"/>
          <p:cNvSpPr>
            <a:spLocks noGrp="1" noChangeArrowheads="1"/>
          </p:cNvSpPr>
          <p:nvPr>
            <p:ph type="ftr" sz="quarter" idx="3"/>
          </p:nvPr>
        </p:nvSpPr>
        <p:spPr>
          <a:xfrm>
            <a:off x="3124200" y="6248400"/>
            <a:ext cx="2895600" cy="457200"/>
          </a:xfrm>
        </p:spPr>
        <p:txBody>
          <a:bodyPr/>
          <a:lstStyle>
            <a:lvl1pPr>
              <a:defRPr/>
            </a:lvl1pPr>
          </a:lstStyle>
          <a:p>
            <a:endParaRPr lang="tr-TR"/>
          </a:p>
        </p:txBody>
      </p:sp>
      <p:sp>
        <p:nvSpPr>
          <p:cNvPr id="73734" name="Rectangle 6"/>
          <p:cNvSpPr>
            <a:spLocks noGrp="1" noChangeArrowheads="1"/>
          </p:cNvSpPr>
          <p:nvPr>
            <p:ph type="sldNum" sz="quarter" idx="4"/>
          </p:nvPr>
        </p:nvSpPr>
        <p:spPr>
          <a:xfrm>
            <a:off x="6553200" y="6248400"/>
            <a:ext cx="1905000" cy="457200"/>
          </a:xfrm>
        </p:spPr>
        <p:txBody>
          <a:bodyPr/>
          <a:lstStyle>
            <a:lvl1pPr>
              <a:defRPr/>
            </a:lvl1pPr>
          </a:lstStyle>
          <a:p>
            <a:fld id="{0FAA5DD3-0B39-4EDE-9089-7A70169A23E2}" type="slidenum">
              <a:rPr lang="tr-TR"/>
              <a:pPr/>
              <a:t>‹#›</a:t>
            </a:fld>
            <a:endParaRPr lang="tr-TR"/>
          </a:p>
        </p:txBody>
      </p:sp>
      <p:sp>
        <p:nvSpPr>
          <p:cNvPr id="73735"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tr-TR" sz="2400">
              <a:latin typeface="Times New Roman" pitchFamily="18" charset="0"/>
            </a:endParaRPr>
          </a:p>
        </p:txBody>
      </p:sp>
    </p:spTree>
  </p:cSld>
  <p:clrMapOvr>
    <a:masterClrMapping/>
  </p:clrMapOvr>
  <p:transition>
    <p:split orient="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EA59070C-4B72-4DED-AE75-E5BCA1AB6DC9}" type="slidenum">
              <a:rPr lang="tr-TR"/>
              <a:pPr/>
              <a:t>‹#›</a:t>
            </a:fld>
            <a:endParaRPr lang="tr-TR"/>
          </a:p>
        </p:txBody>
      </p:sp>
    </p:spTree>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73838" y="304800"/>
            <a:ext cx="2001837" cy="57150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566738" y="304800"/>
            <a:ext cx="5854700" cy="5715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E66D23F4-A84B-42D2-8426-4B3B081EA3C4}" type="slidenum">
              <a:rPr lang="tr-TR"/>
              <a:pPr/>
              <a:t>‹#›</a:t>
            </a:fld>
            <a:endParaRPr lang="tr-TR"/>
          </a:p>
        </p:txBody>
      </p:sp>
    </p:spTree>
  </p:cSld>
  <p:clrMapOvr>
    <a:masterClrMapping/>
  </p:clrMapOvr>
  <p:transition>
    <p:split orient="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74675" y="304800"/>
            <a:ext cx="8001000" cy="12160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566738" y="1752600"/>
            <a:ext cx="3924300" cy="4267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4643438" y="1752600"/>
            <a:ext cx="3924300" cy="20574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4643438" y="3962400"/>
            <a:ext cx="3924300" cy="20574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Veri Yer Tutucusu"/>
          <p:cNvSpPr>
            <a:spLocks noGrp="1"/>
          </p:cNvSpPr>
          <p:nvPr>
            <p:ph type="dt" sz="half" idx="10"/>
          </p:nvPr>
        </p:nvSpPr>
        <p:spPr>
          <a:xfrm>
            <a:off x="609600" y="6245225"/>
            <a:ext cx="1981200" cy="476250"/>
          </a:xfrm>
        </p:spPr>
        <p:txBody>
          <a:bodyPr/>
          <a:lstStyle>
            <a:lvl1pPr>
              <a:defRPr/>
            </a:lvl1pPr>
          </a:lstStyle>
          <a:p>
            <a:endParaRPr lang="tr-TR"/>
          </a:p>
        </p:txBody>
      </p:sp>
      <p:sp>
        <p:nvSpPr>
          <p:cNvPr id="7" name="6 Altbilgi Yer Tutucusu"/>
          <p:cNvSpPr>
            <a:spLocks noGrp="1"/>
          </p:cNvSpPr>
          <p:nvPr>
            <p:ph type="ftr" sz="quarter" idx="11"/>
          </p:nvPr>
        </p:nvSpPr>
        <p:spPr>
          <a:xfrm>
            <a:off x="3124200" y="6245225"/>
            <a:ext cx="2895600" cy="476250"/>
          </a:xfrm>
        </p:spPr>
        <p:txBody>
          <a:bodyPr/>
          <a:lstStyle>
            <a:lvl1pPr>
              <a:defRPr/>
            </a:lvl1pPr>
          </a:lstStyle>
          <a:p>
            <a:endParaRPr lang="tr-TR"/>
          </a:p>
        </p:txBody>
      </p:sp>
      <p:sp>
        <p:nvSpPr>
          <p:cNvPr id="8" name="7 Slayt Numarası Yer Tutucusu"/>
          <p:cNvSpPr>
            <a:spLocks noGrp="1"/>
          </p:cNvSpPr>
          <p:nvPr>
            <p:ph type="sldNum" sz="quarter" idx="12"/>
          </p:nvPr>
        </p:nvSpPr>
        <p:spPr>
          <a:xfrm>
            <a:off x="6553200" y="6245225"/>
            <a:ext cx="1981200" cy="476250"/>
          </a:xfrm>
        </p:spPr>
        <p:txBody>
          <a:bodyPr/>
          <a:lstStyle>
            <a:lvl1pPr>
              <a:defRPr/>
            </a:lvl1pPr>
          </a:lstStyle>
          <a:p>
            <a:fld id="{30AE7BEF-2BF8-4E6C-BEB4-FB1B1E4AAEFF}" type="slidenum">
              <a:rPr lang="tr-TR"/>
              <a:pPr/>
              <a:t>‹#›</a:t>
            </a:fld>
            <a:endParaRPr lang="tr-TR"/>
          </a:p>
        </p:txBody>
      </p:sp>
    </p:spTree>
  </p:cSld>
  <p:clrMapOvr>
    <a:masterClrMapping/>
  </p:clrMapOvr>
  <p:transition>
    <p:split orient="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74675" y="304800"/>
            <a:ext cx="8001000" cy="12160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566738" y="1752600"/>
            <a:ext cx="3924300" cy="4267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3438" y="1752600"/>
            <a:ext cx="3924300" cy="4267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609600" y="6245225"/>
            <a:ext cx="1981200" cy="476250"/>
          </a:xfrm>
        </p:spPr>
        <p:txBody>
          <a:bodyPr/>
          <a:lstStyle>
            <a:lvl1pPr>
              <a:defRPr/>
            </a:lvl1pPr>
          </a:lstStyle>
          <a:p>
            <a:endParaRPr lang="tr-TR"/>
          </a:p>
        </p:txBody>
      </p:sp>
      <p:sp>
        <p:nvSpPr>
          <p:cNvPr id="6" name="5 Altbilgi Yer Tutucusu"/>
          <p:cNvSpPr>
            <a:spLocks noGrp="1"/>
          </p:cNvSpPr>
          <p:nvPr>
            <p:ph type="ftr" sz="quarter" idx="11"/>
          </p:nvPr>
        </p:nvSpPr>
        <p:spPr>
          <a:xfrm>
            <a:off x="3124200" y="6245225"/>
            <a:ext cx="2895600" cy="476250"/>
          </a:xfrm>
        </p:spPr>
        <p:txBody>
          <a:bodyPr/>
          <a:lstStyle>
            <a:lvl1pPr>
              <a:defRPr/>
            </a:lvl1pPr>
          </a:lstStyle>
          <a:p>
            <a:endParaRPr lang="tr-TR"/>
          </a:p>
        </p:txBody>
      </p:sp>
      <p:sp>
        <p:nvSpPr>
          <p:cNvPr id="7" name="6 Slayt Numarası Yer Tutucusu"/>
          <p:cNvSpPr>
            <a:spLocks noGrp="1"/>
          </p:cNvSpPr>
          <p:nvPr>
            <p:ph type="sldNum" sz="quarter" idx="12"/>
          </p:nvPr>
        </p:nvSpPr>
        <p:spPr>
          <a:xfrm>
            <a:off x="6553200" y="6245225"/>
            <a:ext cx="1981200" cy="476250"/>
          </a:xfrm>
        </p:spPr>
        <p:txBody>
          <a:bodyPr/>
          <a:lstStyle>
            <a:lvl1pPr>
              <a:defRPr/>
            </a:lvl1pPr>
          </a:lstStyle>
          <a:p>
            <a:fld id="{77689CF3-021B-44FB-AC76-1BD5FDF0212E}" type="slidenum">
              <a:rPr lang="tr-TR"/>
              <a:pPr/>
              <a:t>‹#›</a:t>
            </a:fld>
            <a:endParaRPr lang="tr-TR"/>
          </a:p>
        </p:txBody>
      </p:sp>
    </p:spTree>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CE8843C3-CDCD-40A4-A5EF-18C3AC69C20D}" type="slidenum">
              <a:rPr lang="tr-TR"/>
              <a:pPr/>
              <a:t>‹#›</a:t>
            </a:fld>
            <a:endParaRPr lang="tr-TR"/>
          </a:p>
        </p:txBody>
      </p:sp>
    </p:spTree>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249007AB-34A2-461C-88DA-954046B937E7}" type="slidenum">
              <a:rPr lang="tr-TR"/>
              <a:pPr/>
              <a:t>‹#›</a:t>
            </a:fld>
            <a:endParaRPr lang="tr-TR"/>
          </a:p>
        </p:txBody>
      </p:sp>
    </p:spTree>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4A725103-3FE2-413E-B6EE-A39180CE82E7}" type="slidenum">
              <a:rPr lang="tr-TR"/>
              <a:pPr/>
              <a:t>‹#›</a:t>
            </a:fld>
            <a:endParaRPr lang="tr-TR"/>
          </a:p>
        </p:txBody>
      </p:sp>
    </p:spTree>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Altbilgi Yer Tutucusu"/>
          <p:cNvSpPr>
            <a:spLocks noGrp="1"/>
          </p:cNvSpPr>
          <p:nvPr>
            <p:ph type="ftr" sz="quarter" idx="11"/>
          </p:nvPr>
        </p:nvSpPr>
        <p:spPr/>
        <p:txBody>
          <a:bodyPr/>
          <a:lstStyle>
            <a:lvl1pPr>
              <a:defRPr/>
            </a:lvl1pPr>
          </a:lstStyle>
          <a:p>
            <a:endParaRPr lang="tr-TR"/>
          </a:p>
        </p:txBody>
      </p:sp>
      <p:sp>
        <p:nvSpPr>
          <p:cNvPr id="9" name="8 Slayt Numarası Yer Tutucusu"/>
          <p:cNvSpPr>
            <a:spLocks noGrp="1"/>
          </p:cNvSpPr>
          <p:nvPr>
            <p:ph type="sldNum" sz="quarter" idx="12"/>
          </p:nvPr>
        </p:nvSpPr>
        <p:spPr/>
        <p:txBody>
          <a:bodyPr/>
          <a:lstStyle>
            <a:lvl1pPr>
              <a:defRPr/>
            </a:lvl1pPr>
          </a:lstStyle>
          <a:p>
            <a:fld id="{79479B3C-4E72-4EC2-A965-128895924AAF}" type="slidenum">
              <a:rPr lang="tr-TR"/>
              <a:pPr/>
              <a:t>‹#›</a:t>
            </a:fld>
            <a:endParaRPr lang="tr-TR"/>
          </a:p>
        </p:txBody>
      </p:sp>
    </p:spTree>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Altbilgi Yer Tutucusu"/>
          <p:cNvSpPr>
            <a:spLocks noGrp="1"/>
          </p:cNvSpPr>
          <p:nvPr>
            <p:ph type="ftr" sz="quarter" idx="11"/>
          </p:nvPr>
        </p:nvSpPr>
        <p:spPr/>
        <p:txBody>
          <a:bodyPr/>
          <a:lstStyle>
            <a:lvl1pPr>
              <a:defRPr/>
            </a:lvl1pPr>
          </a:lstStyle>
          <a:p>
            <a:endParaRPr lang="tr-TR"/>
          </a:p>
        </p:txBody>
      </p:sp>
      <p:sp>
        <p:nvSpPr>
          <p:cNvPr id="5" name="4 Slayt Numarası Yer Tutucusu"/>
          <p:cNvSpPr>
            <a:spLocks noGrp="1"/>
          </p:cNvSpPr>
          <p:nvPr>
            <p:ph type="sldNum" sz="quarter" idx="12"/>
          </p:nvPr>
        </p:nvSpPr>
        <p:spPr/>
        <p:txBody>
          <a:bodyPr/>
          <a:lstStyle>
            <a:lvl1pPr>
              <a:defRPr/>
            </a:lvl1pPr>
          </a:lstStyle>
          <a:p>
            <a:fld id="{6D892591-7325-4E6E-9283-73179B6200F6}" type="slidenum">
              <a:rPr lang="tr-TR"/>
              <a:pPr/>
              <a:t>‹#›</a:t>
            </a:fld>
            <a:endParaRPr lang="tr-TR"/>
          </a:p>
        </p:txBody>
      </p:sp>
    </p:spTree>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Altbilgi Yer Tutucusu"/>
          <p:cNvSpPr>
            <a:spLocks noGrp="1"/>
          </p:cNvSpPr>
          <p:nvPr>
            <p:ph type="ftr" sz="quarter" idx="11"/>
          </p:nvPr>
        </p:nvSpPr>
        <p:spPr/>
        <p:txBody>
          <a:bodyPr/>
          <a:lstStyle>
            <a:lvl1pPr>
              <a:defRPr/>
            </a:lvl1pPr>
          </a:lstStyle>
          <a:p>
            <a:endParaRPr lang="tr-TR"/>
          </a:p>
        </p:txBody>
      </p:sp>
      <p:sp>
        <p:nvSpPr>
          <p:cNvPr id="4" name="3 Slayt Numarası Yer Tutucusu"/>
          <p:cNvSpPr>
            <a:spLocks noGrp="1"/>
          </p:cNvSpPr>
          <p:nvPr>
            <p:ph type="sldNum" sz="quarter" idx="12"/>
          </p:nvPr>
        </p:nvSpPr>
        <p:spPr/>
        <p:txBody>
          <a:bodyPr/>
          <a:lstStyle>
            <a:lvl1pPr>
              <a:defRPr/>
            </a:lvl1pPr>
          </a:lstStyle>
          <a:p>
            <a:fld id="{DC71C1B2-F368-4EB6-AFF9-B5B97962C0E0}" type="slidenum">
              <a:rPr lang="tr-TR"/>
              <a:pPr/>
              <a:t>‹#›</a:t>
            </a:fld>
            <a:endParaRPr lang="tr-TR"/>
          </a:p>
        </p:txBody>
      </p:sp>
    </p:spTree>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164EA65E-6DFB-4944-8A46-AE5594677202}" type="slidenum">
              <a:rPr lang="tr-TR"/>
              <a:pPr/>
              <a:t>‹#›</a:t>
            </a:fld>
            <a:endParaRPr lang="tr-TR"/>
          </a:p>
        </p:txBody>
      </p:sp>
    </p:spTree>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BA89FDD6-8F82-4FE5-BC05-D6267482AAD5}" type="slidenum">
              <a:rPr lang="tr-TR"/>
              <a:pPr/>
              <a:t>‹#›</a:t>
            </a:fld>
            <a:endParaRPr lang="tr-TR"/>
          </a:p>
        </p:txBody>
      </p:sp>
    </p:spTree>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tr-TR" smtClean="0"/>
              <a:t>Asıl başlık stili için tıklatın</a:t>
            </a:r>
          </a:p>
        </p:txBody>
      </p:sp>
      <p:sp>
        <p:nvSpPr>
          <p:cNvPr id="7270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72708"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tr-TR" sz="2400">
              <a:latin typeface="Times New Roman" pitchFamily="18" charset="0"/>
            </a:endParaRPr>
          </a:p>
        </p:txBody>
      </p:sp>
      <p:sp>
        <p:nvSpPr>
          <p:cNvPr id="7270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tr-TR"/>
          </a:p>
        </p:txBody>
      </p:sp>
      <p:sp>
        <p:nvSpPr>
          <p:cNvPr id="72710"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tr-TR"/>
          </a:p>
        </p:txBody>
      </p:sp>
      <p:sp>
        <p:nvSpPr>
          <p:cNvPr id="72711"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endParaRPr lang="tr-TR"/>
          </a:p>
        </p:txBody>
      </p:sp>
      <p:sp>
        <p:nvSpPr>
          <p:cNvPr id="72712"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551B016B-D802-454D-AD05-F12C7EB088D2}" type="slidenum">
              <a:rPr lang="tr-TR"/>
              <a:pPr/>
              <a:t>‹#›</a:t>
            </a:fld>
            <a:endParaRPr lang="tr-T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Lst>
  <p:transition>
    <p:split orient="vert"/>
  </p:transition>
  <p:timing>
    <p:tnLst>
      <p:par>
        <p:cTn id="1" dur="indefinite" restart="never" nodeType="tmRoot"/>
      </p:par>
    </p:tnLst>
  </p:timing>
  <p:hf hdr="0" ftr="0" dt="0"/>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Rectangle 4"/>
          <p:cNvSpPr>
            <a:spLocks noGrp="1" noChangeArrowheads="1"/>
          </p:cNvSpPr>
          <p:nvPr>
            <p:ph type="ctrTitle" idx="4294967295"/>
          </p:nvPr>
        </p:nvSpPr>
        <p:spPr>
          <a:xfrm>
            <a:off x="1655763" y="3213100"/>
            <a:ext cx="7488237" cy="1584325"/>
          </a:xfrm>
        </p:spPr>
        <p:txBody>
          <a:bodyPr/>
          <a:lstStyle/>
          <a:p>
            <a:pPr algn="ctr"/>
            <a:r>
              <a:rPr lang="tr-TR" sz="3600" b="1" dirty="0" smtClean="0">
                <a:solidFill>
                  <a:schemeClr val="accent2"/>
                </a:solidFill>
              </a:rPr>
              <a:t>Gazetecilik ve Haber Pratiklerine İlişkin Kuramsal Yaklaşımlar</a:t>
            </a:r>
            <a:endParaRPr lang="tr-TR" sz="3600" b="1" dirty="0">
              <a:solidFill>
                <a:schemeClr val="accent2"/>
              </a:solidFill>
            </a:endParaRPr>
          </a:p>
        </p:txBody>
      </p:sp>
      <p:sp>
        <p:nvSpPr>
          <p:cNvPr id="7176" name="Rectangle 8"/>
          <p:cNvSpPr>
            <a:spLocks noGrp="1" noChangeArrowheads="1"/>
          </p:cNvSpPr>
          <p:nvPr>
            <p:ph type="subTitle" idx="4294967295"/>
          </p:nvPr>
        </p:nvSpPr>
        <p:spPr>
          <a:xfrm>
            <a:off x="2133600" y="4868863"/>
            <a:ext cx="7010400" cy="1600200"/>
          </a:xfrm>
        </p:spPr>
        <p:txBody>
          <a:bodyPr/>
          <a:lstStyle/>
          <a:p>
            <a:pPr marL="0" indent="0" algn="r">
              <a:buFont typeface="Wingdings" pitchFamily="2" charset="2"/>
              <a:buNone/>
            </a:pPr>
            <a:endParaRPr lang="tr-TR" sz="2800" dirty="0">
              <a:solidFill>
                <a:schemeClr val="accent2"/>
              </a:solidFill>
            </a:endParaRPr>
          </a:p>
          <a:p>
            <a:pPr marL="0" indent="0" algn="r">
              <a:buFont typeface="Wingdings" pitchFamily="2" charset="2"/>
              <a:buNone/>
            </a:pPr>
            <a:endParaRPr lang="tr-TR" sz="2800" dirty="0">
              <a:solidFill>
                <a:schemeClr val="accent2"/>
              </a:solidFill>
            </a:endParaRPr>
          </a:p>
        </p:txBody>
      </p:sp>
      <p:sp>
        <p:nvSpPr>
          <p:cNvPr id="2" name="Slayt Numarası Yer Tutucusu 1"/>
          <p:cNvSpPr>
            <a:spLocks noGrp="1"/>
          </p:cNvSpPr>
          <p:nvPr>
            <p:ph type="sldNum" sz="quarter" idx="12"/>
          </p:nvPr>
        </p:nvSpPr>
        <p:spPr/>
        <p:txBody>
          <a:bodyPr/>
          <a:lstStyle/>
          <a:p>
            <a:fld id="{DC71C1B2-F368-4EB6-AFF9-B5B97962C0E0}" type="slidenum">
              <a:rPr lang="tr-TR" smtClean="0"/>
              <a:pPr/>
              <a:t>1</a:t>
            </a:fld>
            <a:endParaRPr lang="tr-T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fade">
                                      <p:cBhvr>
                                        <p:cTn id="7" dur="768" decel="100000"/>
                                        <p:tgtEl>
                                          <p:spTgt spid="7172"/>
                                        </p:tgtEl>
                                      </p:cBhvr>
                                    </p:animEffect>
                                    <p:animScale>
                                      <p:cBhvr>
                                        <p:cTn id="8" dur="768" decel="100000"/>
                                        <p:tgtEl>
                                          <p:spTgt spid="7172"/>
                                        </p:tgtEl>
                                      </p:cBhvr>
                                      <p:from x="10000" y="10000"/>
                                      <p:to x="200000" y="450000"/>
                                    </p:animScale>
                                    <p:animScale>
                                      <p:cBhvr>
                                        <p:cTn id="9" dur="1230" accel="100000" fill="hold">
                                          <p:stCondLst>
                                            <p:cond delay="768"/>
                                          </p:stCondLst>
                                        </p:cTn>
                                        <p:tgtEl>
                                          <p:spTgt spid="7172"/>
                                        </p:tgtEl>
                                      </p:cBhvr>
                                      <p:from x="200000" y="450000"/>
                                      <p:to x="100000" y="100000"/>
                                    </p:animScale>
                                    <p:set>
                                      <p:cBhvr>
                                        <p:cTn id="10" dur="768" fill="hold"/>
                                        <p:tgtEl>
                                          <p:spTgt spid="7172"/>
                                        </p:tgtEl>
                                        <p:attrNameLst>
                                          <p:attrName>ppt_x</p:attrName>
                                        </p:attrNameLst>
                                      </p:cBhvr>
                                      <p:to>
                                        <p:strVal val="(0.5)"/>
                                      </p:to>
                                    </p:set>
                                    <p:anim from="(0.5)" to="(#ppt_x)" calcmode="lin" valueType="num">
                                      <p:cBhvr>
                                        <p:cTn id="11" dur="1230" accel="100000" fill="hold">
                                          <p:stCondLst>
                                            <p:cond delay="768"/>
                                          </p:stCondLst>
                                        </p:cTn>
                                        <p:tgtEl>
                                          <p:spTgt spid="7172"/>
                                        </p:tgtEl>
                                        <p:attrNameLst>
                                          <p:attrName>ppt_x</p:attrName>
                                        </p:attrNameLst>
                                      </p:cBhvr>
                                    </p:anim>
                                    <p:set>
                                      <p:cBhvr>
                                        <p:cTn id="12" dur="768" fill="hold"/>
                                        <p:tgtEl>
                                          <p:spTgt spid="7172"/>
                                        </p:tgtEl>
                                        <p:attrNameLst>
                                          <p:attrName>ppt_y</p:attrName>
                                        </p:attrNameLst>
                                      </p:cBhvr>
                                      <p:to>
                                        <p:strVal val="(#ppt_y+0.4)"/>
                                      </p:to>
                                    </p:set>
                                    <p:anim from="(#ppt_y+0.4)" to="(#ppt_y)" calcmode="lin" valueType="num">
                                      <p:cBhvr>
                                        <p:cTn id="13" dur="1230" accel="100000" fill="hold">
                                          <p:stCondLst>
                                            <p:cond delay="768"/>
                                          </p:stCondLst>
                                        </p:cTn>
                                        <p:tgtEl>
                                          <p:spTgt spid="717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2"/>
                </a:solidFill>
              </a:rPr>
              <a:t>Eleştirel Yaklaşımlar</a:t>
            </a:r>
            <a:endParaRPr lang="tr-TR" dirty="0"/>
          </a:p>
        </p:txBody>
      </p:sp>
      <p:sp>
        <p:nvSpPr>
          <p:cNvPr id="3" name="İçerik Yer Tutucusu 2"/>
          <p:cNvSpPr>
            <a:spLocks noGrp="1"/>
          </p:cNvSpPr>
          <p:nvPr>
            <p:ph idx="1"/>
          </p:nvPr>
        </p:nvSpPr>
        <p:spPr/>
        <p:txBody>
          <a:bodyPr/>
          <a:lstStyle/>
          <a:p>
            <a:pPr marL="0" indent="0">
              <a:buNone/>
            </a:pPr>
            <a:endParaRPr lang="tr-TR" sz="1800" dirty="0"/>
          </a:p>
          <a:p>
            <a:r>
              <a:rPr lang="tr-TR" sz="2200" dirty="0" smtClean="0"/>
              <a:t>Ana akım medyanın haber pratikleri üzerine düşünen bazı eleştirel kuramcılar, haberi medya-ticaret-siyaset ilişkilerine ve profesyonel çalışma pratiklerine odaklanarak analiz ederler. Kitle </a:t>
            </a:r>
            <a:r>
              <a:rPr lang="tr-TR" sz="2200" dirty="0"/>
              <a:t>iletişim </a:t>
            </a:r>
            <a:r>
              <a:rPr lang="tr-TR" sz="2200" dirty="0" smtClean="0"/>
              <a:t>örgütlerinin içinde </a:t>
            </a:r>
            <a:r>
              <a:rPr lang="tr-TR" sz="2200" dirty="0"/>
              <a:t>bulunulan siyasal-ekonomik-sosyal formasyona ve de profesyonel pratiklere bağlı olarak </a:t>
            </a:r>
            <a:r>
              <a:rPr lang="tr-TR" sz="2200" dirty="0" smtClean="0"/>
              <a:t>ekonomik-politik seçkinlerin söylemini </a:t>
            </a:r>
            <a:r>
              <a:rPr lang="tr-TR" sz="2200" dirty="0"/>
              <a:t>dolaşıma </a:t>
            </a:r>
            <a:r>
              <a:rPr lang="tr-TR" sz="2200" dirty="0" smtClean="0"/>
              <a:t>soktuğunu, </a:t>
            </a:r>
            <a:r>
              <a:rPr lang="tr-TR" sz="2200" dirty="0"/>
              <a:t>onu </a:t>
            </a:r>
            <a:r>
              <a:rPr lang="tr-TR" sz="2200" dirty="0" smtClean="0"/>
              <a:t>yinelediğini, </a:t>
            </a:r>
            <a:r>
              <a:rPr lang="tr-TR" sz="2200" dirty="0"/>
              <a:t>siyasal ve ekonomik uygulamaları </a:t>
            </a:r>
            <a:r>
              <a:rPr lang="tr-TR" sz="2200" dirty="0" smtClean="0"/>
              <a:t>meşrulaştırdığını iddia ederler</a:t>
            </a:r>
            <a:r>
              <a:rPr lang="tr-TR" sz="2200" dirty="0" smtClean="0"/>
              <a:t>.</a:t>
            </a:r>
          </a:p>
          <a:p>
            <a:pPr marL="0" indent="0">
              <a:buNone/>
            </a:pPr>
            <a:endParaRPr lang="tr-TR" sz="2200" dirty="0" smtClean="0"/>
          </a:p>
        </p:txBody>
      </p:sp>
      <p:sp>
        <p:nvSpPr>
          <p:cNvPr id="4" name="Slayt Numarası Yer Tutucusu 3"/>
          <p:cNvSpPr>
            <a:spLocks noGrp="1"/>
          </p:cNvSpPr>
          <p:nvPr>
            <p:ph type="sldNum" sz="quarter" idx="12"/>
          </p:nvPr>
        </p:nvSpPr>
        <p:spPr/>
        <p:txBody>
          <a:bodyPr/>
          <a:lstStyle/>
          <a:p>
            <a:fld id="{CE8843C3-CDCD-40A4-A5EF-18C3AC69C20D}" type="slidenum">
              <a:rPr lang="tr-TR" smtClean="0"/>
              <a:pPr/>
              <a:t>10</a:t>
            </a:fld>
            <a:endParaRPr lang="tr-TR"/>
          </a:p>
        </p:txBody>
      </p:sp>
    </p:spTree>
    <p:extLst>
      <p:ext uri="{BB962C8B-B14F-4D97-AF65-F5344CB8AC3E}">
        <p14:creationId xmlns:p14="http://schemas.microsoft.com/office/powerpoint/2010/main" val="2333834528"/>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2"/>
                </a:solidFill>
              </a:rPr>
              <a:t>Eleştirel Yaklaşımlar</a:t>
            </a:r>
            <a:endParaRPr lang="tr-TR" dirty="0"/>
          </a:p>
        </p:txBody>
      </p:sp>
      <p:sp>
        <p:nvSpPr>
          <p:cNvPr id="3" name="İçerik Yer Tutucusu 2"/>
          <p:cNvSpPr>
            <a:spLocks noGrp="1"/>
          </p:cNvSpPr>
          <p:nvPr>
            <p:ph idx="1"/>
          </p:nvPr>
        </p:nvSpPr>
        <p:spPr/>
        <p:txBody>
          <a:bodyPr/>
          <a:lstStyle/>
          <a:p>
            <a:pPr marL="0" indent="0">
              <a:buNone/>
            </a:pPr>
            <a:endParaRPr lang="tr-TR" sz="3200" dirty="0" smtClean="0"/>
          </a:p>
          <a:p>
            <a:r>
              <a:rPr lang="tr-TR" sz="2800" dirty="0" smtClean="0"/>
              <a:t>Kimi </a:t>
            </a:r>
            <a:r>
              <a:rPr lang="tr-TR" sz="2800" dirty="0"/>
              <a:t>başka eleştirel kuramcılar ise yapısalcı yaklaşımları ve dilbilimi takip ederek dilsel ürünlerin yorumdan arınmış olamayacağına vurgu yaparak egemen yaklaşımın tarafsız habercilik iddiasını tartışırlar</a:t>
            </a:r>
            <a:r>
              <a:rPr lang="tr-TR" sz="2800" dirty="0" smtClean="0"/>
              <a:t>.</a:t>
            </a:r>
          </a:p>
          <a:p>
            <a:pPr marL="0" indent="0">
              <a:buNone/>
            </a:pPr>
            <a:endParaRPr lang="tr-TR" sz="2800" dirty="0"/>
          </a:p>
        </p:txBody>
      </p:sp>
      <p:sp>
        <p:nvSpPr>
          <p:cNvPr id="4" name="Slayt Numarası Yer Tutucusu 3"/>
          <p:cNvSpPr>
            <a:spLocks noGrp="1"/>
          </p:cNvSpPr>
          <p:nvPr>
            <p:ph type="sldNum" sz="quarter" idx="12"/>
          </p:nvPr>
        </p:nvSpPr>
        <p:spPr/>
        <p:txBody>
          <a:bodyPr/>
          <a:lstStyle/>
          <a:p>
            <a:fld id="{CE8843C3-CDCD-40A4-A5EF-18C3AC69C20D}" type="slidenum">
              <a:rPr lang="tr-TR" smtClean="0"/>
              <a:pPr/>
              <a:t>11</a:t>
            </a:fld>
            <a:endParaRPr lang="tr-TR"/>
          </a:p>
        </p:txBody>
      </p:sp>
    </p:spTree>
    <p:extLst>
      <p:ext uri="{BB962C8B-B14F-4D97-AF65-F5344CB8AC3E}">
        <p14:creationId xmlns:p14="http://schemas.microsoft.com/office/powerpoint/2010/main" val="2495827421"/>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2"/>
                </a:solidFill>
              </a:rPr>
              <a:t>Eleştirel Yaklaşımlar</a:t>
            </a:r>
            <a:endParaRPr lang="tr-TR" dirty="0"/>
          </a:p>
        </p:txBody>
      </p:sp>
      <p:sp>
        <p:nvSpPr>
          <p:cNvPr id="3" name="İçerik Yer Tutucusu 2"/>
          <p:cNvSpPr>
            <a:spLocks noGrp="1"/>
          </p:cNvSpPr>
          <p:nvPr>
            <p:ph idx="1"/>
          </p:nvPr>
        </p:nvSpPr>
        <p:spPr/>
        <p:txBody>
          <a:bodyPr/>
          <a:lstStyle/>
          <a:p>
            <a:pPr marL="0" indent="0">
              <a:buNone/>
            </a:pPr>
            <a:endParaRPr lang="tr-TR" sz="1800" dirty="0" smtClean="0"/>
          </a:p>
          <a:p>
            <a:r>
              <a:rPr lang="tr-TR" sz="1700" dirty="0" smtClean="0"/>
              <a:t>Yapısalcılık</a:t>
            </a:r>
            <a:r>
              <a:rPr lang="tr-TR" sz="1700" dirty="0"/>
              <a:t>, dilbilim, göstergebilim, psikoloji, sosyoloji, siyaset bilimi, antropoloji alanlarında çalışan kimi kuramcıların 1970’lerde hız kazanan eleştirel haber çözümlemelerine önemli katkıları olmuştur. </a:t>
            </a:r>
            <a:endParaRPr lang="tr-TR" sz="1700" dirty="0" smtClean="0"/>
          </a:p>
          <a:p>
            <a:pPr marL="0" indent="0">
              <a:buNone/>
            </a:pPr>
            <a:endParaRPr lang="tr-TR" sz="1700" dirty="0" smtClean="0"/>
          </a:p>
          <a:p>
            <a:r>
              <a:rPr lang="tr-TR" sz="1700" dirty="0" smtClean="0"/>
              <a:t>Bu kuramcılar</a:t>
            </a:r>
            <a:r>
              <a:rPr lang="tr-TR" sz="1700" dirty="0"/>
              <a:t>; dil, ideoloji ve güç/iktidar sorununun ele alınışında dönemlerine damgasını vuran ve kendilerinden sonra gelen kuramcıları önemli ölçüde etkileyen kavramları tartışmaya </a:t>
            </a:r>
            <a:r>
              <a:rPr lang="tr-TR" sz="1700" dirty="0" smtClean="0"/>
              <a:t>açmışlardır. </a:t>
            </a:r>
          </a:p>
          <a:p>
            <a:pPr marL="0" indent="0">
              <a:buNone/>
            </a:pPr>
            <a:endParaRPr lang="tr-TR" sz="1700" dirty="0"/>
          </a:p>
          <a:p>
            <a:r>
              <a:rPr lang="tr-TR" sz="1700" dirty="0" smtClean="0"/>
              <a:t>Gerek kültürel çalışmalar yaklaşımını gerekse de ekonomi politik yaklaşımı savunanların </a:t>
            </a:r>
            <a:r>
              <a:rPr lang="tr-TR" sz="1700" dirty="0"/>
              <a:t>medya metin analizlerinin önemine yönelik vurgularında bu kuramcıların izlerini görmek mümkündür</a:t>
            </a:r>
            <a:r>
              <a:rPr lang="tr-TR" sz="1700" dirty="0" smtClean="0"/>
              <a:t>.</a:t>
            </a:r>
          </a:p>
          <a:p>
            <a:pPr marL="0" indent="0">
              <a:buNone/>
            </a:pPr>
            <a:r>
              <a:rPr lang="tr-TR" sz="1700" dirty="0" smtClean="0"/>
              <a:t> </a:t>
            </a:r>
            <a:endParaRPr lang="tr-TR" sz="1800" dirty="0" smtClean="0"/>
          </a:p>
        </p:txBody>
      </p:sp>
      <p:sp>
        <p:nvSpPr>
          <p:cNvPr id="4" name="Slayt Numarası Yer Tutucusu 3"/>
          <p:cNvSpPr>
            <a:spLocks noGrp="1"/>
          </p:cNvSpPr>
          <p:nvPr>
            <p:ph type="sldNum" sz="quarter" idx="12"/>
          </p:nvPr>
        </p:nvSpPr>
        <p:spPr/>
        <p:txBody>
          <a:bodyPr/>
          <a:lstStyle/>
          <a:p>
            <a:fld id="{CE8843C3-CDCD-40A4-A5EF-18C3AC69C20D}" type="slidenum">
              <a:rPr lang="tr-TR" smtClean="0"/>
              <a:pPr/>
              <a:t>12</a:t>
            </a:fld>
            <a:endParaRPr lang="tr-TR"/>
          </a:p>
        </p:txBody>
      </p:sp>
    </p:spTree>
    <p:extLst>
      <p:ext uri="{BB962C8B-B14F-4D97-AF65-F5344CB8AC3E}">
        <p14:creationId xmlns:p14="http://schemas.microsoft.com/office/powerpoint/2010/main" val="892343363"/>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2"/>
                </a:solidFill>
              </a:rPr>
              <a:t>Eleştirel Yaklaşımlar</a:t>
            </a:r>
            <a:endParaRPr lang="tr-TR" dirty="0"/>
          </a:p>
        </p:txBody>
      </p:sp>
      <p:sp>
        <p:nvSpPr>
          <p:cNvPr id="3" name="İçerik Yer Tutucusu 2"/>
          <p:cNvSpPr>
            <a:spLocks noGrp="1"/>
          </p:cNvSpPr>
          <p:nvPr>
            <p:ph idx="1"/>
          </p:nvPr>
        </p:nvSpPr>
        <p:spPr/>
        <p:txBody>
          <a:bodyPr/>
          <a:lstStyle/>
          <a:p>
            <a:pPr marL="0" indent="0">
              <a:buNone/>
            </a:pPr>
            <a:endParaRPr lang="tr-TR" sz="1800" dirty="0" smtClean="0"/>
          </a:p>
          <a:p>
            <a:r>
              <a:rPr lang="tr-TR" sz="2400" dirty="0" smtClean="0"/>
              <a:t>1980 </a:t>
            </a:r>
            <a:r>
              <a:rPr lang="tr-TR" sz="2400" dirty="0"/>
              <a:t>sonrasında haber incelemeleri üzerine çalışan pek çok araştırmacı çeşitli çalışmalar yaparak dil ve toplumsal süreçleri bir arada ele almamızı sağlayacak kavramları akademik tartışmaya taşımışlardır. Haber incelemelerine dönük eleştirel kuramsal yaklaşımlar, siyaset bilimi, ekonomi, sosyoloji, psikoloji, sosyal </a:t>
            </a:r>
            <a:r>
              <a:rPr lang="tr-TR" sz="2400" dirty="0" smtClean="0"/>
              <a:t>psikoloji, dilbilim </a:t>
            </a:r>
            <a:r>
              <a:rPr lang="tr-TR" sz="2400" dirty="0"/>
              <a:t>gibi alanların kavramlarını da kullanarak </a:t>
            </a:r>
            <a:r>
              <a:rPr lang="tr-TR" sz="2400" dirty="0" smtClean="0"/>
              <a:t>gelişmiştir.</a:t>
            </a:r>
          </a:p>
          <a:p>
            <a:pPr marL="0" indent="0">
              <a:buNone/>
            </a:pPr>
            <a:endParaRPr lang="tr-TR" sz="2400" dirty="0" smtClean="0"/>
          </a:p>
        </p:txBody>
      </p:sp>
      <p:sp>
        <p:nvSpPr>
          <p:cNvPr id="4" name="Slayt Numarası Yer Tutucusu 3"/>
          <p:cNvSpPr>
            <a:spLocks noGrp="1"/>
          </p:cNvSpPr>
          <p:nvPr>
            <p:ph type="sldNum" sz="quarter" idx="12"/>
          </p:nvPr>
        </p:nvSpPr>
        <p:spPr/>
        <p:txBody>
          <a:bodyPr/>
          <a:lstStyle/>
          <a:p>
            <a:fld id="{CE8843C3-CDCD-40A4-A5EF-18C3AC69C20D}" type="slidenum">
              <a:rPr lang="tr-TR" smtClean="0"/>
              <a:pPr/>
              <a:t>13</a:t>
            </a:fld>
            <a:endParaRPr lang="tr-TR"/>
          </a:p>
        </p:txBody>
      </p:sp>
    </p:spTree>
    <p:extLst>
      <p:ext uri="{BB962C8B-B14F-4D97-AF65-F5344CB8AC3E}">
        <p14:creationId xmlns:p14="http://schemas.microsoft.com/office/powerpoint/2010/main" val="3659232715"/>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p:cNvSpPr>
            <a:spLocks noGrp="1" noChangeArrowheads="1"/>
          </p:cNvSpPr>
          <p:nvPr>
            <p:ph type="body" idx="4294967295"/>
          </p:nvPr>
        </p:nvSpPr>
        <p:spPr>
          <a:xfrm>
            <a:off x="611188" y="1556792"/>
            <a:ext cx="8001000" cy="4267200"/>
          </a:xfrm>
        </p:spPr>
        <p:txBody>
          <a:bodyPr/>
          <a:lstStyle/>
          <a:p>
            <a:pPr>
              <a:lnSpc>
                <a:spcPct val="90000"/>
              </a:lnSpc>
              <a:buFont typeface="Wingdings" pitchFamily="2" charset="2"/>
              <a:buNone/>
            </a:pPr>
            <a:endParaRPr lang="tr-TR" sz="6000" dirty="0"/>
          </a:p>
          <a:p>
            <a:pPr>
              <a:lnSpc>
                <a:spcPct val="90000"/>
              </a:lnSpc>
              <a:buFont typeface="Wingdings" pitchFamily="2" charset="2"/>
              <a:buNone/>
            </a:pPr>
            <a:r>
              <a:rPr lang="tr-TR" sz="6000" dirty="0">
                <a:solidFill>
                  <a:schemeClr val="accent2"/>
                </a:solidFill>
              </a:rPr>
              <a:t>Teşekkürler...</a:t>
            </a:r>
          </a:p>
          <a:p>
            <a:pPr algn="r">
              <a:lnSpc>
                <a:spcPct val="90000"/>
              </a:lnSpc>
              <a:buFont typeface="Wingdings" pitchFamily="2" charset="2"/>
              <a:buNone/>
            </a:pPr>
            <a:endParaRPr lang="tr-TR" sz="3200" dirty="0">
              <a:solidFill>
                <a:schemeClr val="accent2"/>
              </a:solidFill>
            </a:endParaRPr>
          </a:p>
          <a:p>
            <a:pPr algn="r">
              <a:lnSpc>
                <a:spcPct val="90000"/>
              </a:lnSpc>
              <a:buFont typeface="Wingdings" pitchFamily="2" charset="2"/>
              <a:buNone/>
            </a:pPr>
            <a:endParaRPr lang="tr-TR" sz="3200" dirty="0">
              <a:solidFill>
                <a:schemeClr val="accent2"/>
              </a:solidFill>
            </a:endParaRPr>
          </a:p>
          <a:p>
            <a:pPr algn="r">
              <a:lnSpc>
                <a:spcPct val="90000"/>
              </a:lnSpc>
              <a:buFont typeface="Wingdings" pitchFamily="2" charset="2"/>
              <a:buNone/>
            </a:pPr>
            <a:endParaRPr lang="tr-TR" sz="3200" dirty="0">
              <a:solidFill>
                <a:schemeClr val="accent2"/>
              </a:solidFill>
            </a:endParaRPr>
          </a:p>
          <a:p>
            <a:pPr algn="r">
              <a:lnSpc>
                <a:spcPct val="90000"/>
              </a:lnSpc>
              <a:buFont typeface="Wingdings" pitchFamily="2" charset="2"/>
              <a:buNone/>
            </a:pPr>
            <a:r>
              <a:rPr lang="tr-TR" sz="2800" dirty="0" err="1" smtClean="0">
                <a:solidFill>
                  <a:schemeClr val="accent2"/>
                </a:solidFill>
              </a:rPr>
              <a:t>Öğr</a:t>
            </a:r>
            <a:r>
              <a:rPr lang="tr-TR" sz="2800" dirty="0" smtClean="0">
                <a:solidFill>
                  <a:schemeClr val="accent2"/>
                </a:solidFill>
              </a:rPr>
              <a:t>. Gör. Gül Keçelioğlu</a:t>
            </a:r>
            <a:endParaRPr lang="tr-TR" sz="2800" dirty="0">
              <a:solidFill>
                <a:schemeClr val="accent2"/>
              </a:solidFill>
            </a:endParaRPr>
          </a:p>
        </p:txBody>
      </p:sp>
      <p:sp>
        <p:nvSpPr>
          <p:cNvPr id="2" name="Slayt Numarası Yer Tutucusu 1"/>
          <p:cNvSpPr>
            <a:spLocks noGrp="1"/>
          </p:cNvSpPr>
          <p:nvPr>
            <p:ph type="sldNum" sz="quarter" idx="12"/>
          </p:nvPr>
        </p:nvSpPr>
        <p:spPr/>
        <p:txBody>
          <a:bodyPr/>
          <a:lstStyle/>
          <a:p>
            <a:fld id="{DC71C1B2-F368-4EB6-AFF9-B5B97962C0E0}" type="slidenum">
              <a:rPr lang="tr-TR" smtClean="0"/>
              <a:pPr/>
              <a:t>14</a:t>
            </a:fld>
            <a:endParaRPr lang="tr-TR"/>
          </a:p>
        </p:txBody>
      </p:sp>
    </p:spTree>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tr-TR" dirty="0" smtClean="0">
                <a:solidFill>
                  <a:schemeClr val="accent2"/>
                </a:solidFill>
              </a:rPr>
              <a:t>İletişim Nedir?</a:t>
            </a:r>
            <a:endParaRPr lang="tr-TR" dirty="0">
              <a:solidFill>
                <a:schemeClr val="accent2"/>
              </a:solidFill>
            </a:endParaRPr>
          </a:p>
        </p:txBody>
      </p:sp>
      <p:sp>
        <p:nvSpPr>
          <p:cNvPr id="10243" name="Rectangle 3"/>
          <p:cNvSpPr>
            <a:spLocks noGrp="1" noChangeArrowheads="1"/>
          </p:cNvSpPr>
          <p:nvPr>
            <p:ph type="body" idx="1"/>
          </p:nvPr>
        </p:nvSpPr>
        <p:spPr/>
        <p:txBody>
          <a:bodyPr/>
          <a:lstStyle/>
          <a:p>
            <a:pPr marL="0" indent="0">
              <a:buNone/>
            </a:pPr>
            <a:endParaRPr lang="tr-TR" sz="2000" dirty="0" smtClean="0"/>
          </a:p>
          <a:p>
            <a:r>
              <a:rPr lang="tr-TR" sz="2000" dirty="0"/>
              <a:t>B</a:t>
            </a:r>
            <a:r>
              <a:rPr lang="tr-TR" sz="2000" dirty="0" smtClean="0"/>
              <a:t>ir «</a:t>
            </a:r>
            <a:r>
              <a:rPr lang="tr-TR" sz="2000" dirty="0" err="1" smtClean="0"/>
              <a:t>şey»in</a:t>
            </a:r>
            <a:r>
              <a:rPr lang="tr-TR" sz="2000" dirty="0" smtClean="0"/>
              <a:t> ne olduğunun kapsayıcı bir tanımını yapmak hiç kolay olmayan bir uğraş. </a:t>
            </a:r>
            <a:r>
              <a:rPr lang="tr-TR" sz="2000" dirty="0"/>
              <a:t>«</a:t>
            </a:r>
            <a:r>
              <a:rPr lang="tr-TR" sz="2000" dirty="0" err="1" smtClean="0"/>
              <a:t>İletişim»in</a:t>
            </a:r>
            <a:r>
              <a:rPr lang="tr-TR" sz="2000" dirty="0" smtClean="0"/>
              <a:t> ne olduğunu tanımlamaya kalkıştığımızda doğa, insan, toplum ve teknik gibi çok geniş bir bağlamı ele almamız gerekir ve bu gerek tanımlama uğraşını daha da güçleştirir. </a:t>
            </a:r>
          </a:p>
          <a:p>
            <a:pPr marL="0" indent="0">
              <a:buNone/>
            </a:pPr>
            <a:endParaRPr lang="tr-TR" sz="2000" dirty="0" smtClean="0"/>
          </a:p>
          <a:p>
            <a:r>
              <a:rPr lang="tr-TR" sz="2000" dirty="0" smtClean="0"/>
              <a:t>Bu nedenle sınırlayarak canlı varlıkların iletişiminden söz edecek olursak, </a:t>
            </a:r>
            <a:r>
              <a:rPr lang="tr-TR" sz="2000" dirty="0"/>
              <a:t>i</a:t>
            </a:r>
            <a:r>
              <a:rPr lang="tr-TR" sz="2000" dirty="0" smtClean="0"/>
              <a:t>letişim </a:t>
            </a:r>
            <a:r>
              <a:rPr lang="tr-TR" sz="2000" dirty="0"/>
              <a:t>tüm canlı varlıkların yaşamlarını yeniden üretebilmelerinin bir </a:t>
            </a:r>
            <a:r>
              <a:rPr lang="tr-TR" sz="2000" dirty="0" smtClean="0"/>
              <a:t>koşuludur</a:t>
            </a:r>
            <a:r>
              <a:rPr lang="tr-TR" sz="2000" dirty="0"/>
              <a:t> </a:t>
            </a:r>
            <a:r>
              <a:rPr lang="tr-TR" sz="2000" dirty="0" smtClean="0"/>
              <a:t>diyebiliriz. Tüm canlılar </a:t>
            </a:r>
            <a:r>
              <a:rPr lang="tr-TR" sz="2000" dirty="0"/>
              <a:t>yaşamlarını sürdürebilmek için doğayla ve diğer </a:t>
            </a:r>
            <a:r>
              <a:rPr lang="tr-TR" sz="2000" dirty="0" smtClean="0"/>
              <a:t>canlılarla </a:t>
            </a:r>
            <a:r>
              <a:rPr lang="tr-TR" sz="2000" dirty="0"/>
              <a:t>iletişim </a:t>
            </a:r>
            <a:r>
              <a:rPr lang="tr-TR" sz="2000" dirty="0" smtClean="0"/>
              <a:t>kurarlar</a:t>
            </a:r>
            <a:r>
              <a:rPr lang="tr-TR" sz="2000" dirty="0" smtClean="0"/>
              <a:t>.</a:t>
            </a:r>
          </a:p>
          <a:p>
            <a:pPr marL="0" indent="0">
              <a:buNone/>
            </a:pPr>
            <a:endParaRPr lang="tr-TR" sz="2600" dirty="0" smtClean="0"/>
          </a:p>
        </p:txBody>
      </p:sp>
      <p:sp>
        <p:nvSpPr>
          <p:cNvPr id="2" name="Slayt Numarası Yer Tutucusu 1"/>
          <p:cNvSpPr>
            <a:spLocks noGrp="1"/>
          </p:cNvSpPr>
          <p:nvPr>
            <p:ph type="sldNum" sz="quarter" idx="12"/>
          </p:nvPr>
        </p:nvSpPr>
        <p:spPr/>
        <p:txBody>
          <a:bodyPr/>
          <a:lstStyle/>
          <a:p>
            <a:fld id="{CE8843C3-CDCD-40A4-A5EF-18C3AC69C20D}" type="slidenum">
              <a:rPr lang="tr-TR" smtClean="0"/>
              <a:pPr/>
              <a:t>2</a:t>
            </a:fld>
            <a:endParaRPr lang="tr-TR"/>
          </a:p>
        </p:txBody>
      </p:sp>
    </p:spTree>
    <p:custDataLst>
      <p:tags r:id="rId1"/>
    </p:custData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02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2"/>
                </a:solidFill>
              </a:rPr>
              <a:t>İletişim Nedir?</a:t>
            </a:r>
            <a:endParaRPr lang="tr-TR" dirty="0"/>
          </a:p>
        </p:txBody>
      </p:sp>
      <p:sp>
        <p:nvSpPr>
          <p:cNvPr id="3" name="İçerik Yer Tutucusu 2"/>
          <p:cNvSpPr>
            <a:spLocks noGrp="1"/>
          </p:cNvSpPr>
          <p:nvPr>
            <p:ph idx="1"/>
          </p:nvPr>
        </p:nvSpPr>
        <p:spPr/>
        <p:txBody>
          <a:bodyPr/>
          <a:lstStyle/>
          <a:p>
            <a:pPr marL="0" indent="0">
              <a:buNone/>
            </a:pPr>
            <a:endParaRPr lang="tr-TR" sz="2400" dirty="0" smtClean="0"/>
          </a:p>
          <a:p>
            <a:r>
              <a:rPr lang="tr-TR" sz="2400" dirty="0" smtClean="0"/>
              <a:t>İnsanlar </a:t>
            </a:r>
            <a:r>
              <a:rPr lang="tr-TR" sz="2400" dirty="0"/>
              <a:t>arası iletişimden söz ederken insanla başlayıp, insanla sürüp giden bir olgudan söz etmiş oluruz. Bu bağlamda İletişim biçimleri, insanın kendi kendisiyle iletişimi, kişilerarası iletişim, grup içi ve gruplar arası iletişim, örgüt iletişimi, kitle iletişimi, uluslararası iletişim gibi geniş bir yelpazeyi içerir. Bizim buradaki temel ilgimiz kitle iletişimi ve haber pratikleri üzerinedir. </a:t>
            </a:r>
            <a:endParaRPr lang="tr-TR" sz="2400" dirty="0" smtClean="0"/>
          </a:p>
          <a:p>
            <a:pPr marL="0" indent="0">
              <a:buNone/>
            </a:pPr>
            <a:endParaRPr lang="tr-TR" sz="2400" dirty="0"/>
          </a:p>
        </p:txBody>
      </p:sp>
      <p:sp>
        <p:nvSpPr>
          <p:cNvPr id="4" name="Slayt Numarası Yer Tutucusu 3"/>
          <p:cNvSpPr>
            <a:spLocks noGrp="1"/>
          </p:cNvSpPr>
          <p:nvPr>
            <p:ph type="sldNum" sz="quarter" idx="12"/>
          </p:nvPr>
        </p:nvSpPr>
        <p:spPr/>
        <p:txBody>
          <a:bodyPr/>
          <a:lstStyle/>
          <a:p>
            <a:fld id="{CE8843C3-CDCD-40A4-A5EF-18C3AC69C20D}" type="slidenum">
              <a:rPr lang="tr-TR" smtClean="0"/>
              <a:pPr/>
              <a:t>3</a:t>
            </a:fld>
            <a:endParaRPr lang="tr-TR"/>
          </a:p>
        </p:txBody>
      </p:sp>
    </p:spTree>
    <p:extLst>
      <p:ext uri="{BB962C8B-B14F-4D97-AF65-F5344CB8AC3E}">
        <p14:creationId xmlns:p14="http://schemas.microsoft.com/office/powerpoint/2010/main" val="2674038578"/>
      </p:ext>
    </p:extLst>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chemeClr val="accent2"/>
                </a:solidFill>
              </a:rPr>
              <a:t>Kitle İletişim Kuramları</a:t>
            </a:r>
            <a:endParaRPr lang="tr-TR" dirty="0">
              <a:solidFill>
                <a:schemeClr val="accent2"/>
              </a:solidFill>
            </a:endParaRPr>
          </a:p>
        </p:txBody>
      </p:sp>
      <p:sp>
        <p:nvSpPr>
          <p:cNvPr id="3" name="İçerik Yer Tutucusu 2"/>
          <p:cNvSpPr>
            <a:spLocks noGrp="1"/>
          </p:cNvSpPr>
          <p:nvPr>
            <p:ph idx="1"/>
          </p:nvPr>
        </p:nvSpPr>
        <p:spPr/>
        <p:txBody>
          <a:bodyPr/>
          <a:lstStyle/>
          <a:p>
            <a:pPr marL="0" indent="0">
              <a:buNone/>
            </a:pPr>
            <a:endParaRPr lang="tr-TR" sz="2000" dirty="0" smtClean="0"/>
          </a:p>
          <a:p>
            <a:r>
              <a:rPr lang="tr-TR" sz="2000" dirty="0" smtClean="0"/>
              <a:t>İletişim kuramları üzerine çalışan bilim insanları kitle iletişim kuramlarını egemen (ana akım) yaklaşımlar ve eleştirel (alternatif) yaklaşımlar olmak üzere iki başlık altında toplarlar.</a:t>
            </a:r>
          </a:p>
          <a:p>
            <a:pPr marL="0" indent="0">
              <a:buNone/>
            </a:pPr>
            <a:endParaRPr lang="tr-TR" sz="2000" dirty="0" smtClean="0"/>
          </a:p>
          <a:p>
            <a:r>
              <a:rPr lang="tr-TR" sz="2000" dirty="0" smtClean="0"/>
              <a:t>Tabii ki kuramların bu iki başlık altında toplanması sağladığı çeşitli yararlar nedeniyle tercih edilmektedir. Her iki başlık altında da çok çeşitli ve birbiriyle çatışan başka yaklaşımlar bulunduğu unutulmamalıdır. Ayrıca aynı yaklaşımı savunan kuramcılar arasında bile önemli farklılaşmalar olabileceği de akılda tutulmalıdır. </a:t>
            </a:r>
            <a:endParaRPr lang="tr-TR" sz="2000" dirty="0" smtClean="0"/>
          </a:p>
          <a:p>
            <a:pPr marL="0" indent="0">
              <a:buNone/>
            </a:pPr>
            <a:endParaRPr lang="tr-TR" sz="2000" dirty="0"/>
          </a:p>
        </p:txBody>
      </p:sp>
      <p:sp>
        <p:nvSpPr>
          <p:cNvPr id="4" name="Slayt Numarası Yer Tutucusu 3"/>
          <p:cNvSpPr>
            <a:spLocks noGrp="1"/>
          </p:cNvSpPr>
          <p:nvPr>
            <p:ph type="sldNum" sz="quarter" idx="12"/>
          </p:nvPr>
        </p:nvSpPr>
        <p:spPr/>
        <p:txBody>
          <a:bodyPr/>
          <a:lstStyle/>
          <a:p>
            <a:fld id="{CE8843C3-CDCD-40A4-A5EF-18C3AC69C20D}" type="slidenum">
              <a:rPr lang="tr-TR" smtClean="0"/>
              <a:pPr/>
              <a:t>4</a:t>
            </a:fld>
            <a:endParaRPr lang="tr-TR"/>
          </a:p>
        </p:txBody>
      </p:sp>
    </p:spTree>
    <p:extLst>
      <p:ext uri="{BB962C8B-B14F-4D97-AF65-F5344CB8AC3E}">
        <p14:creationId xmlns:p14="http://schemas.microsoft.com/office/powerpoint/2010/main" val="3596988972"/>
      </p:ext>
    </p:extLst>
  </p:cSld>
  <p:clrMapOvr>
    <a:masterClrMapping/>
  </p:clrMapOvr>
  <p:transition>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chemeClr val="accent2"/>
                </a:solidFill>
              </a:rPr>
              <a:t>Egemen Yaklaşımlar</a:t>
            </a:r>
            <a:endParaRPr lang="tr-TR" dirty="0">
              <a:solidFill>
                <a:schemeClr val="accent2"/>
              </a:solidFill>
            </a:endParaRPr>
          </a:p>
        </p:txBody>
      </p:sp>
      <p:sp>
        <p:nvSpPr>
          <p:cNvPr id="3" name="İçerik Yer Tutucusu 2"/>
          <p:cNvSpPr>
            <a:spLocks noGrp="1"/>
          </p:cNvSpPr>
          <p:nvPr>
            <p:ph idx="1"/>
          </p:nvPr>
        </p:nvSpPr>
        <p:spPr/>
        <p:txBody>
          <a:bodyPr/>
          <a:lstStyle/>
          <a:p>
            <a:pPr marL="0" indent="0">
              <a:buNone/>
            </a:pPr>
            <a:endParaRPr lang="tr-TR" sz="2200" dirty="0" smtClean="0"/>
          </a:p>
          <a:p>
            <a:r>
              <a:rPr lang="tr-TR" sz="2200" dirty="0" smtClean="0"/>
              <a:t>Egemen yaklaşımlar </a:t>
            </a:r>
            <a:r>
              <a:rPr lang="tr-TR" sz="2200" dirty="0"/>
              <a:t>kitle iletişimini </a:t>
            </a:r>
            <a:r>
              <a:rPr lang="tr-TR" sz="2200" dirty="0" smtClean="0"/>
              <a:t>büyük </a:t>
            </a:r>
            <a:r>
              <a:rPr lang="tr-TR" sz="2200" dirty="0"/>
              <a:t>oranda toplumun geneli için faydalı işlevleri ile ele alırlar. Egemen yaklaşımlar içinde elbette kitle iletişimi eleştirisi yapan kuramcılar bulunmaktadır. Bu eleştiriler çoğunlukla şiddet, cinsel ayrımcılık, sosyal sorumluk ve etik gibi konular üzerinde yoğunlaşır. </a:t>
            </a:r>
            <a:endParaRPr lang="tr-TR" sz="2200" dirty="0" smtClean="0"/>
          </a:p>
          <a:p>
            <a:pPr marL="0" indent="0">
              <a:buNone/>
            </a:pPr>
            <a:endParaRPr lang="tr-TR" sz="2200" dirty="0" smtClean="0"/>
          </a:p>
          <a:p>
            <a:r>
              <a:rPr lang="tr-TR" sz="2200" dirty="0" smtClean="0"/>
              <a:t>Bu </a:t>
            </a:r>
            <a:r>
              <a:rPr lang="tr-TR" sz="2200" dirty="0"/>
              <a:t>kuramcılar büyük oranda sorunların çözümü için </a:t>
            </a:r>
            <a:r>
              <a:rPr lang="tr-TR" sz="2200" dirty="0" smtClean="0"/>
              <a:t>etik </a:t>
            </a:r>
            <a:r>
              <a:rPr lang="tr-TR" sz="2200" dirty="0"/>
              <a:t>ilkelere uygun davranılmasını ve/veya yasal düzenlemeler yapılmasını önerirler. </a:t>
            </a:r>
            <a:endParaRPr lang="tr-TR" sz="2200" dirty="0" smtClean="0"/>
          </a:p>
          <a:p>
            <a:pPr marL="0" indent="0">
              <a:buNone/>
            </a:pPr>
            <a:endParaRPr lang="tr-TR" sz="2200" dirty="0"/>
          </a:p>
        </p:txBody>
      </p:sp>
      <p:sp>
        <p:nvSpPr>
          <p:cNvPr id="4" name="Slayt Numarası Yer Tutucusu 3"/>
          <p:cNvSpPr>
            <a:spLocks noGrp="1"/>
          </p:cNvSpPr>
          <p:nvPr>
            <p:ph type="sldNum" sz="quarter" idx="12"/>
          </p:nvPr>
        </p:nvSpPr>
        <p:spPr/>
        <p:txBody>
          <a:bodyPr/>
          <a:lstStyle/>
          <a:p>
            <a:fld id="{CE8843C3-CDCD-40A4-A5EF-18C3AC69C20D}" type="slidenum">
              <a:rPr lang="tr-TR" smtClean="0"/>
              <a:pPr/>
              <a:t>5</a:t>
            </a:fld>
            <a:endParaRPr lang="tr-TR"/>
          </a:p>
        </p:txBody>
      </p:sp>
    </p:spTree>
    <p:extLst>
      <p:ext uri="{BB962C8B-B14F-4D97-AF65-F5344CB8AC3E}">
        <p14:creationId xmlns:p14="http://schemas.microsoft.com/office/powerpoint/2010/main" val="2465132556"/>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2"/>
                </a:solidFill>
              </a:rPr>
              <a:t>Egemen Yaklaşımlar</a:t>
            </a:r>
          </a:p>
        </p:txBody>
      </p:sp>
      <p:sp>
        <p:nvSpPr>
          <p:cNvPr id="3" name="İçerik Yer Tutucusu 2"/>
          <p:cNvSpPr>
            <a:spLocks noGrp="1"/>
          </p:cNvSpPr>
          <p:nvPr>
            <p:ph idx="1"/>
          </p:nvPr>
        </p:nvSpPr>
        <p:spPr/>
        <p:txBody>
          <a:bodyPr/>
          <a:lstStyle/>
          <a:p>
            <a:pPr marL="0" indent="0">
              <a:buNone/>
            </a:pPr>
            <a:endParaRPr lang="tr-TR" sz="2200" dirty="0" smtClean="0"/>
          </a:p>
          <a:p>
            <a:r>
              <a:rPr lang="tr-TR" sz="2200" dirty="0" smtClean="0"/>
              <a:t>Egemen </a:t>
            </a:r>
            <a:r>
              <a:rPr lang="tr-TR" sz="2200" dirty="0"/>
              <a:t>yaklaşımların düşünsel temeli liberal-çoğulcu anlayıştır. Chicago Üniversitesi’nin önemli üç entelektüeli </a:t>
            </a:r>
            <a:r>
              <a:rPr lang="tr-TR" sz="2200" dirty="0" err="1"/>
              <a:t>Jhon</a:t>
            </a:r>
            <a:r>
              <a:rPr lang="tr-TR" sz="2200" dirty="0"/>
              <a:t> </a:t>
            </a:r>
            <a:r>
              <a:rPr lang="tr-TR" sz="2200" dirty="0" err="1"/>
              <a:t>Dewey</a:t>
            </a:r>
            <a:r>
              <a:rPr lang="tr-TR" sz="2200" dirty="0"/>
              <a:t>, </a:t>
            </a:r>
            <a:r>
              <a:rPr lang="tr-TR" sz="2200" dirty="0" err="1"/>
              <a:t>Gorge</a:t>
            </a:r>
            <a:r>
              <a:rPr lang="tr-TR" sz="2200" dirty="0"/>
              <a:t> H. </a:t>
            </a:r>
            <a:r>
              <a:rPr lang="tr-TR" sz="2200" dirty="0" err="1"/>
              <a:t>Mead</a:t>
            </a:r>
            <a:r>
              <a:rPr lang="tr-TR" sz="2200" dirty="0"/>
              <a:t>, </a:t>
            </a:r>
            <a:r>
              <a:rPr lang="tr-TR" sz="2200" dirty="0" err="1"/>
              <a:t>Rober</a:t>
            </a:r>
            <a:r>
              <a:rPr lang="tr-TR" sz="2200" dirty="0"/>
              <a:t> E. Park ve Michigan Üniversitesi’nden Charles </a:t>
            </a:r>
            <a:r>
              <a:rPr lang="tr-TR" sz="2200" dirty="0" err="1"/>
              <a:t>Cooley</a:t>
            </a:r>
            <a:r>
              <a:rPr lang="tr-TR" sz="2200" dirty="0"/>
              <a:t> iletişimde liberal-demokratik kuramsal yaklaşma kaynak olmuşlardır. </a:t>
            </a:r>
          </a:p>
          <a:p>
            <a:pPr marL="0" indent="0">
              <a:buNone/>
            </a:pPr>
            <a:endParaRPr lang="tr-TR" sz="2200" dirty="0" smtClean="0"/>
          </a:p>
          <a:p>
            <a:r>
              <a:rPr lang="tr-TR" sz="2200" dirty="0" smtClean="0"/>
              <a:t>İletişimin </a:t>
            </a:r>
            <a:r>
              <a:rPr lang="tr-TR" sz="2200" dirty="0"/>
              <a:t>demokrasinin reformuna hizmet edeceğini umut eden bu kuramcılar, kendilerinden sonra gelen kuramcılar için çıkış noktası olmuştur. </a:t>
            </a:r>
            <a:endParaRPr lang="tr-TR" sz="2200" dirty="0" smtClean="0"/>
          </a:p>
          <a:p>
            <a:pPr marL="0" indent="0">
              <a:buNone/>
            </a:pPr>
            <a:endParaRPr lang="tr-TR" sz="2200" dirty="0"/>
          </a:p>
        </p:txBody>
      </p:sp>
      <p:sp>
        <p:nvSpPr>
          <p:cNvPr id="4" name="Slayt Numarası Yer Tutucusu 3"/>
          <p:cNvSpPr>
            <a:spLocks noGrp="1"/>
          </p:cNvSpPr>
          <p:nvPr>
            <p:ph type="sldNum" sz="quarter" idx="12"/>
          </p:nvPr>
        </p:nvSpPr>
        <p:spPr/>
        <p:txBody>
          <a:bodyPr/>
          <a:lstStyle/>
          <a:p>
            <a:fld id="{CE8843C3-CDCD-40A4-A5EF-18C3AC69C20D}" type="slidenum">
              <a:rPr lang="tr-TR" smtClean="0"/>
              <a:pPr/>
              <a:t>6</a:t>
            </a:fld>
            <a:endParaRPr lang="tr-TR"/>
          </a:p>
        </p:txBody>
      </p:sp>
    </p:spTree>
    <p:extLst>
      <p:ext uri="{BB962C8B-B14F-4D97-AF65-F5344CB8AC3E}">
        <p14:creationId xmlns:p14="http://schemas.microsoft.com/office/powerpoint/2010/main" val="2194956508"/>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2"/>
                </a:solidFill>
              </a:rPr>
              <a:t>Egemen Yaklaşımlar</a:t>
            </a:r>
          </a:p>
        </p:txBody>
      </p:sp>
      <p:sp>
        <p:nvSpPr>
          <p:cNvPr id="3" name="İçerik Yer Tutucusu 2"/>
          <p:cNvSpPr>
            <a:spLocks noGrp="1"/>
          </p:cNvSpPr>
          <p:nvPr>
            <p:ph idx="1"/>
          </p:nvPr>
        </p:nvSpPr>
        <p:spPr/>
        <p:txBody>
          <a:bodyPr/>
          <a:lstStyle/>
          <a:p>
            <a:pPr marL="0" indent="0">
              <a:buNone/>
            </a:pPr>
            <a:endParaRPr lang="tr-TR" sz="1800" dirty="0" smtClean="0"/>
          </a:p>
          <a:p>
            <a:r>
              <a:rPr lang="tr-TR" sz="1800" dirty="0" smtClean="0"/>
              <a:t>Egemen </a:t>
            </a:r>
            <a:r>
              <a:rPr lang="tr-TR" sz="1800" dirty="0"/>
              <a:t>yaklaşımlarda basın, yasama, yürütme ve yargının yanında dördüncü güç olarak nitelenmiş ve bu çerçevede gelişen profesyonel gazetecilik normlarıyla, haberin nesnel, tarafsız ve dengeli olması gerekliliği üzerinde önemle durulmuştur. </a:t>
            </a:r>
            <a:endParaRPr lang="tr-TR" sz="1800" dirty="0" smtClean="0"/>
          </a:p>
          <a:p>
            <a:pPr marL="0" indent="0">
              <a:buNone/>
            </a:pPr>
            <a:endParaRPr lang="tr-TR" sz="1800" dirty="0" smtClean="0"/>
          </a:p>
          <a:p>
            <a:r>
              <a:rPr lang="tr-TR" sz="1800" dirty="0" smtClean="0"/>
              <a:t>Liberal </a:t>
            </a:r>
            <a:r>
              <a:rPr lang="tr-TR" sz="1800" dirty="0"/>
              <a:t>düşüncenin temelleri atılırken basın özgürlüğü çoğulculuğun ayrılmaz bir parçası haline getirilmiştir. </a:t>
            </a:r>
            <a:endParaRPr lang="tr-TR" sz="1800" dirty="0" smtClean="0"/>
          </a:p>
          <a:p>
            <a:pPr marL="0" indent="0">
              <a:buNone/>
            </a:pPr>
            <a:endParaRPr lang="tr-TR" sz="1800" dirty="0" smtClean="0"/>
          </a:p>
          <a:p>
            <a:r>
              <a:rPr lang="tr-TR" sz="1800" dirty="0" smtClean="0"/>
              <a:t>Genel </a:t>
            </a:r>
            <a:r>
              <a:rPr lang="tr-TR" sz="1800" dirty="0"/>
              <a:t>ve eşit oy ilkesine dayanan temsili demokraside basın, hükümet uygulamalarını denetleyecek ve halkı gelişmeler hakkında bilgilendirecektir. Basın aynı zamanda baskı gruplarının seslerini duyurmasında bir araç olacaktır</a:t>
            </a:r>
            <a:r>
              <a:rPr lang="tr-TR" sz="1800" dirty="0" smtClean="0"/>
              <a:t>.</a:t>
            </a:r>
          </a:p>
          <a:p>
            <a:pPr marL="0" indent="0">
              <a:buNone/>
            </a:pPr>
            <a:endParaRPr lang="tr-TR" sz="1800" dirty="0"/>
          </a:p>
        </p:txBody>
      </p:sp>
      <p:sp>
        <p:nvSpPr>
          <p:cNvPr id="4" name="Slayt Numarası Yer Tutucusu 3"/>
          <p:cNvSpPr>
            <a:spLocks noGrp="1"/>
          </p:cNvSpPr>
          <p:nvPr>
            <p:ph type="sldNum" sz="quarter" idx="12"/>
          </p:nvPr>
        </p:nvSpPr>
        <p:spPr/>
        <p:txBody>
          <a:bodyPr/>
          <a:lstStyle/>
          <a:p>
            <a:fld id="{CE8843C3-CDCD-40A4-A5EF-18C3AC69C20D}" type="slidenum">
              <a:rPr lang="tr-TR" smtClean="0"/>
              <a:pPr/>
              <a:t>7</a:t>
            </a:fld>
            <a:endParaRPr lang="tr-TR"/>
          </a:p>
        </p:txBody>
      </p:sp>
    </p:spTree>
    <p:extLst>
      <p:ext uri="{BB962C8B-B14F-4D97-AF65-F5344CB8AC3E}">
        <p14:creationId xmlns:p14="http://schemas.microsoft.com/office/powerpoint/2010/main" val="1868431537"/>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chemeClr val="accent2"/>
                </a:solidFill>
              </a:rPr>
              <a:t>Eleştirel Yaklaşımlar</a:t>
            </a:r>
            <a:endParaRPr lang="tr-TR" dirty="0">
              <a:solidFill>
                <a:schemeClr val="accent2"/>
              </a:solidFill>
            </a:endParaRPr>
          </a:p>
        </p:txBody>
      </p:sp>
      <p:sp>
        <p:nvSpPr>
          <p:cNvPr id="3" name="İçerik Yer Tutucusu 2"/>
          <p:cNvSpPr>
            <a:spLocks noGrp="1"/>
          </p:cNvSpPr>
          <p:nvPr>
            <p:ph idx="1"/>
          </p:nvPr>
        </p:nvSpPr>
        <p:spPr/>
        <p:txBody>
          <a:bodyPr/>
          <a:lstStyle/>
          <a:p>
            <a:pPr marL="0" indent="0">
              <a:buNone/>
            </a:pPr>
            <a:endParaRPr lang="tr-TR" sz="2400" dirty="0" smtClean="0"/>
          </a:p>
          <a:p>
            <a:r>
              <a:rPr lang="tr-TR" sz="2200" dirty="0" smtClean="0"/>
              <a:t>Eleştirel </a:t>
            </a:r>
            <a:r>
              <a:rPr lang="tr-TR" sz="2200" dirty="0"/>
              <a:t>kuramcılar egemen yaklaşımın açıklama, eleştiri ve önerilerinin egemen işleyişi meşrulaştırma ve mutlaklaştırma konusunda ideolojik bir işlev gördüğünü söyleyerek ana akım kuramcıları </a:t>
            </a:r>
            <a:r>
              <a:rPr lang="tr-TR" sz="2200" dirty="0" smtClean="0"/>
              <a:t>eleştirmektedirler. </a:t>
            </a:r>
          </a:p>
          <a:p>
            <a:pPr marL="0" indent="0">
              <a:buNone/>
            </a:pPr>
            <a:endParaRPr lang="tr-TR" sz="2200" dirty="0" smtClean="0"/>
          </a:p>
          <a:p>
            <a:r>
              <a:rPr lang="tr-TR" sz="2200" dirty="0" smtClean="0"/>
              <a:t>Eleştirel </a:t>
            </a:r>
            <a:r>
              <a:rPr lang="tr-TR" sz="2200" dirty="0"/>
              <a:t>kuramcılar büyük oranda kaynağını Marksist tezlerden almakta ve medyayı tarihsel, </a:t>
            </a:r>
            <a:r>
              <a:rPr lang="tr-TR" sz="2200" dirty="0" smtClean="0"/>
              <a:t>ekonomik</a:t>
            </a:r>
            <a:r>
              <a:rPr lang="tr-TR" sz="2200" dirty="0"/>
              <a:t>, </a:t>
            </a:r>
            <a:r>
              <a:rPr lang="tr-TR" sz="2200" dirty="0" smtClean="0"/>
              <a:t>politik, kültürel </a:t>
            </a:r>
            <a:r>
              <a:rPr lang="tr-TR" sz="2200" dirty="0"/>
              <a:t>bağlam içinde ele almayı önermektedirler. </a:t>
            </a:r>
            <a:endParaRPr lang="tr-TR" sz="2200" dirty="0" smtClean="0"/>
          </a:p>
          <a:p>
            <a:pPr marL="0" indent="0">
              <a:buNone/>
            </a:pPr>
            <a:endParaRPr lang="tr-TR" sz="2200" dirty="0"/>
          </a:p>
        </p:txBody>
      </p:sp>
      <p:sp>
        <p:nvSpPr>
          <p:cNvPr id="4" name="Slayt Numarası Yer Tutucusu 3"/>
          <p:cNvSpPr>
            <a:spLocks noGrp="1"/>
          </p:cNvSpPr>
          <p:nvPr>
            <p:ph type="sldNum" sz="quarter" idx="12"/>
          </p:nvPr>
        </p:nvSpPr>
        <p:spPr/>
        <p:txBody>
          <a:bodyPr/>
          <a:lstStyle/>
          <a:p>
            <a:fld id="{CE8843C3-CDCD-40A4-A5EF-18C3AC69C20D}" type="slidenum">
              <a:rPr lang="tr-TR" smtClean="0"/>
              <a:pPr/>
              <a:t>8</a:t>
            </a:fld>
            <a:endParaRPr lang="tr-TR"/>
          </a:p>
        </p:txBody>
      </p:sp>
    </p:spTree>
    <p:extLst>
      <p:ext uri="{BB962C8B-B14F-4D97-AF65-F5344CB8AC3E}">
        <p14:creationId xmlns:p14="http://schemas.microsoft.com/office/powerpoint/2010/main" val="2287319936"/>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2"/>
                </a:solidFill>
              </a:rPr>
              <a:t>Eleştirel Yaklaşımlar</a:t>
            </a:r>
            <a:endParaRPr lang="tr-TR" dirty="0"/>
          </a:p>
        </p:txBody>
      </p:sp>
      <p:sp>
        <p:nvSpPr>
          <p:cNvPr id="3" name="İçerik Yer Tutucusu 2"/>
          <p:cNvSpPr>
            <a:spLocks noGrp="1"/>
          </p:cNvSpPr>
          <p:nvPr>
            <p:ph idx="1"/>
          </p:nvPr>
        </p:nvSpPr>
        <p:spPr/>
        <p:txBody>
          <a:bodyPr/>
          <a:lstStyle/>
          <a:p>
            <a:pPr marL="0" indent="0">
              <a:buNone/>
            </a:pPr>
            <a:endParaRPr lang="tr-TR" sz="2000" dirty="0" smtClean="0"/>
          </a:p>
          <a:p>
            <a:r>
              <a:rPr lang="tr-TR" sz="2000" dirty="0" smtClean="0"/>
              <a:t>Eleştirel yaklaşımlar içinde ekonomi politik yaklaşımı savunanlar her </a:t>
            </a:r>
            <a:r>
              <a:rPr lang="tr-TR" sz="2000" dirty="0"/>
              <a:t>şeyden önce medyanın meta üretip dağıtan endüstriyel ve ticari örgütler olduğunu kabul </a:t>
            </a:r>
            <a:r>
              <a:rPr lang="tr-TR" sz="2000" dirty="0" smtClean="0"/>
              <a:t>etmemiz gerektiğini söylemektedir.</a:t>
            </a:r>
          </a:p>
          <a:p>
            <a:pPr marL="0" indent="0">
              <a:buNone/>
            </a:pPr>
            <a:endParaRPr lang="tr-TR" sz="2000" dirty="0" smtClean="0"/>
          </a:p>
          <a:p>
            <a:r>
              <a:rPr lang="tr-TR" sz="2000" dirty="0" smtClean="0"/>
              <a:t>Bazı kuramcılar, medyanın ekonomi politiğinin yalnızca </a:t>
            </a:r>
            <a:r>
              <a:rPr lang="tr-TR" sz="2000" dirty="0"/>
              <a:t>metaların üretimi ve dağıtımına </a:t>
            </a:r>
            <a:r>
              <a:rPr lang="tr-TR" sz="2000" dirty="0" smtClean="0"/>
              <a:t>odaklanamayacağını, </a:t>
            </a:r>
            <a:r>
              <a:rPr lang="tr-TR" sz="2000" dirty="0"/>
              <a:t>mutlaka bu metaların kendine has </a:t>
            </a:r>
            <a:r>
              <a:rPr lang="tr-TR" sz="2000" dirty="0" smtClean="0"/>
              <a:t>doğasının </a:t>
            </a:r>
            <a:r>
              <a:rPr lang="tr-TR" sz="2000" dirty="0"/>
              <a:t>ve bunun ideolojik </a:t>
            </a:r>
            <a:r>
              <a:rPr lang="tr-TR" sz="2000" dirty="0" smtClean="0"/>
              <a:t>rolünün de  </a:t>
            </a:r>
            <a:r>
              <a:rPr lang="tr-TR" sz="2000" dirty="0"/>
              <a:t>hesaba </a:t>
            </a:r>
            <a:r>
              <a:rPr lang="tr-TR" sz="2000" dirty="0" smtClean="0"/>
              <a:t>katılması gerektiğini söylemektedirler</a:t>
            </a:r>
            <a:r>
              <a:rPr lang="tr-TR" sz="2000" dirty="0" smtClean="0"/>
              <a:t>.</a:t>
            </a:r>
          </a:p>
          <a:p>
            <a:pPr marL="0" indent="0">
              <a:buNone/>
            </a:pPr>
            <a:endParaRPr lang="tr-TR" sz="2000" dirty="0" smtClean="0"/>
          </a:p>
        </p:txBody>
      </p:sp>
      <p:sp>
        <p:nvSpPr>
          <p:cNvPr id="4" name="Slayt Numarası Yer Tutucusu 3"/>
          <p:cNvSpPr>
            <a:spLocks noGrp="1"/>
          </p:cNvSpPr>
          <p:nvPr>
            <p:ph type="sldNum" sz="quarter" idx="12"/>
          </p:nvPr>
        </p:nvSpPr>
        <p:spPr/>
        <p:txBody>
          <a:bodyPr/>
          <a:lstStyle/>
          <a:p>
            <a:fld id="{CE8843C3-CDCD-40A4-A5EF-18C3AC69C20D}" type="slidenum">
              <a:rPr lang="tr-TR" smtClean="0"/>
              <a:pPr/>
              <a:t>9</a:t>
            </a:fld>
            <a:endParaRPr lang="tr-TR"/>
          </a:p>
        </p:txBody>
      </p:sp>
    </p:spTree>
    <p:extLst>
      <p:ext uri="{BB962C8B-B14F-4D97-AF65-F5344CB8AC3E}">
        <p14:creationId xmlns:p14="http://schemas.microsoft.com/office/powerpoint/2010/main" val="2720164968"/>
      </p:ext>
    </p:extLst>
  </p:cSld>
  <p:clrMapOvr>
    <a:masterClrMapping/>
  </p:clrMapOvr>
  <p:transition>
    <p:split orient="vert"/>
  </p:transition>
</p:sld>
</file>

<file path=ppt/tags/tag1.xml><?xml version="1.0" encoding="utf-8"?>
<p:tagLst xmlns:a="http://schemas.openxmlformats.org/drawingml/2006/main" xmlns:r="http://schemas.openxmlformats.org/officeDocument/2006/relationships" xmlns:p="http://schemas.openxmlformats.org/presentationml/2006/main">
  <p:tag name="TİMİNG" val="|7.4|1.6"/>
</p:tagLst>
</file>

<file path=ppt/theme/theme1.xml><?xml version="1.0" encoding="utf-8"?>
<a:theme xmlns:a="http://schemas.openxmlformats.org/drawingml/2006/main" name="Profil">
  <a:themeElements>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
      <a:majorFont>
        <a:latin typeface="Verdana"/>
        <a:ea typeface=""/>
        <a:cs typeface=""/>
      </a:majorFont>
      <a:minorFont>
        <a:latin typeface="Verdan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Profile</Template>
  <TotalTime>1138</TotalTime>
  <Words>769</Words>
  <Application>Microsoft Office PowerPoint</Application>
  <PresentationFormat>Ekran Gösterisi (4:3)</PresentationFormat>
  <Paragraphs>79</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Calibri</vt:lpstr>
      <vt:lpstr>Times New Roman</vt:lpstr>
      <vt:lpstr>Verdana</vt:lpstr>
      <vt:lpstr>Wingdings</vt:lpstr>
      <vt:lpstr>Profil</vt:lpstr>
      <vt:lpstr>Gazetecilik ve Haber Pratiklerine İlişkin Kuramsal Yaklaşımlar</vt:lpstr>
      <vt:lpstr>İletişim Nedir?</vt:lpstr>
      <vt:lpstr>İletişim Nedir?</vt:lpstr>
      <vt:lpstr>Kitle İletişim Kuramları</vt:lpstr>
      <vt:lpstr>Egemen Yaklaşımlar</vt:lpstr>
      <vt:lpstr>Egemen Yaklaşımlar</vt:lpstr>
      <vt:lpstr>Egemen Yaklaşımlar</vt:lpstr>
      <vt:lpstr>Eleştirel Yaklaşımlar</vt:lpstr>
      <vt:lpstr>Eleştirel Yaklaşımlar</vt:lpstr>
      <vt:lpstr>Eleştirel Yaklaşımlar</vt:lpstr>
      <vt:lpstr>Eleştirel Yaklaşımlar</vt:lpstr>
      <vt:lpstr>Eleştirel Yaklaşımlar</vt:lpstr>
      <vt:lpstr>Eleştirel Yaklaşımlar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İLİŞKİLERİN  TARİHSEL GELİŞİMİ</dc:title>
  <dc:creator>x</dc:creator>
  <cp:lastModifiedBy>TEKNIK</cp:lastModifiedBy>
  <cp:revision>75</cp:revision>
  <cp:lastPrinted>2018-03-21T11:27:38Z</cp:lastPrinted>
  <dcterms:created xsi:type="dcterms:W3CDTF">2009-12-09T15:28:36Z</dcterms:created>
  <dcterms:modified xsi:type="dcterms:W3CDTF">2018-03-21T11:33:33Z</dcterms:modified>
</cp:coreProperties>
</file>