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23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255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3222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870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3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25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089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894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87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18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0602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96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10: C Structures and Bit Manipulations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01956"/>
              </p:ext>
            </p:extLst>
          </p:nvPr>
        </p:nvGraphicFramePr>
        <p:xfrm>
          <a:off x="1118496" y="1828800"/>
          <a:ext cx="70612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8" name="Document" r:id="rId4" imgW="7062810" imgH="3049730" progId="Word.Document.8">
                  <p:embed/>
                </p:oleObj>
              </mc:Choice>
              <mc:Fallback>
                <p:oleObj name="Document" r:id="rId4" imgW="7062810" imgH="30497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96" y="1828800"/>
                        <a:ext cx="70612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47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Structures with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solidFill>
                  <a:srgbClr val="3E3D2D"/>
                </a:solidFill>
              </a:rPr>
              <a:t>Passing entire structure or passing individiual members (call by value)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To pass structures call by reference</a:t>
            </a:r>
          </a:p>
          <a:p>
            <a:pPr lvl="1"/>
            <a:r>
              <a:rPr lang="tr-TR" altLang="tr-TR" b="1" dirty="0" smtClean="0">
                <a:solidFill>
                  <a:srgbClr val="3E3D2D"/>
                </a:solidFill>
              </a:rPr>
              <a:t>Pass its address</a:t>
            </a:r>
            <a:endParaRPr lang="tr-TR" altLang="tr-TR" b="1" dirty="0">
              <a:solidFill>
                <a:srgbClr val="3E3D2D"/>
              </a:solidFill>
            </a:endParaRPr>
          </a:p>
          <a:p>
            <a:pPr lvl="1"/>
            <a:endParaRPr lang="en-US" altLang="tr-TR" b="1" dirty="0">
              <a:solidFill>
                <a:srgbClr val="3E3D2D"/>
              </a:solidFill>
            </a:endParaRPr>
          </a:p>
          <a:p>
            <a:pPr lvl="1"/>
            <a:endParaRPr lang="tr-TR" sz="2400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51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9119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96337245"/>
              </p:ext>
            </p:extLst>
          </p:nvPr>
        </p:nvGraphicFramePr>
        <p:xfrm>
          <a:off x="1283522" y="1905000"/>
          <a:ext cx="6286500" cy="311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1" name="Document" r:id="rId4" imgW="6266012" imgH="3109764" progId="Word.Document.8">
                  <p:embed/>
                </p:oleObj>
              </mc:Choice>
              <mc:Fallback>
                <p:oleObj name="Document" r:id="rId4" imgW="6266012" imgH="3109764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3522" y="1905000"/>
                        <a:ext cx="6286500" cy="311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0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975716"/>
              </p:ext>
            </p:extLst>
          </p:nvPr>
        </p:nvGraphicFramePr>
        <p:xfrm>
          <a:off x="1371600" y="1317625"/>
          <a:ext cx="7061200" cy="500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5" name="Document" r:id="rId4" imgW="7062810" imgH="5008137" progId="Word.Document.8">
                  <p:embed/>
                </p:oleObj>
              </mc:Choice>
              <mc:Fallback>
                <p:oleObj name="Document" r:id="rId4" imgW="7062810" imgH="50081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317625"/>
                        <a:ext cx="7061200" cy="500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33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297154"/>
              </p:ext>
            </p:extLst>
          </p:nvPr>
        </p:nvGraphicFramePr>
        <p:xfrm>
          <a:off x="1100916" y="1321453"/>
          <a:ext cx="5831760" cy="5003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39" name="Document" r:id="rId4" imgW="7062810" imgH="6059147" progId="Word.Document.8">
                  <p:embed/>
                </p:oleObj>
              </mc:Choice>
              <mc:Fallback>
                <p:oleObj name="Document" r:id="rId4" imgW="7062810" imgH="60591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916" y="1321453"/>
                        <a:ext cx="5831760" cy="50031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83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877922"/>
              </p:ext>
            </p:extLst>
          </p:nvPr>
        </p:nvGraphicFramePr>
        <p:xfrm>
          <a:off x="1362885" y="1412658"/>
          <a:ext cx="6375400" cy="4718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3" name="Document" r:id="rId4" imgW="7062810" imgH="5227337" progId="Word.Document.8">
                  <p:embed/>
                </p:oleObj>
              </mc:Choice>
              <mc:Fallback>
                <p:oleObj name="Document" r:id="rId4" imgW="7062810" imgH="52273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885" y="1412658"/>
                        <a:ext cx="6375400" cy="47184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233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716622"/>
              </p:ext>
            </p:extLst>
          </p:nvPr>
        </p:nvGraphicFramePr>
        <p:xfrm>
          <a:off x="1127227" y="1515752"/>
          <a:ext cx="7043738" cy="411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7" name="Document" r:id="rId4" imgW="7046703" imgH="4112971" progId="Word.Document.8">
                  <p:embed/>
                </p:oleObj>
              </mc:Choice>
              <mc:Fallback>
                <p:oleObj name="Document" r:id="rId4" imgW="7046703" imgH="41129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227" y="1515752"/>
                        <a:ext cx="7043738" cy="411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135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Structure Definitions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Initializing Structures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Accessing Members of Structures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Using Structures with Functions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Bitwise Operators</a:t>
            </a:r>
            <a:endParaRPr lang="en-US" altLang="tr-TR" sz="1900" b="1" dirty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Structures are collections of related variables under one name.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Unlike arrays, structures can contain variables of different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Structures are used to create linked lists, stacks, queues and trees.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struct student 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int id;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float gpa;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};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Keyword struct is used to define structure student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student contains two members one integer id, the other is float gpa.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Structures can not contain an instance of itself.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However they can include a pointer to the same structure type.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Self referential structures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Structure variable definitions: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tudent s1, s[50], *sptr; or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struct </a:t>
            </a:r>
            <a:r>
              <a:rPr lang="tr-TR" b="1" dirty="0">
                <a:solidFill>
                  <a:srgbClr val="3E3D2D"/>
                </a:solidFill>
              </a:rPr>
              <a:t>student 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	int id;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	float gpa;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}</a:t>
            </a:r>
            <a:r>
              <a:rPr lang="tr-TR" b="1" dirty="0">
                <a:solidFill>
                  <a:srgbClr val="3E3D2D"/>
                </a:solidFill>
              </a:rPr>
              <a:t> s1, s[50], *sptr</a:t>
            </a:r>
            <a:r>
              <a:rPr lang="tr-TR" b="1" dirty="0" smtClean="0">
                <a:solidFill>
                  <a:srgbClr val="3E3D2D"/>
                </a:solidFill>
              </a:rPr>
              <a:t>;</a:t>
            </a:r>
            <a:endParaRPr lang="tr-TR" b="1" dirty="0">
              <a:solidFill>
                <a:srgbClr val="3E3D2D"/>
              </a:solidFill>
            </a:endParaRPr>
          </a:p>
          <a:p>
            <a:pPr marL="365760" lvl="1" indent="0">
              <a:buNone/>
            </a:pP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5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The following operations can be performed on structure variables: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Assigning a structure variable to another structure variable of the same type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Taking address of a structure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Accessing the members of a structure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Using sizeof operator to find the size of a structure</a:t>
            </a:r>
            <a:endParaRPr lang="tr-TR" b="1" dirty="0">
              <a:solidFill>
                <a:srgbClr val="3E3D2D"/>
              </a:solidFill>
            </a:endParaRPr>
          </a:p>
          <a:p>
            <a:pPr marL="365760" lvl="1" indent="0">
              <a:buNone/>
            </a:pP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52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Initializer List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student s1 = {123, 3.50};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Assignment statements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Student s2=s1;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student s3;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s3.id=435;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3.gpa=2.50;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45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(.) dot opeartor is used with structure variables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rintf</a:t>
            </a:r>
            <a:r>
              <a:rPr lang="tr-TR" sz="2400" b="1" dirty="0">
                <a:solidFill>
                  <a:srgbClr val="3E3D2D"/>
                </a:solidFill>
              </a:rPr>
              <a:t>(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"%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d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", 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s1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.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id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);</a:t>
            </a:r>
            <a:endParaRPr lang="tr-TR" altLang="tr-TR" sz="2400" b="1" dirty="0" smtClean="0">
              <a:solidFill>
                <a:srgbClr val="3E3D2D"/>
              </a:solidFill>
            </a:endParaRPr>
          </a:p>
          <a:p>
            <a:r>
              <a:rPr lang="tr-TR" altLang="tr-TR" b="1" dirty="0">
                <a:solidFill>
                  <a:srgbClr val="3E3D2D"/>
                </a:solidFill>
              </a:rPr>
              <a:t>(-&gt;) arrow operator is used </a:t>
            </a:r>
            <a:r>
              <a:rPr lang="tr-TR" altLang="tr-TR" b="1" dirty="0" smtClean="0">
                <a:solidFill>
                  <a:srgbClr val="3E3D2D"/>
                </a:solidFill>
              </a:rPr>
              <a:t>with pointers to structure variables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printf</a:t>
            </a:r>
            <a:r>
              <a:rPr lang="tr-TR" sz="2000" b="1" dirty="0">
                <a:solidFill>
                  <a:srgbClr val="3E3D2D"/>
                </a:solidFill>
              </a:rPr>
              <a:t>(</a:t>
            </a:r>
            <a:r>
              <a:rPr lang="en-US" altLang="tr-TR" sz="2000" b="1" dirty="0">
                <a:solidFill>
                  <a:srgbClr val="3E3D2D"/>
                </a:solidFill>
              </a:rPr>
              <a:t>"%</a:t>
            </a:r>
            <a:r>
              <a:rPr lang="tr-TR" altLang="tr-TR" sz="2000" b="1" dirty="0">
                <a:solidFill>
                  <a:srgbClr val="3E3D2D"/>
                </a:solidFill>
              </a:rPr>
              <a:t>d</a:t>
            </a:r>
            <a:r>
              <a:rPr lang="en-US" altLang="tr-TR" sz="2000" b="1" dirty="0">
                <a:solidFill>
                  <a:srgbClr val="3E3D2D"/>
                </a:solidFill>
              </a:rPr>
              <a:t>", </a:t>
            </a:r>
            <a:r>
              <a:rPr lang="tr-TR" altLang="tr-TR" sz="2000" b="1" dirty="0" smtClean="0">
                <a:solidFill>
                  <a:srgbClr val="3E3D2D"/>
                </a:solidFill>
              </a:rPr>
              <a:t>sptr-&gt;id</a:t>
            </a:r>
            <a:r>
              <a:rPr lang="en-US" altLang="tr-TR" sz="2000" b="1" dirty="0" smtClean="0">
                <a:solidFill>
                  <a:srgbClr val="3E3D2D"/>
                </a:solidFill>
              </a:rPr>
              <a:t>);</a:t>
            </a:r>
            <a:endParaRPr lang="tr-TR" altLang="tr-TR" sz="2000" b="1" dirty="0" smtClean="0">
              <a:solidFill>
                <a:srgbClr val="3E3D2D"/>
              </a:solidFill>
            </a:endParaRPr>
          </a:p>
          <a:p>
            <a:pPr lvl="1"/>
            <a:r>
              <a:rPr lang="tr-TR" altLang="tr-TR" sz="2000" b="1" dirty="0" smtClean="0">
                <a:solidFill>
                  <a:srgbClr val="3E3D2D"/>
                </a:solidFill>
              </a:rPr>
              <a:t>or </a:t>
            </a:r>
            <a:r>
              <a:rPr lang="tr-TR" sz="2000" b="1" dirty="0">
                <a:solidFill>
                  <a:srgbClr val="3E3D2D"/>
                </a:solidFill>
              </a:rPr>
              <a:t>printf(</a:t>
            </a:r>
            <a:r>
              <a:rPr lang="en-US" altLang="tr-TR" sz="2000" b="1" dirty="0">
                <a:solidFill>
                  <a:srgbClr val="3E3D2D"/>
                </a:solidFill>
              </a:rPr>
              <a:t>"%</a:t>
            </a:r>
            <a:r>
              <a:rPr lang="tr-TR" altLang="tr-TR" sz="2000" b="1" dirty="0">
                <a:solidFill>
                  <a:srgbClr val="3E3D2D"/>
                </a:solidFill>
              </a:rPr>
              <a:t>d</a:t>
            </a:r>
            <a:r>
              <a:rPr lang="en-US" altLang="tr-TR" sz="2000" b="1" dirty="0">
                <a:solidFill>
                  <a:srgbClr val="3E3D2D"/>
                </a:solidFill>
              </a:rPr>
              <a:t>", </a:t>
            </a:r>
            <a:r>
              <a:rPr lang="tr-TR" altLang="tr-TR" sz="2000" b="1" dirty="0" smtClean="0">
                <a:solidFill>
                  <a:srgbClr val="3E3D2D"/>
                </a:solidFill>
              </a:rPr>
              <a:t>(*sptr).id</a:t>
            </a:r>
            <a:r>
              <a:rPr lang="en-US" altLang="tr-TR" sz="2000" b="1" dirty="0" smtClean="0">
                <a:solidFill>
                  <a:srgbClr val="3E3D2D"/>
                </a:solidFill>
              </a:rPr>
              <a:t>);</a:t>
            </a:r>
            <a:endParaRPr lang="tr-TR" altLang="tr-TR" sz="2000" b="1" dirty="0">
              <a:solidFill>
                <a:srgbClr val="3E3D2D"/>
              </a:solidFill>
            </a:endParaRPr>
          </a:p>
          <a:p>
            <a:pPr lvl="1"/>
            <a:endParaRPr lang="tr-TR" altLang="tr-TR" sz="2000" b="1" dirty="0">
              <a:solidFill>
                <a:srgbClr val="3E3D2D"/>
              </a:solidFill>
            </a:endParaRPr>
          </a:p>
          <a:p>
            <a:pPr lvl="1"/>
            <a:endParaRPr lang="en-US" altLang="tr-TR" b="1" dirty="0">
              <a:solidFill>
                <a:srgbClr val="3E3D2D"/>
              </a:solidFill>
            </a:endParaRPr>
          </a:p>
          <a:p>
            <a:pPr lvl="1"/>
            <a:endParaRPr lang="tr-TR" sz="2400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643894"/>
              </p:ext>
            </p:extLst>
          </p:nvPr>
        </p:nvGraphicFramePr>
        <p:xfrm>
          <a:off x="1118496" y="1580077"/>
          <a:ext cx="7061200" cy="434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4" name="Document" r:id="rId4" imgW="7062810" imgH="4348736" progId="Word.Document.8">
                  <p:embed/>
                </p:oleObj>
              </mc:Choice>
              <mc:Fallback>
                <p:oleObj name="Document" r:id="rId4" imgW="7062810" imgH="43487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96" y="1580077"/>
                        <a:ext cx="7061200" cy="434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15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10729</TotalTime>
  <Words>305</Words>
  <Application>Microsoft Office PowerPoint</Application>
  <PresentationFormat>On-screen Show (4:3)</PresentationFormat>
  <Paragraphs>94</Paragraphs>
  <Slides>16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Century Gothic</vt:lpstr>
      <vt:lpstr>Wingdings 2</vt:lpstr>
      <vt:lpstr>Austin</vt:lpstr>
      <vt:lpstr>Document</vt:lpstr>
      <vt:lpstr>BLM101</vt:lpstr>
      <vt:lpstr>Outline</vt:lpstr>
      <vt:lpstr>Structure Definitions</vt:lpstr>
      <vt:lpstr>Structure Definitions</vt:lpstr>
      <vt:lpstr>Structure Definitions</vt:lpstr>
      <vt:lpstr>Structure Definitions</vt:lpstr>
      <vt:lpstr>Initializing Structures</vt:lpstr>
      <vt:lpstr>Accessing Members of Structures</vt:lpstr>
      <vt:lpstr>Accessing Members of Structures</vt:lpstr>
      <vt:lpstr>Accessing Members of Structures</vt:lpstr>
      <vt:lpstr>Using Structures with Functions</vt:lpstr>
      <vt:lpstr>Bitwise Operators</vt:lpstr>
      <vt:lpstr>Bitwise Operators</vt:lpstr>
      <vt:lpstr>Bitwise Operators</vt:lpstr>
      <vt:lpstr>Bitwise Operators</vt:lpstr>
      <vt:lpstr>Bitwise Operators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559</cp:revision>
  <dcterms:created xsi:type="dcterms:W3CDTF">2006-08-16T00:00:00Z</dcterms:created>
  <dcterms:modified xsi:type="dcterms:W3CDTF">2019-12-04T03:28:51Z</dcterms:modified>
</cp:coreProperties>
</file>