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5" r:id="rId10"/>
    <p:sldId id="266" r:id="rId11"/>
    <p:sldId id="267" r:id="rId12"/>
    <p:sldId id="268" r:id="rId13"/>
    <p:sldId id="269" r:id="rId14"/>
    <p:sldId id="264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Orta Stil 2 - Vurgu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F1CE9-C6FB-4A0F-8C9E-65CB953A8D8F}" type="datetimeFigureOut">
              <a:rPr lang="tr-TR" smtClean="0"/>
              <a:pPr/>
              <a:t>19.4.2017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2F8C-0F33-42E2-B7CE-5206866FEEC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2582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F1CE9-C6FB-4A0F-8C9E-65CB953A8D8F}" type="datetimeFigureOut">
              <a:rPr lang="tr-TR" smtClean="0"/>
              <a:pPr/>
              <a:t>19.4.2017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2F8C-0F33-42E2-B7CE-5206866FEEC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2054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F1CE9-C6FB-4A0F-8C9E-65CB953A8D8F}" type="datetimeFigureOut">
              <a:rPr lang="tr-TR" smtClean="0"/>
              <a:pPr/>
              <a:t>19.4.2017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2F8C-0F33-42E2-B7CE-5206866FEEC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5865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F1CE9-C6FB-4A0F-8C9E-65CB953A8D8F}" type="datetimeFigureOut">
              <a:rPr lang="tr-TR" smtClean="0"/>
              <a:pPr/>
              <a:t>19.4.2017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2F8C-0F33-42E2-B7CE-5206866FEEC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5355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F1CE9-C6FB-4A0F-8C9E-65CB953A8D8F}" type="datetimeFigureOut">
              <a:rPr lang="tr-TR" smtClean="0"/>
              <a:pPr/>
              <a:t>19.4.2017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2F8C-0F33-42E2-B7CE-5206866FEEC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2411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F1CE9-C6FB-4A0F-8C9E-65CB953A8D8F}" type="datetimeFigureOut">
              <a:rPr lang="tr-TR" smtClean="0"/>
              <a:pPr/>
              <a:t>19.4.2017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2F8C-0F33-42E2-B7CE-5206866FEEC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2193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F1CE9-C6FB-4A0F-8C9E-65CB953A8D8F}" type="datetimeFigureOut">
              <a:rPr lang="tr-TR" smtClean="0"/>
              <a:pPr/>
              <a:t>19.4.2017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2F8C-0F33-42E2-B7CE-5206866FEEC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7477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F1CE9-C6FB-4A0F-8C9E-65CB953A8D8F}" type="datetimeFigureOut">
              <a:rPr lang="tr-TR" smtClean="0"/>
              <a:pPr/>
              <a:t>19.4.2017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2F8C-0F33-42E2-B7CE-5206866FEEC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0113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F1CE9-C6FB-4A0F-8C9E-65CB953A8D8F}" type="datetimeFigureOut">
              <a:rPr lang="tr-TR" smtClean="0"/>
              <a:pPr/>
              <a:t>19.4.2017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2F8C-0F33-42E2-B7CE-5206866FEEC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8987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F1CE9-C6FB-4A0F-8C9E-65CB953A8D8F}" type="datetimeFigureOut">
              <a:rPr lang="tr-TR" smtClean="0"/>
              <a:pPr/>
              <a:t>19.4.2017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2F8C-0F33-42E2-B7CE-5206866FEEC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8872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F1CE9-C6FB-4A0F-8C9E-65CB953A8D8F}" type="datetimeFigureOut">
              <a:rPr lang="tr-TR" smtClean="0"/>
              <a:pPr/>
              <a:t>19.4.2017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2F8C-0F33-42E2-B7CE-5206866FEEC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2307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AF1CE9-C6FB-4A0F-8C9E-65CB953A8D8F}" type="datetimeFigureOut">
              <a:rPr lang="tr-TR" smtClean="0"/>
              <a:pPr/>
              <a:t>19.4.2017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42F8C-0F33-42E2-B7CE-5206866FEEC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825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463" y="144463"/>
            <a:ext cx="7620000" cy="486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7675809" y="1122362"/>
            <a:ext cx="4305837" cy="4866314"/>
          </a:xfrm>
        </p:spPr>
        <p:txBody>
          <a:bodyPr>
            <a:normAutofit/>
          </a:bodyPr>
          <a:lstStyle/>
          <a:p>
            <a:r>
              <a:rPr lang="tr-TR" sz="8000" dirty="0">
                <a:latin typeface="Chiller" pitchFamily="82" charset="0"/>
              </a:rPr>
              <a:t>Matematik </a:t>
            </a:r>
            <a:r>
              <a:rPr lang="tr-TR" sz="8000" dirty="0" smtClean="0">
                <a:latin typeface="Chiller" pitchFamily="82" charset="0"/>
              </a:rPr>
              <a:t>Öğrenme Bozukluğu/</a:t>
            </a:r>
            <a:br>
              <a:rPr lang="tr-TR" sz="8000" dirty="0" smtClean="0">
                <a:latin typeface="Chiller" pitchFamily="82" charset="0"/>
              </a:rPr>
            </a:br>
            <a:r>
              <a:rPr lang="tr-TR" sz="8000" dirty="0" smtClean="0">
                <a:latin typeface="Chiller" pitchFamily="82" charset="0"/>
              </a:rPr>
              <a:t>Güçlüğü</a:t>
            </a:r>
            <a:endParaRPr lang="tr-TR" sz="8000" dirty="0">
              <a:latin typeface="Chiller" pitchFamily="82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36878" y="5202238"/>
            <a:ext cx="9144000" cy="1185683"/>
          </a:xfrm>
        </p:spPr>
        <p:txBody>
          <a:bodyPr>
            <a:noAutofit/>
          </a:bodyPr>
          <a:lstStyle/>
          <a:p>
            <a:r>
              <a:rPr lang="tr-TR" sz="8800" dirty="0" err="1" smtClean="0">
                <a:solidFill>
                  <a:srgbClr val="FF0000"/>
                </a:solidFill>
                <a:latin typeface="Chiller" pitchFamily="82" charset="0"/>
              </a:rPr>
              <a:t>Diskalkuli</a:t>
            </a:r>
            <a:endParaRPr lang="tr-TR" sz="8800" dirty="0">
              <a:solidFill>
                <a:srgbClr val="FF0000"/>
              </a:solidFill>
              <a:latin typeface="Chiller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7017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96225" y="233828"/>
            <a:ext cx="8477288" cy="6333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12663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65039" y="210078"/>
            <a:ext cx="8620350" cy="6440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35271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16562" y="162577"/>
            <a:ext cx="8604452" cy="6428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7870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 descr="C:\Users\aysegul\Desktop\diskalkuli soruları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4256" y="460931"/>
            <a:ext cx="2928336" cy="2246643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5" name="Resim 4" descr="C:\Users\aysegul\Desktop\diskalkuli soruları2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45889" y="460931"/>
            <a:ext cx="3024926" cy="231136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6" name="Resim 5" descr="C:\Users\aysegul\Desktop\diskalkuli soruları4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74514" y="460931"/>
            <a:ext cx="3058899" cy="231136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7" name="Resim 6"/>
          <p:cNvPicPr/>
          <p:nvPr/>
        </p:nvPicPr>
        <p:blipFill>
          <a:blip r:embed="rId5" cstate="print"/>
          <a:srcRect l="21607" t="37059" r="16784" b="36471"/>
          <a:stretch>
            <a:fillRect/>
          </a:stretch>
        </p:blipFill>
        <p:spPr bwMode="auto">
          <a:xfrm>
            <a:off x="2207483" y="3646657"/>
            <a:ext cx="6212122" cy="2492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Dikdörtgen 7"/>
          <p:cNvSpPr/>
          <p:nvPr/>
        </p:nvSpPr>
        <p:spPr>
          <a:xfrm>
            <a:off x="4833257" y="3811979"/>
            <a:ext cx="866899" cy="66501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Dikdörtgen 8"/>
          <p:cNvSpPr/>
          <p:nvPr/>
        </p:nvSpPr>
        <p:spPr>
          <a:xfrm>
            <a:off x="7693231" y="4560591"/>
            <a:ext cx="866899" cy="66501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Metin kutusu 9"/>
          <p:cNvSpPr txBox="1"/>
          <p:nvPr/>
        </p:nvSpPr>
        <p:spPr>
          <a:xfrm>
            <a:off x="4947713" y="3959822"/>
            <a:ext cx="5106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/>
              <a:t>3</a:t>
            </a:r>
            <a:endParaRPr lang="tr-TR" sz="3200" b="1" dirty="0"/>
          </a:p>
        </p:txBody>
      </p:sp>
      <p:sp>
        <p:nvSpPr>
          <p:cNvPr id="11" name="Metin kutusu 10"/>
          <p:cNvSpPr txBox="1"/>
          <p:nvPr/>
        </p:nvSpPr>
        <p:spPr>
          <a:xfrm>
            <a:off x="7855527" y="4584808"/>
            <a:ext cx="7046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/>
              <a:t>10</a:t>
            </a:r>
            <a:endParaRPr lang="tr-TR" sz="3200" b="1" dirty="0"/>
          </a:p>
        </p:txBody>
      </p:sp>
      <p:sp>
        <p:nvSpPr>
          <p:cNvPr id="12" name="Metin kutusu 11"/>
          <p:cNvSpPr txBox="1"/>
          <p:nvPr/>
        </p:nvSpPr>
        <p:spPr>
          <a:xfrm>
            <a:off x="2076858" y="4632313"/>
            <a:ext cx="492513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sz="3600" b="1" dirty="0"/>
              <a:t>0</a:t>
            </a:r>
            <a:endParaRPr lang="tr-TR" sz="3600" b="1" dirty="0"/>
          </a:p>
        </p:txBody>
      </p:sp>
    </p:spTree>
    <p:extLst>
      <p:ext uri="{BB962C8B-B14F-4D97-AF65-F5344CB8AC3E}">
        <p14:creationId xmlns:p14="http://schemas.microsoft.com/office/powerpoint/2010/main" val="6810225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Matematik Öğrenme Bozukluğu olan çocuklara </a:t>
            </a:r>
            <a:r>
              <a:rPr lang="tr-TR" b="1" dirty="0" smtClean="0"/>
              <a:t>nasıl yardımcı olabiliriz</a:t>
            </a:r>
            <a:r>
              <a:rPr lang="tr-TR" dirty="0" smtClean="0"/>
              <a:t>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RAM</a:t>
            </a:r>
            <a:r>
              <a:rPr lang="tr-TR" dirty="0" smtClean="0"/>
              <a:t> desteği almak</a:t>
            </a:r>
          </a:p>
          <a:p>
            <a:r>
              <a:rPr lang="tr-TR" dirty="0" smtClean="0"/>
              <a:t>Tıp fakültelerinin </a:t>
            </a:r>
            <a:r>
              <a:rPr lang="tr-TR" dirty="0" err="1" smtClean="0">
                <a:solidFill>
                  <a:srgbClr val="FF0000"/>
                </a:solidFill>
              </a:rPr>
              <a:t>noröloji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smtClean="0"/>
              <a:t>bölümlerine başvurmak</a:t>
            </a:r>
          </a:p>
          <a:p>
            <a:r>
              <a:rPr lang="tr-TR" dirty="0" smtClean="0"/>
              <a:t>Kaygı durumunu engellemek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Aileye rehberlik </a:t>
            </a:r>
            <a:r>
              <a:rPr lang="tr-TR" dirty="0" smtClean="0"/>
              <a:t>yapmak</a:t>
            </a:r>
          </a:p>
          <a:p>
            <a:r>
              <a:rPr lang="tr-TR" dirty="0" smtClean="0"/>
              <a:t>Bu konuya özgü </a:t>
            </a:r>
            <a:r>
              <a:rPr lang="tr-TR" dirty="0" smtClean="0">
                <a:solidFill>
                  <a:srgbClr val="FF0000"/>
                </a:solidFill>
              </a:rPr>
              <a:t>bilgisayar oyunlarını </a:t>
            </a:r>
            <a:r>
              <a:rPr lang="tr-TR" dirty="0" smtClean="0"/>
              <a:t>edinmek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Beş duyuya </a:t>
            </a:r>
            <a:r>
              <a:rPr lang="tr-TR" dirty="0" smtClean="0"/>
              <a:t>hitap eden farklı türlerde etkinlikler yapmak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Tekrarlar</a:t>
            </a:r>
            <a:r>
              <a:rPr lang="tr-TR" dirty="0" smtClean="0"/>
              <a:t> yaparak becerilerin kalıcılığını sağlamak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77087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36884" y="365125"/>
            <a:ext cx="11855116" cy="1325563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Zihinsel Hastalıklar Tanı Ölçütleri Başvuru Kitabı’nda özel öğrenme güçlükleri dört grupta ele alınmaktadır.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063131"/>
            <a:ext cx="10515600" cy="2829502"/>
          </a:xfrm>
        </p:spPr>
        <p:txBody>
          <a:bodyPr>
            <a:noAutofit/>
          </a:bodyPr>
          <a:lstStyle/>
          <a:p>
            <a:r>
              <a:rPr lang="tr-TR" sz="4000" dirty="0" smtClean="0"/>
              <a:t>Okuma </a:t>
            </a:r>
            <a:r>
              <a:rPr lang="tr-TR" sz="4000" dirty="0"/>
              <a:t>bozukluğu (</a:t>
            </a:r>
            <a:r>
              <a:rPr lang="tr-TR" sz="4000" dirty="0" err="1"/>
              <a:t>disleksi</a:t>
            </a:r>
            <a:r>
              <a:rPr lang="tr-TR" sz="4000" dirty="0"/>
              <a:t>), </a:t>
            </a:r>
            <a:endParaRPr lang="tr-TR" sz="4000" dirty="0" smtClean="0"/>
          </a:p>
          <a:p>
            <a:r>
              <a:rPr lang="tr-TR" sz="4000" dirty="0" smtClean="0">
                <a:solidFill>
                  <a:srgbClr val="FF0000"/>
                </a:solidFill>
              </a:rPr>
              <a:t>Matematik </a:t>
            </a:r>
            <a:r>
              <a:rPr lang="tr-TR" sz="4000" dirty="0">
                <a:solidFill>
                  <a:srgbClr val="FF0000"/>
                </a:solidFill>
              </a:rPr>
              <a:t>öğrenme </a:t>
            </a:r>
            <a:r>
              <a:rPr lang="tr-TR" sz="4000" dirty="0" smtClean="0">
                <a:solidFill>
                  <a:srgbClr val="FF0000"/>
                </a:solidFill>
              </a:rPr>
              <a:t>bozukluğu (</a:t>
            </a:r>
            <a:r>
              <a:rPr lang="tr-TR" sz="4000" dirty="0" err="1" smtClean="0">
                <a:solidFill>
                  <a:srgbClr val="FF0000"/>
                </a:solidFill>
              </a:rPr>
              <a:t>diskalkuli</a:t>
            </a:r>
            <a:r>
              <a:rPr lang="tr-TR" sz="4000" dirty="0" smtClean="0">
                <a:solidFill>
                  <a:srgbClr val="FF0000"/>
                </a:solidFill>
              </a:rPr>
              <a:t>)</a:t>
            </a:r>
            <a:r>
              <a:rPr lang="tr-TR" sz="4000" dirty="0" smtClean="0"/>
              <a:t>,</a:t>
            </a:r>
          </a:p>
          <a:p>
            <a:r>
              <a:rPr lang="tr-TR" sz="4000" dirty="0" smtClean="0"/>
              <a:t>Yazılı </a:t>
            </a:r>
            <a:r>
              <a:rPr lang="tr-TR" sz="4000" dirty="0"/>
              <a:t>anlatım bozukluğu (</a:t>
            </a:r>
            <a:r>
              <a:rPr lang="tr-TR" sz="4000" dirty="0" err="1"/>
              <a:t>disgrafi</a:t>
            </a:r>
            <a:r>
              <a:rPr lang="tr-TR" sz="4000" dirty="0"/>
              <a:t>) ve </a:t>
            </a:r>
            <a:endParaRPr lang="tr-TR" sz="4000" dirty="0" smtClean="0"/>
          </a:p>
          <a:p>
            <a:r>
              <a:rPr lang="tr-TR" sz="4000" dirty="0" smtClean="0"/>
              <a:t>başka </a:t>
            </a:r>
            <a:r>
              <a:rPr lang="tr-TR" sz="4000" dirty="0"/>
              <a:t>türde adlandırılamayan </a:t>
            </a:r>
            <a:r>
              <a:rPr lang="tr-TR" sz="4000" dirty="0" smtClean="0"/>
              <a:t>öğrenme bozukluklarıdır. 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1596246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Matematik öğrenme bozukluğu olan öğrenciler</a:t>
            </a:r>
            <a:r>
              <a:rPr lang="tr-TR" dirty="0" smtClean="0"/>
              <a:t>;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114510"/>
          </a:xfrm>
        </p:spPr>
        <p:txBody>
          <a:bodyPr>
            <a:noAutofit/>
          </a:bodyPr>
          <a:lstStyle/>
          <a:p>
            <a:pPr marL="0" indent="0"/>
            <a:r>
              <a:rPr lang="tr-TR" sz="3600" dirty="0" smtClean="0"/>
              <a:t>Rakamları</a:t>
            </a:r>
            <a:r>
              <a:rPr lang="tr-TR" sz="3600" dirty="0"/>
              <a:t>, basit işlemleri, problemleri anlamada ve problemlerle ilgili sezgide </a:t>
            </a:r>
            <a:r>
              <a:rPr lang="tr-TR" sz="3600" dirty="0" smtClean="0"/>
              <a:t>bulunmada güçlük </a:t>
            </a:r>
            <a:r>
              <a:rPr lang="tr-TR" sz="3600" dirty="0"/>
              <a:t>çekerler. </a:t>
            </a:r>
            <a:endParaRPr lang="tr-TR" sz="3600" dirty="0" smtClean="0"/>
          </a:p>
          <a:p>
            <a:pPr marL="0" indent="0"/>
            <a:r>
              <a:rPr lang="tr-TR" sz="3600" dirty="0"/>
              <a:t>D</a:t>
            </a:r>
            <a:r>
              <a:rPr lang="tr-TR" sz="3600" dirty="0" smtClean="0"/>
              <a:t>oğru </a:t>
            </a:r>
            <a:r>
              <a:rPr lang="tr-TR" sz="3600" dirty="0"/>
              <a:t>yöntemi kullanıp doğru yanıtı verseler bile soruları, </a:t>
            </a:r>
            <a:r>
              <a:rPr lang="tr-TR" sz="3600" dirty="0" smtClean="0"/>
              <a:t>kendilerine güvenmeden</a:t>
            </a:r>
            <a:r>
              <a:rPr lang="tr-TR" sz="3600" dirty="0"/>
              <a:t>, mekanik olarak yanıtlamaktadırlar</a:t>
            </a:r>
            <a:r>
              <a:rPr lang="tr-TR" sz="3600" dirty="0" smtClean="0"/>
              <a:t>.</a:t>
            </a:r>
          </a:p>
          <a:p>
            <a:pPr marL="0" indent="0"/>
            <a:r>
              <a:rPr lang="tr-TR" sz="3600" dirty="0" smtClean="0"/>
              <a:t>M</a:t>
            </a:r>
            <a:r>
              <a:rPr lang="fi-FI" sz="3600" dirty="0" smtClean="0"/>
              <a:t>atematiksel </a:t>
            </a:r>
            <a:r>
              <a:rPr lang="fi-FI" sz="3600" dirty="0"/>
              <a:t>ilişkileri kurma, kavrama </a:t>
            </a:r>
            <a:r>
              <a:rPr lang="fi-FI" sz="3600" dirty="0" smtClean="0"/>
              <a:t>ve</a:t>
            </a:r>
            <a:r>
              <a:rPr lang="tr-TR" sz="3600" dirty="0" smtClean="0"/>
              <a:t> hesaplamada</a:t>
            </a:r>
            <a:r>
              <a:rPr lang="tr-TR" sz="3600" dirty="0"/>
              <a:t>, sayısal sembolleri tanıma, kullanma ve yazmada açığa çıkan bozukluk ya </a:t>
            </a:r>
            <a:r>
              <a:rPr lang="tr-TR" sz="3600" dirty="0" smtClean="0"/>
              <a:t>da yetersizliktir. 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239966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0614" y="859709"/>
            <a:ext cx="11328042" cy="5701512"/>
          </a:xfrm>
        </p:spPr>
        <p:txBody>
          <a:bodyPr/>
          <a:lstStyle/>
          <a:p>
            <a:pPr algn="just"/>
            <a:r>
              <a:rPr lang="tr-TR" dirty="0"/>
              <a:t>Matematik öğrenme bozukluğu kavramı ilk olarak 1970’li yıllarda birkaç bilim adamı </a:t>
            </a:r>
            <a:r>
              <a:rPr lang="tr-TR" dirty="0" smtClean="0"/>
              <a:t>tarafından </a:t>
            </a:r>
            <a:r>
              <a:rPr lang="tr-TR" dirty="0"/>
              <a:t>tanıtılmıştır. 1970’li yıllar ve öncesinde matematik öğrenme bozukluğu </a:t>
            </a:r>
            <a:r>
              <a:rPr lang="tr-TR" dirty="0" smtClean="0"/>
              <a:t>olan çocuklara </a:t>
            </a:r>
            <a:r>
              <a:rPr lang="tr-TR" dirty="0"/>
              <a:t>yönelik matematik öğretimi yapılmamış ve onlara uygun özel ortamlar </a:t>
            </a:r>
            <a:r>
              <a:rPr lang="tr-TR" dirty="0" smtClean="0"/>
              <a:t> oluşturulamamıştır</a:t>
            </a:r>
            <a:r>
              <a:rPr lang="tr-TR" dirty="0"/>
              <a:t>.</a:t>
            </a:r>
          </a:p>
          <a:p>
            <a:pPr algn="just"/>
            <a:r>
              <a:rPr lang="tr-TR" dirty="0"/>
              <a:t>Günümüzde ise matematik öğrenme bozukluğu, özel eğitimin ilgilendiği en önemli konular </a:t>
            </a:r>
            <a:r>
              <a:rPr lang="tr-TR" dirty="0" smtClean="0"/>
              <a:t>arasındaki yerini </a:t>
            </a:r>
            <a:r>
              <a:rPr lang="tr-TR" dirty="0"/>
              <a:t>almıştır</a:t>
            </a:r>
            <a:r>
              <a:rPr lang="tr-TR" dirty="0" smtClean="0"/>
              <a:t>.</a:t>
            </a:r>
          </a:p>
          <a:p>
            <a:pPr algn="just"/>
            <a:endParaRPr lang="tr-TR" dirty="0"/>
          </a:p>
          <a:p>
            <a:pPr algn="just"/>
            <a:r>
              <a:rPr lang="tr-TR" b="1" dirty="0" smtClean="0"/>
              <a:t>Yapılan araştırmalara göre okul çağı çocuklarının </a:t>
            </a:r>
            <a:r>
              <a:rPr lang="tr-TR" b="1" dirty="0" smtClean="0">
                <a:solidFill>
                  <a:srgbClr val="FF0000"/>
                </a:solidFill>
              </a:rPr>
              <a:t>%3-%8’i </a:t>
            </a:r>
            <a:r>
              <a:rPr lang="tr-TR" b="1" dirty="0" smtClean="0"/>
              <a:t>matematik öğrenme bozukluğuna sahip olabilir.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4186788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Matematik Öğrenme </a:t>
            </a:r>
            <a:r>
              <a:rPr lang="tr-TR" b="1" dirty="0" err="1" smtClean="0"/>
              <a:t>Bozukluğu’nun</a:t>
            </a:r>
            <a:r>
              <a:rPr lang="tr-TR" b="1" dirty="0" smtClean="0"/>
              <a:t> nedeni nedir?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2679431"/>
          </a:xfrm>
        </p:spPr>
        <p:txBody>
          <a:bodyPr>
            <a:noAutofit/>
          </a:bodyPr>
          <a:lstStyle/>
          <a:p>
            <a:r>
              <a:rPr lang="tr-TR" sz="3600" dirty="0" smtClean="0"/>
              <a:t>Genetik aktarımla bağlantılı veya gelişimsel olabilir.</a:t>
            </a:r>
          </a:p>
          <a:p>
            <a:r>
              <a:rPr lang="tr-TR" sz="3600" dirty="0" smtClean="0"/>
              <a:t>Hangi durumda olursa olsun kaynağının </a:t>
            </a:r>
            <a:r>
              <a:rPr lang="tr-TR" sz="3600" u="sng" dirty="0" smtClean="0">
                <a:solidFill>
                  <a:srgbClr val="FF0000"/>
                </a:solidFill>
              </a:rPr>
              <a:t>nörolojik</a:t>
            </a:r>
            <a:r>
              <a:rPr lang="tr-TR" sz="3600" dirty="0" smtClean="0">
                <a:solidFill>
                  <a:srgbClr val="FF0000"/>
                </a:solidFill>
              </a:rPr>
              <a:t> </a:t>
            </a:r>
            <a:r>
              <a:rPr lang="tr-TR" sz="3600" dirty="0" smtClean="0"/>
              <a:t>olduğu görülmektedir. Beynin bazı bölümlerindeki lezyon adı verilen bir takım fonksiyon yetersizlikleri, matematiğin bazı kavram ve becerilerini öğrenmede zorluk yaşanmasına neden olmaktadır. </a:t>
            </a:r>
          </a:p>
          <a:p>
            <a:pPr marL="0" indent="0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945758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50075" y="649968"/>
            <a:ext cx="10515600" cy="540644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sz="3100" dirty="0" smtClean="0"/>
              <a:t>Yapılan </a:t>
            </a:r>
            <a:r>
              <a:rPr lang="tr-TR" sz="3100" dirty="0"/>
              <a:t>birçok çalışma matematik öğrenme bozukluğu ile diğer öğrenme ve psikolojik </a:t>
            </a:r>
            <a:r>
              <a:rPr lang="tr-TR" sz="3100" dirty="0" smtClean="0"/>
              <a:t>bozuklukları arasındaki </a:t>
            </a:r>
            <a:r>
              <a:rPr lang="tr-TR" sz="3100" dirty="0"/>
              <a:t>ilişkiyi araştırmaya yöneliktir. </a:t>
            </a:r>
            <a:endParaRPr lang="tr-TR" sz="3100" dirty="0" smtClean="0"/>
          </a:p>
          <a:p>
            <a:r>
              <a:rPr lang="tr-TR" sz="3100" dirty="0" smtClean="0"/>
              <a:t>Bir </a:t>
            </a:r>
            <a:r>
              <a:rPr lang="tr-TR" sz="3100" dirty="0"/>
              <a:t>araştırma sonucunda matematik </a:t>
            </a:r>
            <a:r>
              <a:rPr lang="tr-TR" sz="3100" dirty="0" smtClean="0"/>
              <a:t>öğrenme bozukluğu </a:t>
            </a:r>
            <a:r>
              <a:rPr lang="tr-TR" sz="3100" dirty="0"/>
              <a:t>olan çocukların %17’sinin okuma bozukluğu ve %26’sının </a:t>
            </a:r>
            <a:r>
              <a:rPr lang="tr-TR" sz="3100" dirty="0" err="1"/>
              <a:t>hiperaktif</a:t>
            </a:r>
            <a:r>
              <a:rPr lang="tr-TR" sz="3100" dirty="0"/>
              <a:t> olduğu </a:t>
            </a:r>
            <a:r>
              <a:rPr lang="tr-TR" sz="3100" dirty="0" smtClean="0"/>
              <a:t>saptanmıştır.</a:t>
            </a:r>
          </a:p>
          <a:p>
            <a:r>
              <a:rPr lang="tr-TR" sz="3100" dirty="0" smtClean="0"/>
              <a:t>Okuma </a:t>
            </a:r>
            <a:r>
              <a:rPr lang="tr-TR" sz="3100" dirty="0"/>
              <a:t>bozukluğu tanısı </a:t>
            </a:r>
            <a:r>
              <a:rPr lang="tr-TR" sz="3100" dirty="0" smtClean="0"/>
              <a:t>olan öğrencilerin </a:t>
            </a:r>
            <a:r>
              <a:rPr lang="tr-TR" sz="3100" dirty="0"/>
              <a:t>aynı zamanda matematik dersini anlamada </a:t>
            </a:r>
            <a:r>
              <a:rPr lang="tr-TR" sz="3100" dirty="0" smtClean="0"/>
              <a:t>zorlandıkları gözlemlenmiştir.</a:t>
            </a:r>
          </a:p>
          <a:p>
            <a:r>
              <a:rPr lang="tr-TR" sz="3100" dirty="0" smtClean="0"/>
              <a:t>Eğitim psikologlarından </a:t>
            </a:r>
            <a:r>
              <a:rPr lang="tr-TR" sz="3100" dirty="0"/>
              <a:t>bazıları düşük zekâ seviyesinin matematik öğrenme bozukluğunu </a:t>
            </a:r>
            <a:r>
              <a:rPr lang="tr-TR" sz="3100" dirty="0" smtClean="0"/>
              <a:t>güçlendirdiğine inanmaktadır. 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sz="4800" b="1" dirty="0"/>
              <a:t>Bütün bu sebeplerden dolayı matematik öğrenme </a:t>
            </a:r>
            <a:r>
              <a:rPr lang="tr-TR" sz="4800" b="1" dirty="0" smtClean="0"/>
              <a:t>bozukluğu olduğu </a:t>
            </a:r>
            <a:r>
              <a:rPr lang="tr-TR" sz="4800" b="1" dirty="0"/>
              <a:t>düşünülen öğrencilere bağımsız tanı koymak neredeyse imkânsızdır.</a:t>
            </a:r>
          </a:p>
        </p:txBody>
      </p:sp>
    </p:spTree>
    <p:extLst>
      <p:ext uri="{BB962C8B-B14F-4D97-AF65-F5344CB8AC3E}">
        <p14:creationId xmlns:p14="http://schemas.microsoft.com/office/powerpoint/2010/main" val="2513603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23450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 smtClean="0"/>
              <a:t>Matematik Öğrenme Bozukluğu’nu </a:t>
            </a:r>
            <a:br>
              <a:rPr lang="tr-TR" sz="4000" b="1" dirty="0" smtClean="0"/>
            </a:br>
            <a:r>
              <a:rPr lang="tr-TR" sz="4000" b="1" dirty="0" smtClean="0"/>
              <a:t>nasıl teşhis ederiz?</a:t>
            </a:r>
            <a:endParaRPr lang="tr-TR" sz="40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449492"/>
          </a:xfrm>
        </p:spPr>
        <p:txBody>
          <a:bodyPr>
            <a:noAutofit/>
          </a:bodyPr>
          <a:lstStyle/>
          <a:p>
            <a:r>
              <a:rPr lang="tr-TR" sz="3200" dirty="0" smtClean="0"/>
              <a:t>Matematiksel işlemler açısından yaşıtlarından </a:t>
            </a:r>
            <a:r>
              <a:rPr lang="tr-TR" sz="3200" dirty="0" smtClean="0">
                <a:solidFill>
                  <a:srgbClr val="FF0000"/>
                </a:solidFill>
              </a:rPr>
              <a:t>en az 2</a:t>
            </a:r>
            <a:r>
              <a:rPr lang="tr-TR" sz="3200" dirty="0" smtClean="0"/>
              <a:t> yıl geride olma</a:t>
            </a:r>
          </a:p>
          <a:p>
            <a:r>
              <a:rPr lang="tr-TR" sz="3200" dirty="0" smtClean="0"/>
              <a:t>Sayının büyüklüğünü anlamada zorluk (</a:t>
            </a:r>
            <a:r>
              <a:rPr lang="tr-TR" sz="3200" dirty="0" smtClean="0">
                <a:solidFill>
                  <a:srgbClr val="FF0000"/>
                </a:solidFill>
              </a:rPr>
              <a:t>7 mi büyük 8 mi?</a:t>
            </a:r>
            <a:r>
              <a:rPr lang="tr-TR" sz="3200" dirty="0" smtClean="0"/>
              <a:t>)</a:t>
            </a:r>
          </a:p>
          <a:p>
            <a:r>
              <a:rPr lang="tr-TR" sz="3200" dirty="0" smtClean="0"/>
              <a:t>Sayma stratejilerinde ilkel yöntemlerin kullanılması (</a:t>
            </a:r>
            <a:r>
              <a:rPr lang="tr-TR" sz="3200" dirty="0" smtClean="0">
                <a:solidFill>
                  <a:srgbClr val="FF0000"/>
                </a:solidFill>
              </a:rPr>
              <a:t>İşlemlerde </a:t>
            </a:r>
            <a:r>
              <a:rPr lang="tr-TR" sz="3200" dirty="0">
                <a:solidFill>
                  <a:srgbClr val="FF0000"/>
                </a:solidFill>
              </a:rPr>
              <a:t>sürekli on parmak </a:t>
            </a:r>
            <a:r>
              <a:rPr lang="tr-TR" sz="3200" dirty="0" smtClean="0">
                <a:solidFill>
                  <a:srgbClr val="FF0000"/>
                </a:solidFill>
              </a:rPr>
              <a:t>kullanma</a:t>
            </a:r>
            <a:r>
              <a:rPr lang="tr-TR" sz="3200" dirty="0" smtClean="0"/>
              <a:t>)</a:t>
            </a:r>
          </a:p>
          <a:p>
            <a:r>
              <a:rPr lang="tr-TR" sz="3200" dirty="0" smtClean="0">
                <a:solidFill>
                  <a:srgbClr val="FF0000"/>
                </a:solidFill>
              </a:rPr>
              <a:t>Problem çözmede ilk aşamalarda </a:t>
            </a:r>
            <a:r>
              <a:rPr lang="tr-TR" sz="3200" dirty="0" smtClean="0"/>
              <a:t>olma</a:t>
            </a:r>
          </a:p>
          <a:p>
            <a:r>
              <a:rPr lang="tr-TR" sz="3200" dirty="0" smtClean="0">
                <a:solidFill>
                  <a:srgbClr val="FF0000"/>
                </a:solidFill>
              </a:rPr>
              <a:t>Gün, hafta, ay, mevsimler </a:t>
            </a:r>
            <a:r>
              <a:rPr lang="tr-TR" sz="3200" dirty="0" smtClean="0"/>
              <a:t>vb. kavramları anlamada güçlük çekme</a:t>
            </a:r>
          </a:p>
          <a:p>
            <a:r>
              <a:rPr lang="tr-TR" sz="3200" dirty="0" smtClean="0"/>
              <a:t>Para üstü verirken </a:t>
            </a:r>
            <a:r>
              <a:rPr lang="tr-TR" sz="3200" dirty="0" smtClean="0"/>
              <a:t>şaşırma </a:t>
            </a:r>
            <a:r>
              <a:rPr lang="tr-TR" sz="3200" dirty="0" smtClean="0">
                <a:solidFill>
                  <a:srgbClr val="FF0000"/>
                </a:solidFill>
                <a:sym typeface="Wingdings" panose="05000000000000000000" pitchFamily="2" charset="2"/>
              </a:rPr>
              <a:t></a:t>
            </a:r>
            <a:endParaRPr lang="tr-TR" sz="3200" dirty="0" smtClean="0">
              <a:solidFill>
                <a:srgbClr val="FF0000"/>
              </a:solidFill>
            </a:endParaRPr>
          </a:p>
          <a:p>
            <a:endParaRPr lang="tr-TR" sz="3200" dirty="0" smtClean="0"/>
          </a:p>
          <a:p>
            <a:endParaRPr lang="tr-TR" sz="3200" dirty="0" smtClean="0"/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4712139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86888" y="198875"/>
            <a:ext cx="10866912" cy="976785"/>
          </a:xfrm>
        </p:spPr>
        <p:txBody>
          <a:bodyPr>
            <a:normAutofit/>
          </a:bodyPr>
          <a:lstStyle/>
          <a:p>
            <a:pPr algn="ctr"/>
            <a:r>
              <a:rPr lang="tr-TR" sz="4000" dirty="0" err="1" smtClean="0"/>
              <a:t>Calculation</a:t>
            </a:r>
            <a:r>
              <a:rPr lang="tr-TR" sz="4000" dirty="0" smtClean="0"/>
              <a:t> ve </a:t>
            </a:r>
            <a:r>
              <a:rPr lang="tr-TR" sz="4000" dirty="0" err="1" smtClean="0"/>
              <a:t>Number</a:t>
            </a:r>
            <a:r>
              <a:rPr lang="tr-TR" sz="4000" dirty="0" smtClean="0"/>
              <a:t> </a:t>
            </a:r>
            <a:r>
              <a:rPr lang="tr-TR" sz="4000" dirty="0" err="1" smtClean="0"/>
              <a:t>Processing</a:t>
            </a:r>
            <a:r>
              <a:rPr lang="tr-TR" sz="4000" dirty="0" smtClean="0"/>
              <a:t> </a:t>
            </a:r>
            <a:r>
              <a:rPr lang="tr-TR" sz="4000" dirty="0" err="1" smtClean="0"/>
              <a:t>Battery</a:t>
            </a:r>
            <a:r>
              <a:rPr lang="tr-TR" sz="4000" dirty="0" smtClean="0"/>
              <a:t> </a:t>
            </a:r>
            <a:endParaRPr lang="tr-TR" sz="4000" dirty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5791763"/>
              </p:ext>
            </p:extLst>
          </p:nvPr>
        </p:nvGraphicFramePr>
        <p:xfrm>
          <a:off x="962527" y="1249372"/>
          <a:ext cx="9512968" cy="526372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535070"/>
                <a:gridCol w="5326419"/>
                <a:gridCol w="1651479"/>
              </a:tblGrid>
              <a:tr h="606122">
                <a:tc>
                  <a:txBody>
                    <a:bodyPr/>
                    <a:lstStyle/>
                    <a:p>
                      <a:r>
                        <a:rPr lang="tr-TR" dirty="0" smtClean="0"/>
                        <a:t>Kategori</a:t>
                      </a:r>
                      <a:r>
                        <a:rPr lang="tr-TR" baseline="0" dirty="0" smtClean="0"/>
                        <a:t>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Açıklama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Soru sayısı</a:t>
                      </a:r>
                      <a:endParaRPr lang="tr-TR" dirty="0"/>
                    </a:p>
                  </a:txBody>
                  <a:tcPr/>
                </a:tc>
              </a:tr>
              <a:tr h="606122">
                <a:tc>
                  <a:txBody>
                    <a:bodyPr/>
                    <a:lstStyle/>
                    <a:p>
                      <a:r>
                        <a:rPr lang="tr-TR" b="1" dirty="0" smtClean="0"/>
                        <a:t>Sözel sayma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Sözel ritmik sayma, rakam okuma, yazı okuma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/>
                </a:tc>
              </a:tr>
              <a:tr h="1013341">
                <a:tc>
                  <a:txBody>
                    <a:bodyPr/>
                    <a:lstStyle/>
                    <a:p>
                      <a:r>
                        <a:rPr lang="tr-TR" b="1" dirty="0" smtClean="0"/>
                        <a:t>Noktaları sayma 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Düzenli noktalar, dağınık noktalar, orta çoklukta gruplanabilir noktalar, dağınık çokluklar, doğrusal dizilim şeklindeki noktaları</a:t>
                      </a:r>
                      <a:r>
                        <a:rPr lang="tr-TR" baseline="0" dirty="0" smtClean="0"/>
                        <a:t> sayma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/>
                </a:tc>
              </a:tr>
              <a:tr h="1013341">
                <a:tc>
                  <a:txBody>
                    <a:bodyPr/>
                    <a:lstStyle/>
                    <a:p>
                      <a:r>
                        <a:rPr lang="tr-TR" b="1" dirty="0" smtClean="0"/>
                        <a:t>Dönüştürme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Sözelden rakama, rakamdan yazıya, rakam okuma, söyleneni</a:t>
                      </a:r>
                      <a:r>
                        <a:rPr lang="tr-TR" baseline="0" dirty="0" smtClean="0"/>
                        <a:t> rakamla yazma, yazıdan rakama dönüştürme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7</a:t>
                      </a:r>
                      <a:endParaRPr lang="tr-TR" dirty="0"/>
                    </a:p>
                  </a:txBody>
                  <a:tcPr/>
                </a:tc>
              </a:tr>
              <a:tr h="606122">
                <a:tc>
                  <a:txBody>
                    <a:bodyPr/>
                    <a:lstStyle/>
                    <a:p>
                      <a:r>
                        <a:rPr lang="tr-TR" b="1" dirty="0" smtClean="0"/>
                        <a:t>Aritmetik semboller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=, X, -,</a:t>
                      </a:r>
                      <a:r>
                        <a:rPr lang="tr-TR" baseline="0" dirty="0" smtClean="0"/>
                        <a:t> + sembollerini okuma ve yazma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/>
                </a:tc>
              </a:tr>
              <a:tr h="709338">
                <a:tc>
                  <a:txBody>
                    <a:bodyPr/>
                    <a:lstStyle/>
                    <a:p>
                      <a:r>
                        <a:rPr lang="tr-TR" b="1" dirty="0" smtClean="0"/>
                        <a:t>Sayıları karşılaştırma 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Rakamla yazılan iki sayıyı, yazıyla yazılmış iki sayıyı karşılaştırma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/>
                </a:tc>
              </a:tr>
              <a:tr h="709338">
                <a:tc>
                  <a:txBody>
                    <a:bodyPr/>
                    <a:lstStyle/>
                    <a:p>
                      <a:r>
                        <a:rPr lang="tr-TR" b="1" dirty="0" smtClean="0"/>
                        <a:t>Zihinden hesaplama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Söylenen</a:t>
                      </a:r>
                      <a:r>
                        <a:rPr lang="tr-TR" baseline="0" dirty="0" smtClean="0"/>
                        <a:t> sayıları toplama, rakamla yazılı verilen sayıları toplama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95274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67543" y="198203"/>
            <a:ext cx="8571067" cy="6403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0837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492</Words>
  <Application>Microsoft Office PowerPoint</Application>
  <PresentationFormat>Geniş ekran</PresentationFormat>
  <Paragraphs>65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Chiller</vt:lpstr>
      <vt:lpstr>Wingdings</vt:lpstr>
      <vt:lpstr>Office Teması</vt:lpstr>
      <vt:lpstr>Matematik Öğrenme Bozukluğu/ Güçlüğü</vt:lpstr>
      <vt:lpstr>Zihinsel Hastalıklar Tanı Ölçütleri Başvuru Kitabı’nda özel öğrenme güçlükleri dört grupta ele alınmaktadır. </vt:lpstr>
      <vt:lpstr>Matematik öğrenme bozukluğu olan öğrenciler;</vt:lpstr>
      <vt:lpstr>PowerPoint Sunusu</vt:lpstr>
      <vt:lpstr>Matematik Öğrenme Bozukluğu’nun nedeni nedir?</vt:lpstr>
      <vt:lpstr>PowerPoint Sunusu</vt:lpstr>
      <vt:lpstr>Matematik Öğrenme Bozukluğu’nu  nasıl teşhis ederiz?</vt:lpstr>
      <vt:lpstr>Calculation ve Number Processing Battery </vt:lpstr>
      <vt:lpstr>PowerPoint Sunusu</vt:lpstr>
      <vt:lpstr>PowerPoint Sunusu</vt:lpstr>
      <vt:lpstr>PowerPoint Sunusu</vt:lpstr>
      <vt:lpstr>PowerPoint Sunusu</vt:lpstr>
      <vt:lpstr>PowerPoint Sunusu</vt:lpstr>
      <vt:lpstr>Matematik Öğrenme Bozukluğu olan çocuklara nasıl yardımcı olabiliriz?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Matematik Öğrenme Bozukluğu/Güçlüğü</dc:title>
  <dc:creator>A_ERGUL</dc:creator>
  <cp:lastModifiedBy>Bd2_bb3</cp:lastModifiedBy>
  <cp:revision>14</cp:revision>
  <dcterms:created xsi:type="dcterms:W3CDTF">2015-04-28T08:33:14Z</dcterms:created>
  <dcterms:modified xsi:type="dcterms:W3CDTF">2017-04-19T06:27:12Z</dcterms:modified>
</cp:coreProperties>
</file>