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92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884AD-D133-4324-ABFE-E7F783F6CA8B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D5EED-AA27-4B76-8DBF-701B38C76A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157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D5EED-AA27-4B76-8DBF-701B38C76A24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2454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1C599-BB97-445A-849B-5C3121929BF6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96CD-CC38-4DCD-9576-C49471550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4039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1C599-BB97-445A-849B-5C3121929BF6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96CD-CC38-4DCD-9576-C49471550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4994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1C599-BB97-445A-849B-5C3121929BF6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96CD-CC38-4DCD-9576-C49471550E6E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4863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1C599-BB97-445A-849B-5C3121929BF6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96CD-CC38-4DCD-9576-C49471550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4046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1C599-BB97-445A-849B-5C3121929BF6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96CD-CC38-4DCD-9576-C49471550E6E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23180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1C599-BB97-445A-849B-5C3121929BF6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96CD-CC38-4DCD-9576-C49471550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6971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1C599-BB97-445A-849B-5C3121929BF6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96CD-CC38-4DCD-9576-C49471550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5425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1C599-BB97-445A-849B-5C3121929BF6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96CD-CC38-4DCD-9576-C49471550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28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1C599-BB97-445A-849B-5C3121929BF6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96CD-CC38-4DCD-9576-C49471550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883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1C599-BB97-445A-849B-5C3121929BF6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96CD-CC38-4DCD-9576-C49471550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5927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1C599-BB97-445A-849B-5C3121929BF6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96CD-CC38-4DCD-9576-C49471550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3877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1C599-BB97-445A-849B-5C3121929BF6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96CD-CC38-4DCD-9576-C49471550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234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1C599-BB97-445A-849B-5C3121929BF6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96CD-CC38-4DCD-9576-C49471550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4505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1C599-BB97-445A-849B-5C3121929BF6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96CD-CC38-4DCD-9576-C49471550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0641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1C599-BB97-445A-849B-5C3121929BF6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96CD-CC38-4DCD-9576-C49471550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9394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1C599-BB97-445A-849B-5C3121929BF6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D96CD-CC38-4DCD-9576-C49471550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3900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1C599-BB97-445A-849B-5C3121929BF6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16D96CD-CC38-4DCD-9576-C49471550E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5281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Ortaçağ İslam Uygarlığında Matematik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8642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2753" y="1121498"/>
            <a:ext cx="8596668" cy="3880773"/>
          </a:xfrm>
        </p:spPr>
        <p:txBody>
          <a:bodyPr/>
          <a:lstStyle/>
          <a:p>
            <a:r>
              <a:rPr lang="tr-TR" dirty="0" smtClean="0"/>
              <a:t>3- </a:t>
            </a:r>
            <a:r>
              <a:rPr lang="tr-TR" dirty="0" err="1" smtClean="0"/>
              <a:t>Semerkand</a:t>
            </a:r>
            <a:r>
              <a:rPr lang="tr-TR" dirty="0" smtClean="0"/>
              <a:t> Gözlemevi</a:t>
            </a:r>
          </a:p>
          <a:p>
            <a:endParaRPr lang="tr-TR" dirty="0"/>
          </a:p>
          <a:p>
            <a:r>
              <a:rPr lang="tr-TR" dirty="0" err="1" smtClean="0"/>
              <a:t>Hülagü</a:t>
            </a:r>
            <a:r>
              <a:rPr lang="tr-TR" dirty="0" smtClean="0"/>
              <a:t> tarafından kurulmuştur.</a:t>
            </a:r>
          </a:p>
          <a:p>
            <a:endParaRPr lang="tr-TR" dirty="0"/>
          </a:p>
          <a:p>
            <a:r>
              <a:rPr lang="tr-TR" dirty="0" smtClean="0"/>
              <a:t>Büyük astronom </a:t>
            </a:r>
            <a:r>
              <a:rPr lang="tr-TR" dirty="0" err="1" smtClean="0"/>
              <a:t>Tûsî</a:t>
            </a:r>
            <a:r>
              <a:rPr lang="tr-TR" dirty="0" smtClean="0"/>
              <a:t> buranın hocasıdır.</a:t>
            </a:r>
          </a:p>
          <a:p>
            <a:endParaRPr lang="tr-TR" dirty="0"/>
          </a:p>
          <a:p>
            <a:r>
              <a:rPr lang="tr-TR" dirty="0" smtClean="0"/>
              <a:t>Devrin en iyi gözlemevidir.</a:t>
            </a:r>
          </a:p>
          <a:p>
            <a:endParaRPr lang="tr-TR" dirty="0"/>
          </a:p>
          <a:p>
            <a:r>
              <a:rPr lang="tr-TR" dirty="0" smtClean="0"/>
              <a:t>Bu standartlarda bir gözlemevi Avrupa’da ancak XVI. yüzyılda kurulabilmiştir.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9696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941389"/>
            <a:ext cx="8596668" cy="3880773"/>
          </a:xfrm>
        </p:spPr>
        <p:txBody>
          <a:bodyPr/>
          <a:lstStyle/>
          <a:p>
            <a:r>
              <a:rPr lang="tr-TR" dirty="0"/>
              <a:t>XV. yüzyılda Türkistan’da Uluğ Bey zamanında entelektüel bir hava esmiş buradaki rasathanede el-</a:t>
            </a:r>
            <a:r>
              <a:rPr lang="tr-TR" dirty="0" err="1"/>
              <a:t>Kâşî</a:t>
            </a:r>
            <a:r>
              <a:rPr lang="tr-TR" dirty="0"/>
              <a:t>, Ali Kuşçu ve Kadızâde-i Rûmî gibi âlimler </a:t>
            </a:r>
            <a:r>
              <a:rPr lang="tr-TR" dirty="0" smtClean="0"/>
              <a:t>çalışmıştır.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237" y="2537460"/>
            <a:ext cx="4744861" cy="3611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80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743269"/>
            <a:ext cx="8596668" cy="3880773"/>
          </a:xfrm>
        </p:spPr>
        <p:txBody>
          <a:bodyPr/>
          <a:lstStyle/>
          <a:p>
            <a:r>
              <a:rPr lang="tr-TR" dirty="0" err="1" smtClean="0"/>
              <a:t>İbn</a:t>
            </a:r>
            <a:r>
              <a:rPr lang="tr-TR" dirty="0" smtClean="0"/>
              <a:t> el-</a:t>
            </a:r>
            <a:r>
              <a:rPr lang="tr-TR" dirty="0" err="1" smtClean="0"/>
              <a:t>Heysem</a:t>
            </a:r>
            <a:r>
              <a:rPr lang="tr-TR" dirty="0" smtClean="0"/>
              <a:t> ve Yeni Optik</a:t>
            </a:r>
          </a:p>
          <a:p>
            <a:r>
              <a:rPr lang="tr-TR" dirty="0"/>
              <a:t>İslam’ın altın çağında yaşamış ve yaptığı çalışmalar sonucunda döneminin en özgün simalarından birisi olmayı başarmış </a:t>
            </a:r>
            <a:r>
              <a:rPr lang="tr-TR" dirty="0" err="1"/>
              <a:t>İbn</a:t>
            </a:r>
            <a:r>
              <a:rPr lang="tr-TR" dirty="0"/>
              <a:t> el-</a:t>
            </a:r>
            <a:r>
              <a:rPr lang="tr-TR" dirty="0" err="1"/>
              <a:t>Heysem</a:t>
            </a:r>
            <a:r>
              <a:rPr lang="tr-TR" dirty="0"/>
              <a:t> (965-1040) bütün zamanların en iyi optikçilerinden birisidir. 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693" y="2351453"/>
            <a:ext cx="4933950" cy="2973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958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3054" y="994729"/>
            <a:ext cx="8596668" cy="3880773"/>
          </a:xfrm>
        </p:spPr>
        <p:txBody>
          <a:bodyPr/>
          <a:lstStyle/>
          <a:p>
            <a:r>
              <a:rPr lang="tr-TR" dirty="0" smtClean="0"/>
              <a:t>Kaynak</a:t>
            </a:r>
          </a:p>
          <a:p>
            <a:endParaRPr lang="tr-TR" dirty="0"/>
          </a:p>
          <a:p>
            <a:r>
              <a:rPr lang="tr-TR" dirty="0" smtClean="0"/>
              <a:t>Melek </a:t>
            </a:r>
            <a:r>
              <a:rPr lang="tr-TR" dirty="0" err="1" smtClean="0"/>
              <a:t>Dosay</a:t>
            </a:r>
            <a:r>
              <a:rPr lang="tr-TR" dirty="0" smtClean="0"/>
              <a:t> Gökdoğan. </a:t>
            </a:r>
            <a:r>
              <a:rPr lang="tr-TR" dirty="0"/>
              <a:t>(2008). Ortaçağ’da İki Türk Matematikçisi </a:t>
            </a:r>
            <a:r>
              <a:rPr lang="tr-TR" dirty="0" err="1"/>
              <a:t>İbn</a:t>
            </a:r>
            <a:r>
              <a:rPr lang="tr-TR" dirty="0"/>
              <a:t> Türk ve </a:t>
            </a:r>
            <a:r>
              <a:rPr lang="tr-TR" dirty="0" err="1"/>
              <a:t>Hârizmî</a:t>
            </a:r>
            <a:r>
              <a:rPr lang="tr-TR" dirty="0"/>
              <a:t>. </a:t>
            </a:r>
            <a:r>
              <a:rPr lang="tr-TR" dirty="0" err="1"/>
              <a:t>Içinde</a:t>
            </a:r>
            <a:r>
              <a:rPr lang="tr-TR" dirty="0"/>
              <a:t> Y. </a:t>
            </a:r>
            <a:r>
              <a:rPr lang="tr-TR" dirty="0" err="1"/>
              <a:t>Unat</a:t>
            </a:r>
            <a:r>
              <a:rPr lang="tr-TR" dirty="0"/>
              <a:t> (Ed.), Ortaçağ İslam Dünyasında Bilim ve Teknik (</a:t>
            </a:r>
            <a:r>
              <a:rPr lang="tr-TR" dirty="0" err="1"/>
              <a:t>ss</a:t>
            </a:r>
            <a:r>
              <a:rPr lang="tr-TR" dirty="0"/>
              <a:t>. 126-132). Ankara: Lotus Yayınevi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Yavuz </a:t>
            </a:r>
            <a:r>
              <a:rPr lang="tr-TR" dirty="0" err="1" smtClean="0"/>
              <a:t>Unat</a:t>
            </a:r>
            <a:r>
              <a:rPr lang="tr-TR" dirty="0" smtClean="0"/>
              <a:t>, (2008</a:t>
            </a:r>
            <a:r>
              <a:rPr lang="tr-TR" dirty="0"/>
              <a:t>). Tarih Boyunca Türklerde Astronomi. </a:t>
            </a:r>
            <a:r>
              <a:rPr lang="tr-TR" dirty="0" err="1"/>
              <a:t>Içinde</a:t>
            </a:r>
            <a:r>
              <a:rPr lang="tr-TR" dirty="0"/>
              <a:t> Y. </a:t>
            </a:r>
            <a:r>
              <a:rPr lang="tr-TR" dirty="0" err="1"/>
              <a:t>Unat</a:t>
            </a:r>
            <a:r>
              <a:rPr lang="tr-TR" dirty="0"/>
              <a:t> (Ed.), Ortaçağ İslam Dünyasında Bilim (</a:t>
            </a:r>
            <a:r>
              <a:rPr lang="tr-TR" dirty="0" err="1"/>
              <a:t>ss</a:t>
            </a:r>
            <a:r>
              <a:rPr lang="tr-TR" dirty="0"/>
              <a:t>. 155-180). Ankara: Lotus Yayınevi.</a:t>
            </a:r>
          </a:p>
        </p:txBody>
      </p:sp>
    </p:spTree>
    <p:extLst>
      <p:ext uri="{BB962C8B-B14F-4D97-AF65-F5344CB8AC3E}">
        <p14:creationId xmlns:p14="http://schemas.microsoft.com/office/powerpoint/2010/main" val="2539177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6607" y="927534"/>
            <a:ext cx="8596668" cy="3880773"/>
          </a:xfrm>
        </p:spPr>
        <p:txBody>
          <a:bodyPr/>
          <a:lstStyle/>
          <a:p>
            <a:r>
              <a:rPr lang="tr-TR" dirty="0" smtClean="0"/>
              <a:t>Müslümanlar, fetih hareketleri sonucunda karşılaştıkları yeni kültürlerin bilgi birikimini Arapçaya aktarmaya başlamışlardır. </a:t>
            </a:r>
          </a:p>
          <a:p>
            <a:endParaRPr lang="tr-TR" dirty="0" smtClean="0"/>
          </a:p>
          <a:p>
            <a:r>
              <a:rPr lang="tr-TR" dirty="0" smtClean="0"/>
              <a:t>Matematik Müslüman filozofların ilgilendiği bilimsel alanlardan birisidir.</a:t>
            </a:r>
          </a:p>
          <a:p>
            <a:endParaRPr lang="tr-TR" dirty="0"/>
          </a:p>
          <a:p>
            <a:r>
              <a:rPr lang="tr-TR" dirty="0" smtClean="0"/>
              <a:t>Pratik ihtiyaçlar bu disiplinin gelişmesinde önemli bir motivasyon olmuştur.</a:t>
            </a:r>
          </a:p>
          <a:p>
            <a:endParaRPr lang="tr-TR" dirty="0"/>
          </a:p>
          <a:p>
            <a:r>
              <a:rPr lang="tr-TR" dirty="0" smtClean="0"/>
              <a:t>Bu alanın en bilinen iki ismi: </a:t>
            </a:r>
            <a:r>
              <a:rPr lang="tr-TR" dirty="0" err="1" smtClean="0"/>
              <a:t>Harizmî</a:t>
            </a:r>
            <a:r>
              <a:rPr lang="tr-TR" dirty="0" smtClean="0"/>
              <a:t> ve </a:t>
            </a:r>
            <a:r>
              <a:rPr lang="tr-TR" dirty="0" err="1" smtClean="0"/>
              <a:t>İbn</a:t>
            </a:r>
            <a:r>
              <a:rPr lang="tr-TR" dirty="0" smtClean="0"/>
              <a:t> Türk.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2080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8898" y="927534"/>
            <a:ext cx="8632920" cy="4295630"/>
          </a:xfrm>
        </p:spPr>
        <p:txBody>
          <a:bodyPr/>
          <a:lstStyle/>
          <a:p>
            <a:r>
              <a:rPr lang="tr-TR" dirty="0" err="1" smtClean="0"/>
              <a:t>Harizmî</a:t>
            </a:r>
            <a:r>
              <a:rPr lang="tr-TR" dirty="0" smtClean="0"/>
              <a:t> (</a:t>
            </a:r>
            <a:r>
              <a:rPr lang="tr-TR" dirty="0"/>
              <a:t>780-850)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Abbasi </a:t>
            </a:r>
            <a:r>
              <a:rPr lang="tr-TR" dirty="0"/>
              <a:t>halifeleri </a:t>
            </a:r>
            <a:r>
              <a:rPr lang="tr-TR" dirty="0" err="1"/>
              <a:t>Memun</a:t>
            </a:r>
            <a:r>
              <a:rPr lang="tr-TR" dirty="0"/>
              <a:t>, </a:t>
            </a:r>
            <a:r>
              <a:rPr lang="tr-TR" dirty="0" err="1"/>
              <a:t>Mutasım</a:t>
            </a:r>
            <a:r>
              <a:rPr lang="tr-TR" dirty="0"/>
              <a:t> ve </a:t>
            </a:r>
            <a:r>
              <a:rPr lang="tr-TR" dirty="0" err="1"/>
              <a:t>Vâsık’ın</a:t>
            </a:r>
            <a:r>
              <a:rPr lang="tr-TR" dirty="0"/>
              <a:t> devirlerinde en verimli çalışmalarını yapan </a:t>
            </a:r>
            <a:r>
              <a:rPr lang="tr-TR" dirty="0" err="1"/>
              <a:t>Hârizmî</a:t>
            </a:r>
            <a:r>
              <a:rPr lang="tr-TR" dirty="0"/>
              <a:t>, </a:t>
            </a:r>
            <a:r>
              <a:rPr lang="tr-TR" dirty="0" err="1"/>
              <a:t>Beytül</a:t>
            </a:r>
            <a:r>
              <a:rPr lang="tr-TR" dirty="0"/>
              <a:t> </a:t>
            </a:r>
            <a:r>
              <a:rPr lang="tr-TR" dirty="0" err="1"/>
              <a:t>Hikme’de</a:t>
            </a:r>
            <a:r>
              <a:rPr lang="tr-TR" dirty="0"/>
              <a:t> çalışmıştır.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Orta Asyalıdır ve anadili Türkçedir. </a:t>
            </a:r>
          </a:p>
          <a:p>
            <a:endParaRPr lang="tr-TR" dirty="0"/>
          </a:p>
          <a:p>
            <a:r>
              <a:rPr lang="tr-TR" dirty="0"/>
              <a:t>Hindistan’daki matematik gelişmelerini incelemek için </a:t>
            </a:r>
            <a:r>
              <a:rPr lang="tr-TR" dirty="0" smtClean="0"/>
              <a:t>oraya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</a:t>
            </a:r>
            <a:r>
              <a:rPr lang="tr-TR" dirty="0"/>
              <a:t>giden bilimsel bir heyete </a:t>
            </a:r>
            <a:r>
              <a:rPr lang="tr-TR" dirty="0" smtClean="0"/>
              <a:t>başkanlık etmiştir.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0101" y="2065148"/>
            <a:ext cx="2151793" cy="2883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477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3054" y="926149"/>
            <a:ext cx="8535246" cy="4537391"/>
          </a:xfrm>
        </p:spPr>
        <p:txBody>
          <a:bodyPr/>
          <a:lstStyle/>
          <a:p>
            <a:r>
              <a:rPr lang="tr-TR" dirty="0" err="1"/>
              <a:t>Kitâbü’l-Muḫtaṣar</a:t>
            </a:r>
            <a:r>
              <a:rPr lang="tr-TR" dirty="0"/>
              <a:t> fî </a:t>
            </a:r>
            <a:r>
              <a:rPr lang="tr-TR" dirty="0" err="1"/>
              <a:t>ḥisâbi’l-cebr</a:t>
            </a:r>
            <a:r>
              <a:rPr lang="tr-TR" dirty="0"/>
              <a:t> </a:t>
            </a:r>
            <a:r>
              <a:rPr lang="tr-TR" dirty="0" err="1" smtClean="0"/>
              <a:t>ve’l-muḳâbel</a:t>
            </a:r>
            <a:endParaRPr lang="tr-TR" dirty="0" smtClean="0"/>
          </a:p>
          <a:p>
            <a:endParaRPr lang="tr-TR" dirty="0"/>
          </a:p>
          <a:p>
            <a:r>
              <a:rPr lang="tr-TR" dirty="0" err="1"/>
              <a:t>Kitâbü’l-Ḥisâbi’l-Hindî</a:t>
            </a:r>
            <a:r>
              <a:rPr lang="tr-TR" dirty="0"/>
              <a:t>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Cebir kelimesinin kullanıldığı ilk kitaptır.</a:t>
            </a:r>
          </a:p>
          <a:p>
            <a:endParaRPr lang="tr-TR" dirty="0"/>
          </a:p>
          <a:p>
            <a:r>
              <a:rPr lang="tr-TR" dirty="0" smtClean="0"/>
              <a:t>Algoritma ve </a:t>
            </a:r>
            <a:r>
              <a:rPr lang="tr-TR" dirty="0" err="1" smtClean="0"/>
              <a:t>Algebra</a:t>
            </a:r>
            <a:r>
              <a:rPr lang="tr-TR" dirty="0" smtClean="0"/>
              <a:t> kelimelerin kökeni bu kitaptır.</a:t>
            </a:r>
          </a:p>
          <a:p>
            <a:endParaRPr lang="tr-TR" dirty="0"/>
          </a:p>
          <a:p>
            <a:r>
              <a:rPr lang="tr-TR" dirty="0"/>
              <a:t>Hint rakamlarının, sıfırın ve konumlu sayı sistemi ile hesap yapmanın yaygınlaşmasına </a:t>
            </a:r>
            <a:r>
              <a:rPr lang="tr-TR" dirty="0" smtClean="0"/>
              <a:t>vesile olmuştur.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7766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74514" y="1040449"/>
            <a:ext cx="8398086" cy="2800031"/>
          </a:xfrm>
        </p:spPr>
        <p:txBody>
          <a:bodyPr/>
          <a:lstStyle/>
          <a:p>
            <a:r>
              <a:rPr lang="tr-TR" dirty="0" err="1" smtClean="0"/>
              <a:t>Bathlı</a:t>
            </a:r>
            <a:r>
              <a:rPr lang="tr-TR" dirty="0" smtClean="0"/>
              <a:t> </a:t>
            </a:r>
            <a:r>
              <a:rPr lang="tr-TR" dirty="0" err="1"/>
              <a:t>Adelard’ın</a:t>
            </a:r>
            <a:r>
              <a:rPr lang="tr-TR" dirty="0"/>
              <a:t> 1120‘de yaptığı </a:t>
            </a:r>
            <a:r>
              <a:rPr lang="tr-TR" i="1" dirty="0"/>
              <a:t>el-</a:t>
            </a:r>
            <a:r>
              <a:rPr lang="tr-TR" i="1" dirty="0" err="1"/>
              <a:t>Cebr</a:t>
            </a:r>
            <a:r>
              <a:rPr lang="tr-TR" i="1" dirty="0"/>
              <a:t> ve el-</a:t>
            </a:r>
            <a:r>
              <a:rPr lang="tr-TR" i="1" dirty="0" err="1"/>
              <a:t>Mukâbele</a:t>
            </a:r>
            <a:r>
              <a:rPr lang="tr-TR" dirty="0" err="1"/>
              <a:t>’nin</a:t>
            </a:r>
            <a:r>
              <a:rPr lang="tr-TR" dirty="0"/>
              <a:t> Latince çevirisi günümüze kadar </a:t>
            </a:r>
            <a:r>
              <a:rPr lang="tr-TR" dirty="0" smtClean="0"/>
              <a:t>ulaşmıştır.</a:t>
            </a:r>
          </a:p>
          <a:p>
            <a:endParaRPr lang="tr-TR" dirty="0"/>
          </a:p>
          <a:p>
            <a:r>
              <a:rPr lang="tr-TR" dirty="0" err="1"/>
              <a:t>Hârizmî</a:t>
            </a:r>
            <a:r>
              <a:rPr lang="tr-TR" dirty="0"/>
              <a:t> ile çağdaş ya da ondan biraz daha önce yaşamış olduğu düşünülen, Hazar Denizi civarından geldiği öngörülen ve tarihte Türk mahlasını kullanan ilk bilgin olan </a:t>
            </a:r>
            <a:r>
              <a:rPr lang="tr-TR" dirty="0" err="1"/>
              <a:t>İbn</a:t>
            </a:r>
            <a:r>
              <a:rPr lang="tr-TR" dirty="0"/>
              <a:t> Türk de, </a:t>
            </a:r>
            <a:r>
              <a:rPr lang="tr-TR" dirty="0" err="1"/>
              <a:t>Hârizmî</a:t>
            </a:r>
            <a:r>
              <a:rPr lang="tr-TR" dirty="0"/>
              <a:t> ile birlikte cebrin kurucularında birisi olma payesini hak </a:t>
            </a:r>
            <a:r>
              <a:rPr lang="tr-TR" dirty="0" smtClean="0"/>
              <a:t>etmektedir.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2297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5914" y="949009"/>
            <a:ext cx="8596668" cy="3880773"/>
          </a:xfrm>
        </p:spPr>
        <p:txBody>
          <a:bodyPr/>
          <a:lstStyle/>
          <a:p>
            <a:r>
              <a:rPr lang="tr-TR" dirty="0" smtClean="0"/>
              <a:t>Astronomi: </a:t>
            </a:r>
            <a:r>
              <a:rPr lang="tr-TR" dirty="0" err="1" smtClean="0"/>
              <a:t>Birûnî</a:t>
            </a:r>
            <a:r>
              <a:rPr lang="tr-TR" dirty="0" smtClean="0"/>
              <a:t> (ö. 1048) ve </a:t>
            </a:r>
            <a:r>
              <a:rPr lang="tr-TR" dirty="0" err="1" smtClean="0"/>
              <a:t>Fergânî</a:t>
            </a:r>
            <a:r>
              <a:rPr lang="tr-TR" dirty="0" smtClean="0"/>
              <a:t> (ö. 861)</a:t>
            </a:r>
          </a:p>
          <a:p>
            <a:endParaRPr lang="tr-TR" dirty="0"/>
          </a:p>
          <a:p>
            <a:r>
              <a:rPr lang="tr-TR" dirty="0" smtClean="0"/>
              <a:t>Ortaçağ astronomisini en çok etkileyen bilginlerdendir.</a:t>
            </a:r>
          </a:p>
          <a:p>
            <a:endParaRPr lang="tr-TR" dirty="0"/>
          </a:p>
          <a:p>
            <a:r>
              <a:rPr lang="tr-TR" dirty="0" err="1" smtClean="0"/>
              <a:t>Fergânî</a:t>
            </a:r>
            <a:r>
              <a:rPr lang="tr-TR" dirty="0" smtClean="0"/>
              <a:t>, Ortaçağ’ın büyük ozanı </a:t>
            </a:r>
            <a:r>
              <a:rPr lang="tr-TR" dirty="0" err="1" smtClean="0"/>
              <a:t>Dante’yi</a:t>
            </a:r>
            <a:r>
              <a:rPr lang="tr-TR" dirty="0" smtClean="0"/>
              <a:t> dahi etkilemiştir.</a:t>
            </a:r>
          </a:p>
          <a:p>
            <a:endParaRPr lang="tr-TR" dirty="0"/>
          </a:p>
          <a:p>
            <a:r>
              <a:rPr lang="tr-TR" dirty="0"/>
              <a:t>Orta Asyalı bir bilgin olan </a:t>
            </a:r>
            <a:r>
              <a:rPr lang="tr-TR" dirty="0" err="1"/>
              <a:t>Fergânî</a:t>
            </a:r>
            <a:r>
              <a:rPr lang="tr-TR" dirty="0"/>
              <a:t>, </a:t>
            </a:r>
            <a:r>
              <a:rPr lang="tr-TR" dirty="0" err="1"/>
              <a:t>Ptolemaios’un</a:t>
            </a:r>
            <a:r>
              <a:rPr lang="tr-TR" dirty="0"/>
              <a:t> </a:t>
            </a:r>
            <a:r>
              <a:rPr lang="tr-TR" dirty="0" err="1"/>
              <a:t>Almagest’ini</a:t>
            </a:r>
            <a:r>
              <a:rPr lang="tr-TR" dirty="0"/>
              <a:t> daha anlaşılır kılacak bir biçimde özetleyerek hem Doğu’da hem de Batı’da uzun süre kullanılmış olan bir el kitabı hazırlamıştır. 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543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57443" y="747425"/>
            <a:ext cx="8596668" cy="3880773"/>
          </a:xfrm>
        </p:spPr>
        <p:txBody>
          <a:bodyPr/>
          <a:lstStyle/>
          <a:p>
            <a:r>
              <a:rPr lang="tr-TR" dirty="0" err="1"/>
              <a:t>Fergânî</a:t>
            </a:r>
            <a:r>
              <a:rPr lang="tr-TR" dirty="0"/>
              <a:t>, ayrıca yeryüzü ölçümü üzerine de çalışmalar yapmış, günümüzde bilinen değere yaklaşık bir değer bulmuştur. 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Birûnî</a:t>
            </a:r>
            <a:r>
              <a:rPr lang="tr-TR" dirty="0" smtClean="0"/>
              <a:t> </a:t>
            </a:r>
            <a:r>
              <a:rPr lang="tr-TR" dirty="0"/>
              <a:t>ise, </a:t>
            </a:r>
            <a:r>
              <a:rPr lang="tr-TR" i="1" dirty="0"/>
              <a:t>el-</a:t>
            </a:r>
            <a:r>
              <a:rPr lang="tr-TR" i="1" dirty="0" err="1"/>
              <a:t>Kanûn</a:t>
            </a:r>
            <a:r>
              <a:rPr lang="tr-TR" i="1" dirty="0"/>
              <a:t> el-</a:t>
            </a:r>
            <a:r>
              <a:rPr lang="tr-TR" i="1" dirty="0" err="1"/>
              <a:t>Mesudî</a:t>
            </a:r>
            <a:r>
              <a:rPr lang="tr-TR" dirty="0"/>
              <a:t> adlı </a:t>
            </a:r>
            <a:r>
              <a:rPr lang="tr-TR" dirty="0" err="1"/>
              <a:t>Gazneli</a:t>
            </a:r>
            <a:r>
              <a:rPr lang="tr-TR" dirty="0"/>
              <a:t> </a:t>
            </a:r>
            <a:r>
              <a:rPr lang="tr-TR" dirty="0" err="1"/>
              <a:t>Mahmud’un</a:t>
            </a:r>
            <a:r>
              <a:rPr lang="tr-TR" dirty="0"/>
              <a:t> oğlu </a:t>
            </a:r>
            <a:r>
              <a:rPr lang="tr-TR" dirty="0" err="1"/>
              <a:t>Mesud’a</a:t>
            </a:r>
            <a:r>
              <a:rPr lang="tr-TR" dirty="0"/>
              <a:t> adına ithaf ettiği bir kitap yazmıştır. 1030 yılında yazdığı bu kitap, İslam Dünyası’nda yazılmış en kapsamlı </a:t>
            </a:r>
            <a:r>
              <a:rPr lang="tr-TR" dirty="0" smtClean="0"/>
              <a:t>kitaptı.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6737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6607" y="858262"/>
            <a:ext cx="8596668" cy="3880773"/>
          </a:xfrm>
        </p:spPr>
        <p:txBody>
          <a:bodyPr/>
          <a:lstStyle/>
          <a:p>
            <a:r>
              <a:rPr lang="tr-TR" dirty="0" smtClean="0"/>
              <a:t>Gözlemevleri:</a:t>
            </a:r>
          </a:p>
          <a:p>
            <a:endParaRPr lang="tr-TR" dirty="0" smtClean="0"/>
          </a:p>
          <a:p>
            <a:r>
              <a:rPr lang="tr-TR" dirty="0" smtClean="0"/>
              <a:t>1- </a:t>
            </a:r>
            <a:r>
              <a:rPr lang="tr-TR" dirty="0" err="1" smtClean="0"/>
              <a:t>Hemedan</a:t>
            </a:r>
            <a:r>
              <a:rPr lang="tr-TR" dirty="0" smtClean="0"/>
              <a:t> Gözlemevi:</a:t>
            </a:r>
          </a:p>
          <a:p>
            <a:endParaRPr lang="tr-TR" dirty="0"/>
          </a:p>
          <a:p>
            <a:r>
              <a:rPr lang="tr-TR" dirty="0" err="1" smtClean="0"/>
              <a:t>İbn</a:t>
            </a:r>
            <a:r>
              <a:rPr lang="tr-TR" dirty="0" smtClean="0"/>
              <a:t> </a:t>
            </a:r>
            <a:r>
              <a:rPr lang="tr-TR" dirty="0" err="1" smtClean="0"/>
              <a:t>Sînâ</a:t>
            </a:r>
            <a:r>
              <a:rPr lang="tr-TR" dirty="0" smtClean="0"/>
              <a:t> ve öğrencisi </a:t>
            </a:r>
            <a:r>
              <a:rPr lang="tr-TR" dirty="0" err="1" smtClean="0"/>
              <a:t>Cüzcânî</a:t>
            </a:r>
            <a:r>
              <a:rPr lang="tr-TR" dirty="0" smtClean="0"/>
              <a:t> tarafından kurulmuştur.</a:t>
            </a:r>
          </a:p>
          <a:p>
            <a:endParaRPr lang="tr-TR" dirty="0"/>
          </a:p>
          <a:p>
            <a:r>
              <a:rPr lang="tr-TR" dirty="0" smtClean="0"/>
              <a:t>Herhangi bir tablo hazırlanmamıştır.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8068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1189" y="955243"/>
            <a:ext cx="8596668" cy="3880773"/>
          </a:xfrm>
        </p:spPr>
        <p:txBody>
          <a:bodyPr/>
          <a:lstStyle/>
          <a:p>
            <a:r>
              <a:rPr lang="tr-TR" dirty="0" smtClean="0"/>
              <a:t>2- İsfahan Gözlemevi:</a:t>
            </a:r>
          </a:p>
          <a:p>
            <a:endParaRPr lang="tr-TR" dirty="0"/>
          </a:p>
          <a:p>
            <a:r>
              <a:rPr lang="tr-TR" dirty="0" smtClean="0"/>
              <a:t>Selçuklu sultanı </a:t>
            </a:r>
            <a:r>
              <a:rPr lang="tr-TR" dirty="0" err="1" smtClean="0"/>
              <a:t>Melikşah</a:t>
            </a:r>
            <a:r>
              <a:rPr lang="tr-TR" dirty="0" smtClean="0"/>
              <a:t> tarafından kurulmuştur.</a:t>
            </a:r>
          </a:p>
          <a:p>
            <a:endParaRPr lang="tr-TR" dirty="0"/>
          </a:p>
          <a:p>
            <a:r>
              <a:rPr lang="tr-TR" dirty="0" smtClean="0"/>
              <a:t>Büyük filozof Ömer </a:t>
            </a:r>
            <a:r>
              <a:rPr lang="tr-TR" dirty="0" err="1" smtClean="0"/>
              <a:t>Hayyam</a:t>
            </a:r>
            <a:r>
              <a:rPr lang="tr-TR" dirty="0" smtClean="0"/>
              <a:t> burada çalışmıştır.</a:t>
            </a:r>
          </a:p>
          <a:p>
            <a:endParaRPr lang="tr-TR" dirty="0"/>
          </a:p>
          <a:p>
            <a:r>
              <a:rPr lang="tr-TR" dirty="0" err="1" smtClean="0"/>
              <a:t>Celalî</a:t>
            </a:r>
            <a:r>
              <a:rPr lang="tr-TR" dirty="0" smtClean="0"/>
              <a:t> </a:t>
            </a:r>
            <a:r>
              <a:rPr lang="tr-TR" dirty="0"/>
              <a:t>T</a:t>
            </a:r>
            <a:r>
              <a:rPr lang="tr-TR" dirty="0" smtClean="0"/>
              <a:t>akvimi’ni hazırlamıştır. </a:t>
            </a:r>
          </a:p>
        </p:txBody>
      </p:sp>
    </p:spTree>
    <p:extLst>
      <p:ext uri="{BB962C8B-B14F-4D97-AF65-F5344CB8AC3E}">
        <p14:creationId xmlns:p14="http://schemas.microsoft.com/office/powerpoint/2010/main" val="1820913967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</TotalTime>
  <Words>484</Words>
  <Application>Microsoft Office PowerPoint</Application>
  <PresentationFormat>Geniş ekran</PresentationFormat>
  <Paragraphs>70</Paragraphs>
  <Slides>13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Wingdings 3</vt:lpstr>
      <vt:lpstr>Yüzeyler</vt:lpstr>
      <vt:lpstr>Ortaçağ İslam Uygarlığında Matematik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Ortaçağ İslam Uygarlığında Matematik</dc:title>
  <dc:creator>Ayşegül-Vural</dc:creator>
  <cp:lastModifiedBy>Ayşegül-Vural</cp:lastModifiedBy>
  <cp:revision>5</cp:revision>
  <dcterms:created xsi:type="dcterms:W3CDTF">2020-10-17T19:19:40Z</dcterms:created>
  <dcterms:modified xsi:type="dcterms:W3CDTF">2020-10-17T19:59:03Z</dcterms:modified>
</cp:coreProperties>
</file>