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75" r:id="rId12"/>
    <p:sldId id="279" r:id="rId13"/>
    <p:sldId id="280" r:id="rId14"/>
    <p:sldId id="281" r:id="rId15"/>
    <p:sldId id="282" r:id="rId16"/>
    <p:sldId id="283" r:id="rId17"/>
    <p:sldId id="288" r:id="rId18"/>
    <p:sldId id="289" r:id="rId19"/>
    <p:sldId id="290" r:id="rId20"/>
    <p:sldId id="291" r:id="rId21"/>
    <p:sldId id="292" r:id="rId22"/>
    <p:sldId id="295" r:id="rId23"/>
    <p:sldId id="296" r:id="rId24"/>
    <p:sldId id="297" r:id="rId25"/>
    <p:sldId id="298" r:id="rId26"/>
    <p:sldId id="299" r:id="rId27"/>
    <p:sldId id="301" r:id="rId28"/>
    <p:sldId id="302" r:id="rId29"/>
    <p:sldId id="304" r:id="rId30"/>
    <p:sldId id="306" r:id="rId31"/>
    <p:sldId id="308" r:id="rId32"/>
    <p:sldId id="310" r:id="rId33"/>
    <p:sldId id="311" r:id="rId34"/>
    <p:sldId id="315" r:id="rId35"/>
    <p:sldId id="316" r:id="rId36"/>
  </p:sldIdLst>
  <p:sldSz cx="10058400" cy="7772400"/>
  <p:notesSz cx="10058400" cy="77724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1758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613154" y="948943"/>
            <a:ext cx="6832090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57200" y="457200"/>
            <a:ext cx="9143999" cy="6857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457200" y="457199"/>
            <a:ext cx="8476615" cy="6172200"/>
          </a:xfrm>
          <a:custGeom>
            <a:avLst/>
            <a:gdLst/>
            <a:ahLst/>
            <a:cxnLst/>
            <a:rect l="l" t="t" r="r" b="b"/>
            <a:pathLst>
              <a:path w="8476615" h="6172200">
                <a:moveTo>
                  <a:pt x="6132576" y="5425440"/>
                </a:moveTo>
                <a:lnTo>
                  <a:pt x="725424" y="0"/>
                </a:lnTo>
                <a:lnTo>
                  <a:pt x="0" y="0"/>
                </a:lnTo>
                <a:lnTo>
                  <a:pt x="0" y="763524"/>
                </a:lnTo>
                <a:lnTo>
                  <a:pt x="5388864" y="6172200"/>
                </a:lnTo>
                <a:lnTo>
                  <a:pt x="6132576" y="5425440"/>
                </a:lnTo>
                <a:close/>
              </a:path>
              <a:path w="8476615" h="6172200">
                <a:moveTo>
                  <a:pt x="6751320" y="4818888"/>
                </a:moveTo>
                <a:lnTo>
                  <a:pt x="1952244" y="0"/>
                </a:lnTo>
                <a:lnTo>
                  <a:pt x="1365504" y="0"/>
                </a:lnTo>
                <a:lnTo>
                  <a:pt x="6457188" y="5114544"/>
                </a:lnTo>
                <a:lnTo>
                  <a:pt x="6751320" y="4818888"/>
                </a:lnTo>
                <a:close/>
              </a:path>
              <a:path w="8476615" h="6172200">
                <a:moveTo>
                  <a:pt x="8008620" y="3552444"/>
                </a:moveTo>
                <a:lnTo>
                  <a:pt x="4471416" y="0"/>
                </a:lnTo>
                <a:lnTo>
                  <a:pt x="3471672" y="0"/>
                </a:lnTo>
                <a:lnTo>
                  <a:pt x="7508748" y="4055364"/>
                </a:lnTo>
                <a:lnTo>
                  <a:pt x="8008620" y="3552444"/>
                </a:lnTo>
                <a:close/>
              </a:path>
              <a:path w="8476615" h="6172200">
                <a:moveTo>
                  <a:pt x="8476488" y="3087624"/>
                </a:moveTo>
                <a:lnTo>
                  <a:pt x="5402580" y="0"/>
                </a:lnTo>
                <a:lnTo>
                  <a:pt x="4849368" y="0"/>
                </a:lnTo>
                <a:lnTo>
                  <a:pt x="8200644" y="3364992"/>
                </a:lnTo>
                <a:lnTo>
                  <a:pt x="8476488" y="3087624"/>
                </a:lnTo>
                <a:close/>
              </a:path>
            </a:pathLst>
          </a:custGeom>
          <a:solidFill>
            <a:srgbClr val="254C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80363" y="663956"/>
            <a:ext cx="8297672" cy="970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55050" y="1937674"/>
            <a:ext cx="4032250" cy="1838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59383" y="6996608"/>
            <a:ext cx="3740785" cy="274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171428" y="7027780"/>
            <a:ext cx="255904" cy="2228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0843" y="715772"/>
            <a:ext cx="220281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160" dirty="0"/>
              <a:t>Lecture</a:t>
            </a:r>
            <a:r>
              <a:rPr sz="4200" spc="-70" dirty="0"/>
              <a:t> </a:t>
            </a:r>
            <a:r>
              <a:rPr sz="4200" dirty="0"/>
              <a:t>6</a:t>
            </a:r>
            <a:endParaRPr sz="4200"/>
          </a:p>
        </p:txBody>
      </p:sp>
      <p:grpSp>
        <p:nvGrpSpPr>
          <p:cNvPr id="3" name="object 3"/>
          <p:cNvGrpSpPr/>
          <p:nvPr/>
        </p:nvGrpSpPr>
        <p:grpSpPr>
          <a:xfrm>
            <a:off x="923544" y="1319783"/>
            <a:ext cx="2197735" cy="70485"/>
            <a:chOff x="923544" y="1319783"/>
            <a:chExt cx="2197735" cy="70485"/>
          </a:xfrm>
        </p:grpSpPr>
        <p:sp>
          <p:nvSpPr>
            <p:cNvPr id="4" name="object 4"/>
            <p:cNvSpPr/>
            <p:nvPr/>
          </p:nvSpPr>
          <p:spPr>
            <a:xfrm>
              <a:off x="944880" y="1341119"/>
              <a:ext cx="2176780" cy="48895"/>
            </a:xfrm>
            <a:custGeom>
              <a:avLst/>
              <a:gdLst/>
              <a:ahLst/>
              <a:cxnLst/>
              <a:rect l="l" t="t" r="r" b="b"/>
              <a:pathLst>
                <a:path w="2176780" h="48894">
                  <a:moveTo>
                    <a:pt x="2176271" y="48767"/>
                  </a:moveTo>
                  <a:lnTo>
                    <a:pt x="2176271" y="0"/>
                  </a:lnTo>
                  <a:lnTo>
                    <a:pt x="0" y="0"/>
                  </a:lnTo>
                  <a:lnTo>
                    <a:pt x="0" y="48767"/>
                  </a:lnTo>
                  <a:lnTo>
                    <a:pt x="2176271" y="487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3544" y="1319783"/>
              <a:ext cx="2176780" cy="48895"/>
            </a:xfrm>
            <a:custGeom>
              <a:avLst/>
              <a:gdLst/>
              <a:ahLst/>
              <a:cxnLst/>
              <a:rect l="l" t="t" r="r" b="b"/>
              <a:pathLst>
                <a:path w="2176780" h="48894">
                  <a:moveTo>
                    <a:pt x="2176271" y="48767"/>
                  </a:moveTo>
                  <a:lnTo>
                    <a:pt x="2176271" y="0"/>
                  </a:lnTo>
                  <a:lnTo>
                    <a:pt x="0" y="0"/>
                  </a:lnTo>
                  <a:lnTo>
                    <a:pt x="0" y="48767"/>
                  </a:lnTo>
                  <a:lnTo>
                    <a:pt x="2176271" y="48767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15415" y="1259229"/>
            <a:ext cx="8298180" cy="4825365"/>
          </a:xfrm>
          <a:prstGeom prst="rect">
            <a:avLst/>
          </a:prstGeom>
        </p:spPr>
        <p:txBody>
          <a:bodyPr vert="horz" wrap="square" lIns="0" tIns="2495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65"/>
              </a:spcBef>
            </a:pPr>
            <a:r>
              <a:rPr sz="4200" spc="165" dirty="0">
                <a:solidFill>
                  <a:srgbClr val="FAFD00"/>
                </a:solidFill>
                <a:latin typeface="Times New Roman"/>
                <a:cs typeface="Times New Roman"/>
              </a:rPr>
              <a:t>Frame-based</a:t>
            </a:r>
            <a:r>
              <a:rPr sz="42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4200" spc="150" dirty="0">
                <a:solidFill>
                  <a:srgbClr val="FAFD00"/>
                </a:solidFill>
                <a:latin typeface="Times New Roman"/>
                <a:cs typeface="Times New Roman"/>
              </a:rPr>
              <a:t>expert</a:t>
            </a:r>
            <a:r>
              <a:rPr sz="42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4200" spc="60" dirty="0">
                <a:solidFill>
                  <a:srgbClr val="FAFD00"/>
                </a:solidFill>
                <a:latin typeface="Times New Roman"/>
                <a:cs typeface="Times New Roman"/>
              </a:rPr>
              <a:t>systems</a:t>
            </a:r>
            <a:endParaRPr sz="4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3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110" dirty="0">
                <a:solidFill>
                  <a:srgbClr val="FFFFFF"/>
                </a:solidFill>
                <a:latin typeface="Times New Roman"/>
                <a:cs typeface="Times New Roman"/>
              </a:rPr>
              <a:t>Introduction,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6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20" dirty="0">
                <a:solidFill>
                  <a:srgbClr val="FFFFFF"/>
                </a:solidFill>
                <a:latin typeface="Times New Roman"/>
                <a:cs typeface="Times New Roman"/>
              </a:rPr>
              <a:t>what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7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35" dirty="0">
                <a:solidFill>
                  <a:srgbClr val="FFFFFF"/>
                </a:solidFill>
                <a:latin typeface="Times New Roman"/>
                <a:cs typeface="Times New Roman"/>
              </a:rPr>
              <a:t>frame?</a:t>
            </a:r>
            <a:endParaRPr sz="3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135" dirty="0">
                <a:solidFill>
                  <a:srgbClr val="FFFFFF"/>
                </a:solidFill>
                <a:latin typeface="Times New Roman"/>
                <a:cs typeface="Times New Roman"/>
              </a:rPr>
              <a:t>Frames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85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7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0" dirty="0">
                <a:solidFill>
                  <a:srgbClr val="FFFFFF"/>
                </a:solidFill>
                <a:latin typeface="Times New Roman"/>
                <a:cs typeface="Times New Roman"/>
              </a:rPr>
              <a:t>knowledge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14" dirty="0">
                <a:solidFill>
                  <a:srgbClr val="FFFFFF"/>
                </a:solidFill>
                <a:latin typeface="Times New Roman"/>
                <a:cs typeface="Times New Roman"/>
              </a:rPr>
              <a:t>representation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90" dirty="0">
                <a:solidFill>
                  <a:srgbClr val="FFFFFF"/>
                </a:solidFill>
                <a:latin typeface="Times New Roman"/>
                <a:cs typeface="Times New Roman"/>
              </a:rPr>
              <a:t>technique</a:t>
            </a:r>
            <a:endParaRPr sz="3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90" dirty="0">
                <a:solidFill>
                  <a:srgbClr val="FFFFFF"/>
                </a:solidFill>
                <a:latin typeface="Times New Roman"/>
                <a:cs typeface="Times New Roman"/>
              </a:rPr>
              <a:t>Inference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00" dirty="0">
                <a:solidFill>
                  <a:srgbClr val="FFFFFF"/>
                </a:solidFill>
                <a:latin typeface="Times New Roman"/>
                <a:cs typeface="Times New Roman"/>
              </a:rPr>
              <a:t>frame-based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05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45" dirty="0">
                <a:solidFill>
                  <a:srgbClr val="FFFFFF"/>
                </a:solidFill>
                <a:latin typeface="Times New Roman"/>
                <a:cs typeface="Times New Roman"/>
              </a:rPr>
              <a:t>systems</a:t>
            </a:r>
            <a:endParaRPr sz="3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90" dirty="0">
                <a:solidFill>
                  <a:srgbClr val="FFFFFF"/>
                </a:solidFill>
                <a:latin typeface="Times New Roman"/>
                <a:cs typeface="Times New Roman"/>
              </a:rPr>
              <a:t>Methods</a:t>
            </a:r>
            <a:r>
              <a:rPr sz="30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6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FFFFF"/>
                </a:solidFill>
                <a:latin typeface="Times New Roman"/>
                <a:cs typeface="Times New Roman"/>
              </a:rPr>
              <a:t>demons</a:t>
            </a:r>
            <a:endParaRPr sz="3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35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120" dirty="0">
                <a:solidFill>
                  <a:srgbClr val="FFFFFF"/>
                </a:solidFill>
                <a:latin typeface="Times New Roman"/>
                <a:cs typeface="Times New Roman"/>
              </a:rPr>
              <a:t>Interaction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spc="105" dirty="0">
                <a:solidFill>
                  <a:srgbClr val="FFFFFF"/>
                </a:solidFill>
                <a:latin typeface="Times New Roman"/>
                <a:cs typeface="Times New Roman"/>
              </a:rPr>
              <a:t>frames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6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95" dirty="0">
                <a:solidFill>
                  <a:srgbClr val="FFFFFF"/>
                </a:solidFill>
                <a:latin typeface="Times New Roman"/>
                <a:cs typeface="Times New Roman"/>
              </a:rPr>
              <a:t>rules</a:t>
            </a:r>
            <a:endParaRPr sz="3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55" dirty="0">
                <a:solidFill>
                  <a:srgbClr val="FFFFFF"/>
                </a:solidFill>
                <a:latin typeface="Times New Roman"/>
                <a:cs typeface="Times New Roman"/>
              </a:rPr>
              <a:t>Buy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60" dirty="0">
                <a:solidFill>
                  <a:srgbClr val="FFFFFF"/>
                </a:solidFill>
                <a:latin typeface="Times New Roman"/>
                <a:cs typeface="Times New Roman"/>
              </a:rPr>
              <a:t>Smart: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7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00" dirty="0">
                <a:solidFill>
                  <a:srgbClr val="FFFFFF"/>
                </a:solidFill>
                <a:latin typeface="Times New Roman"/>
                <a:cs typeface="Times New Roman"/>
              </a:rPr>
              <a:t>frame-based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05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0" dirty="0">
                <a:solidFill>
                  <a:srgbClr val="FFFFFF"/>
                </a:solidFill>
                <a:latin typeface="Times New Roman"/>
                <a:cs typeface="Times New Roman"/>
              </a:rPr>
              <a:t>system</a:t>
            </a:r>
            <a:endParaRPr sz="3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140" dirty="0">
                <a:solidFill>
                  <a:srgbClr val="FFFFFF"/>
                </a:solidFill>
                <a:latin typeface="Times New Roman"/>
                <a:cs typeface="Times New Roman"/>
              </a:rPr>
              <a:t>Summary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</a:t>
            </a:fld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1467103"/>
            <a:ext cx="8249920" cy="5239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2877820" algn="l"/>
                <a:tab pos="726249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word</a:t>
            </a:r>
            <a:r>
              <a:rPr sz="3000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frame</a:t>
            </a:r>
            <a:r>
              <a:rPr sz="30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often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vague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meaning.	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frame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refer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particular object,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example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computer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HP</a:t>
            </a:r>
            <a:r>
              <a:rPr sz="3000" i="1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Pavilion</a:t>
            </a:r>
            <a:r>
              <a:rPr sz="3000" i="1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P6555A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group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similar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objects.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</a:t>
            </a:r>
            <a:r>
              <a:rPr sz="30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more</a:t>
            </a:r>
            <a:r>
              <a:rPr sz="3000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precise,</a:t>
            </a:r>
            <a:r>
              <a:rPr sz="3000" spc="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000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will</a:t>
            </a:r>
            <a:r>
              <a:rPr sz="30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instance-frame</a:t>
            </a:r>
            <a:r>
              <a:rPr sz="30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when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referring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particular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object,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class-frame</a:t>
            </a:r>
            <a:r>
              <a:rPr sz="30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referring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group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similar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objects.</a:t>
            </a:r>
            <a:endParaRPr sz="3000">
              <a:latin typeface="Times New Roman"/>
              <a:cs typeface="Times New Roman"/>
            </a:endParaRPr>
          </a:p>
          <a:p>
            <a:pPr marL="354965" marR="527685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3494404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70" dirty="0">
                <a:solidFill>
                  <a:srgbClr val="FAFD00"/>
                </a:solidFill>
                <a:latin typeface="Times New Roman"/>
                <a:cs typeface="Times New Roman"/>
              </a:rPr>
              <a:t>class-frame</a:t>
            </a:r>
            <a:r>
              <a:rPr sz="30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describes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group of objects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with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common</a:t>
            </a:r>
            <a:r>
              <a:rPr sz="30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attributes.	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Animal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person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car</a:t>
            </a:r>
            <a:r>
              <a:rPr sz="30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computer</a:t>
            </a:r>
            <a:r>
              <a:rPr sz="30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all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class-frames.</a:t>
            </a:r>
            <a:endParaRPr sz="3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Each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frame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“knows”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its</a:t>
            </a:r>
            <a:r>
              <a:rPr sz="30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class.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10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52091" y="755395"/>
            <a:ext cx="65913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200" dirty="0"/>
              <a:t>What</a:t>
            </a:r>
            <a:r>
              <a:rPr sz="3600" spc="-20" dirty="0"/>
              <a:t> </a:t>
            </a:r>
            <a:r>
              <a:rPr sz="3600" spc="200" dirty="0"/>
              <a:t>are</a:t>
            </a:r>
            <a:r>
              <a:rPr sz="3600" spc="-15" dirty="0"/>
              <a:t> </a:t>
            </a:r>
            <a:r>
              <a:rPr sz="3600" spc="130" dirty="0"/>
              <a:t>the</a:t>
            </a:r>
            <a:r>
              <a:rPr sz="3600" spc="-15" dirty="0"/>
              <a:t> </a:t>
            </a:r>
            <a:r>
              <a:rPr sz="3600" spc="40" dirty="0"/>
              <a:t>class</a:t>
            </a:r>
            <a:r>
              <a:rPr sz="3600" spc="-15" dirty="0"/>
              <a:t> </a:t>
            </a:r>
            <a:r>
              <a:rPr sz="3600" spc="195" dirty="0"/>
              <a:t>and</a:t>
            </a:r>
            <a:r>
              <a:rPr sz="3600" spc="-15" dirty="0"/>
              <a:t> </a:t>
            </a:r>
            <a:r>
              <a:rPr sz="3600" spc="95" dirty="0"/>
              <a:t>instances?</a:t>
            </a:r>
            <a:endParaRPr sz="36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66875" y="656335"/>
            <a:ext cx="77216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160" dirty="0"/>
              <a:t>Inheritance</a:t>
            </a:r>
            <a:r>
              <a:rPr sz="4000" spc="-30" dirty="0"/>
              <a:t> </a:t>
            </a:r>
            <a:r>
              <a:rPr sz="4000" spc="110" dirty="0"/>
              <a:t>in</a:t>
            </a:r>
            <a:r>
              <a:rPr sz="4000" spc="-40" dirty="0"/>
              <a:t> </a:t>
            </a:r>
            <a:r>
              <a:rPr sz="4000" spc="140" dirty="0"/>
              <a:t>frame-based</a:t>
            </a:r>
            <a:r>
              <a:rPr sz="4000" spc="-25" dirty="0"/>
              <a:t> </a:t>
            </a:r>
            <a:r>
              <a:rPr sz="4000" spc="65" dirty="0"/>
              <a:t>systems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20927" y="1505203"/>
            <a:ext cx="8307705" cy="4233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217804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Inheritance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defined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as 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process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which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all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characteristics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class-frame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assumed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instance-frame.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531622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common use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inheritance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impose default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features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all instance-frames.	We can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create just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class-frame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contains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generic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characteristics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some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object,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obtain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several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instance-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frames without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encoding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class-level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characteristics.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98494" y="732535"/>
            <a:ext cx="465836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120" dirty="0"/>
              <a:t>Methods</a:t>
            </a:r>
            <a:r>
              <a:rPr sz="4000" spc="-35" dirty="0"/>
              <a:t> </a:t>
            </a:r>
            <a:r>
              <a:rPr sz="4000" spc="220" dirty="0"/>
              <a:t>and</a:t>
            </a:r>
            <a:r>
              <a:rPr sz="4000" spc="-20" dirty="0"/>
              <a:t> </a:t>
            </a:r>
            <a:r>
              <a:rPr sz="4000" spc="110" dirty="0"/>
              <a:t>demons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182115" y="1692655"/>
            <a:ext cx="7908290" cy="19754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99900"/>
              </a:lnSpc>
              <a:spcBef>
                <a:spcPts val="105"/>
              </a:spcBef>
              <a:tabLst>
                <a:tab pos="2790825" algn="l"/>
              </a:tabLst>
            </a:pP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systems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required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not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only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store the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but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also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validate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manipulate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this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knowledge.	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To add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actions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our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frames,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we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need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95" dirty="0">
                <a:solidFill>
                  <a:srgbClr val="FAFD00"/>
                </a:solidFill>
                <a:latin typeface="Times New Roman"/>
                <a:cs typeface="Times New Roman"/>
              </a:rPr>
              <a:t>methods</a:t>
            </a:r>
            <a:r>
              <a:rPr sz="32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70" dirty="0">
                <a:solidFill>
                  <a:srgbClr val="FAFD00"/>
                </a:solidFill>
                <a:latin typeface="Times New Roman"/>
                <a:cs typeface="Times New Roman"/>
              </a:rPr>
              <a:t>demons</a:t>
            </a:r>
            <a:r>
              <a:rPr sz="3200" spc="7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3015" y="1276603"/>
            <a:ext cx="8340090" cy="39592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3975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method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procedure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associated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with 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frame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attribute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executed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whenever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requested.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write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method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specific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attribute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determine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attribute’s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value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execute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series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actions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when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attribute’s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value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changes.</a:t>
            </a:r>
            <a:endParaRPr sz="3000">
              <a:latin typeface="Times New Roman"/>
              <a:cs typeface="Times New Roman"/>
            </a:endParaRPr>
          </a:p>
          <a:p>
            <a:pPr marL="354965" marR="27940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Most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frame-based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two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types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methods:</a:t>
            </a:r>
            <a:endParaRPr sz="3000">
              <a:latin typeface="Times New Roman"/>
              <a:cs typeface="Times New Roman"/>
            </a:endParaRPr>
          </a:p>
          <a:p>
            <a:pPr marL="354965">
              <a:lnSpc>
                <a:spcPct val="100000"/>
              </a:lnSpc>
              <a:spcBef>
                <a:spcPts val="720"/>
              </a:spcBef>
            </a:pPr>
            <a:r>
              <a:rPr sz="3000" spc="120" dirty="0">
                <a:solidFill>
                  <a:srgbClr val="FAFD00"/>
                </a:solidFill>
                <a:latin typeface="Times New Roman"/>
                <a:cs typeface="Times New Roman"/>
              </a:rPr>
              <a:t>WHEN</a:t>
            </a:r>
            <a:r>
              <a:rPr sz="30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90" dirty="0">
                <a:solidFill>
                  <a:srgbClr val="FAFD00"/>
                </a:solidFill>
                <a:latin typeface="Times New Roman"/>
                <a:cs typeface="Times New Roman"/>
              </a:rPr>
              <a:t>CHANGED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20" dirty="0">
                <a:solidFill>
                  <a:srgbClr val="FAFD00"/>
                </a:solidFill>
                <a:latin typeface="Times New Roman"/>
                <a:cs typeface="Times New Roman"/>
              </a:rPr>
              <a:t>WHEN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65" dirty="0">
                <a:solidFill>
                  <a:srgbClr val="FAFD00"/>
                </a:solidFill>
                <a:latin typeface="Times New Roman"/>
                <a:cs typeface="Times New Roman"/>
              </a:rPr>
              <a:t>NEEDED</a:t>
            </a:r>
            <a:r>
              <a:rPr sz="3000" spc="6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77315" y="2058415"/>
            <a:ext cx="8293100" cy="3774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13462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3248025" algn="l"/>
                <a:tab pos="611441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demon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IF-THEN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structure.	It</a:t>
            </a:r>
            <a:r>
              <a:rPr sz="30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executed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whenever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attribute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demon’s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statement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changes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its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value.	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 sense,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demons 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methods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very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similar,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two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terms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often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used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 synonyms.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 algn="just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However, methods are more appropriate if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write complex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procedures.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Demons,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other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hand,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usually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limited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IF-THEN</a:t>
            </a:r>
            <a:r>
              <a:rPr sz="30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statements.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39215" y="776731"/>
            <a:ext cx="781177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spc="200" dirty="0"/>
              <a:t>What</a:t>
            </a:r>
            <a:r>
              <a:rPr sz="3600" spc="-10" dirty="0"/>
              <a:t> </a:t>
            </a:r>
            <a:r>
              <a:rPr sz="3600" spc="-5" dirty="0"/>
              <a:t>is</a:t>
            </a:r>
            <a:r>
              <a:rPr sz="3600" spc="-10" dirty="0"/>
              <a:t> </a:t>
            </a:r>
            <a:r>
              <a:rPr sz="3600" spc="130" dirty="0"/>
              <a:t>the</a:t>
            </a:r>
            <a:r>
              <a:rPr sz="3600" spc="-10" dirty="0"/>
              <a:t> </a:t>
            </a:r>
            <a:r>
              <a:rPr sz="3600" spc="75" dirty="0"/>
              <a:t>difference</a:t>
            </a:r>
            <a:r>
              <a:rPr sz="3600" dirty="0"/>
              <a:t> </a:t>
            </a:r>
            <a:r>
              <a:rPr sz="3600" spc="85" dirty="0"/>
              <a:t>between</a:t>
            </a:r>
            <a:r>
              <a:rPr sz="3600" spc="-10" dirty="0"/>
              <a:t> </a:t>
            </a:r>
            <a:r>
              <a:rPr sz="3600" spc="110" dirty="0"/>
              <a:t>methods </a:t>
            </a:r>
            <a:r>
              <a:rPr sz="3600" spc="-885" dirty="0"/>
              <a:t> </a:t>
            </a:r>
            <a:r>
              <a:rPr sz="3600" spc="200" dirty="0"/>
              <a:t>and</a:t>
            </a:r>
            <a:r>
              <a:rPr sz="3600" spc="-10" dirty="0"/>
              <a:t> </a:t>
            </a:r>
            <a:r>
              <a:rPr sz="3600" spc="110" dirty="0"/>
              <a:t>demons?</a:t>
            </a:r>
            <a:endParaRPr sz="36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33675" y="703579"/>
            <a:ext cx="55124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145" dirty="0"/>
              <a:t>WHEN</a:t>
            </a:r>
            <a:r>
              <a:rPr sz="3600" spc="-30" dirty="0"/>
              <a:t> </a:t>
            </a:r>
            <a:r>
              <a:rPr sz="3600" spc="110" dirty="0"/>
              <a:t>CHANGED</a:t>
            </a:r>
            <a:r>
              <a:rPr sz="3600" spc="-30" dirty="0"/>
              <a:t> </a:t>
            </a:r>
            <a:r>
              <a:rPr sz="3600" spc="130" dirty="0"/>
              <a:t>method</a:t>
            </a:r>
            <a:endParaRPr sz="36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220215" y="1848103"/>
            <a:ext cx="7997190" cy="2496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WHEN CHANGED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method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executed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immediately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when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value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its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attribute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changes.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350">
              <a:latin typeface="Times New Roman"/>
              <a:cs typeface="Times New Roman"/>
            </a:endParaRPr>
          </a:p>
          <a:p>
            <a:pPr marL="12700" marR="451484">
              <a:lnSpc>
                <a:spcPct val="100000"/>
              </a:lnSpc>
              <a:spcBef>
                <a:spcPts val="5"/>
              </a:spcBef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understand how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WHEN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CHANGED methods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work,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consider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simple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problem.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3015" y="935227"/>
            <a:ext cx="8314055" cy="574802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354965" marR="11430" indent="-342900">
              <a:lnSpc>
                <a:spcPct val="100400"/>
              </a:lnSpc>
              <a:spcBef>
                <a:spcPts val="8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expert system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required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assist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loan officer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evaluating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credit requests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sz="28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small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business ventures.</a:t>
            </a:r>
            <a:endParaRPr sz="2800">
              <a:latin typeface="Times New Roman"/>
              <a:cs typeface="Times New Roman"/>
            </a:endParaRPr>
          </a:p>
          <a:p>
            <a:pPr marL="354965" marR="291465" indent="-342900">
              <a:lnSpc>
                <a:spcPct val="100000"/>
              </a:lnSpc>
              <a:spcBef>
                <a:spcPts val="675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4965" algn="l"/>
                <a:tab pos="355600" algn="l"/>
              </a:tabLst>
            </a:pP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credit request is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to be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classified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into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one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three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categories, “Give credit”,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“Deny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credit” or “Consult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800" spc="-6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superior”.</a:t>
            </a:r>
            <a:endParaRPr sz="28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99"/>
              </a:lnSpc>
              <a:spcBef>
                <a:spcPts val="68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When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loan officer provides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qualitative rating of the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expected yield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from the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loan, the expert system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compares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business collateral with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amount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credit requested, evaluates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financial rating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based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weighted sum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of the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business’s net worth to assets, last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year’s sales growth,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gross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profit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sales and short-term </a:t>
            </a:r>
            <a:r>
              <a:rPr sz="2800" spc="-6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debt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sales,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determines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category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for the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credit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request.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50083" y="741679"/>
            <a:ext cx="50806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145" dirty="0"/>
              <a:t>WHEN</a:t>
            </a:r>
            <a:r>
              <a:rPr sz="3600" spc="-30" dirty="0"/>
              <a:t> </a:t>
            </a:r>
            <a:r>
              <a:rPr sz="3600" spc="95" dirty="0"/>
              <a:t>NEEDED</a:t>
            </a:r>
            <a:r>
              <a:rPr sz="3600" spc="-30" dirty="0"/>
              <a:t> </a:t>
            </a:r>
            <a:r>
              <a:rPr sz="3600" spc="130" dirty="0"/>
              <a:t>method</a:t>
            </a:r>
            <a:endParaRPr sz="36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17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220215" y="1848103"/>
            <a:ext cx="7804784" cy="3410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6543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WHEN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NEEDED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method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used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obtain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attribute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value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only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when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 is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needed.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35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WHEN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NEEDED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method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executed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when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information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associated with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particular attribute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needed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for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solving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problem,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but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attribute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 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undetermined.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9215">
              <a:lnSpc>
                <a:spcPct val="100000"/>
              </a:lnSpc>
              <a:spcBef>
                <a:spcPts val="95"/>
              </a:spcBef>
            </a:pPr>
            <a:r>
              <a:rPr spc="160" dirty="0"/>
              <a:t>Interaction</a:t>
            </a:r>
            <a:r>
              <a:rPr spc="-30" dirty="0"/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spc="145" dirty="0"/>
              <a:t>frames</a:t>
            </a:r>
            <a:r>
              <a:rPr spc="-15" dirty="0"/>
              <a:t> </a:t>
            </a:r>
            <a:r>
              <a:rPr spc="220" dirty="0"/>
              <a:t>and</a:t>
            </a:r>
            <a:r>
              <a:rPr spc="-10" dirty="0"/>
              <a:t> </a:t>
            </a:r>
            <a:r>
              <a:rPr spc="130" dirty="0"/>
              <a:t>rules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18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201927" y="2111755"/>
            <a:ext cx="736854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Most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frame-based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systems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allow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us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use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set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evaluate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information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contained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frames.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35227" y="1790191"/>
            <a:ext cx="8166734" cy="506031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54965" marR="95250" indent="-342900">
              <a:lnSpc>
                <a:spcPct val="99800"/>
              </a:lnSpc>
              <a:spcBef>
                <a:spcPts val="110"/>
              </a:spcBef>
              <a:buClr>
                <a:srgbClr val="FAFD00"/>
              </a:buClr>
              <a:buSzPct val="75862"/>
              <a:buFont typeface="Lucida Sans Unicode"/>
              <a:buChar char="■"/>
              <a:tabLst>
                <a:tab pos="355600" algn="l"/>
              </a:tabLst>
            </a:pP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rule-based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system,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inference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engine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links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 contained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knowledge base with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data given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database.</a:t>
            </a:r>
            <a:endParaRPr sz="2900">
              <a:latin typeface="Times New Roman"/>
              <a:cs typeface="Times New Roman"/>
            </a:endParaRPr>
          </a:p>
          <a:p>
            <a:pPr marL="354965" marR="350520" indent="-342900">
              <a:lnSpc>
                <a:spcPct val="100000"/>
              </a:lnSpc>
              <a:spcBef>
                <a:spcPts val="695"/>
              </a:spcBef>
              <a:buClr>
                <a:srgbClr val="FAFD00"/>
              </a:buClr>
              <a:buSzPct val="75862"/>
              <a:buFont typeface="Lucida Sans Unicode"/>
              <a:buChar char="■"/>
              <a:tabLst>
                <a:tab pos="355600" algn="l"/>
              </a:tabLst>
            </a:pP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When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goal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set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up,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inference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engine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searches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base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find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that has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 goal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its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consequent.</a:t>
            </a:r>
            <a:endParaRPr sz="29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99900"/>
              </a:lnSpc>
              <a:spcBef>
                <a:spcPts val="690"/>
              </a:spcBef>
              <a:buClr>
                <a:srgbClr val="FAFD00"/>
              </a:buClr>
              <a:buSzPct val="75862"/>
              <a:buFont typeface="Lucida Sans Unicode"/>
              <a:buChar char="■"/>
              <a:tabLst>
                <a:tab pos="355600" algn="l"/>
                <a:tab pos="5462905" algn="l"/>
              </a:tabLst>
            </a:pP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If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such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29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found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its</a:t>
            </a:r>
            <a:r>
              <a:rPr sz="29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IF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part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matches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data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9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database,</a:t>
            </a:r>
            <a:r>
              <a:rPr sz="29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</a:t>
            </a:r>
            <a:r>
              <a:rPr sz="29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fired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29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specified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object,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goal,</a:t>
            </a:r>
            <a:r>
              <a:rPr sz="29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obtains its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value.	If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no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are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found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that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can derive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 for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goal,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queries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user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supply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value.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19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625" marR="5080">
              <a:lnSpc>
                <a:spcPct val="100000"/>
              </a:lnSpc>
              <a:spcBef>
                <a:spcPts val="100"/>
              </a:spcBef>
            </a:pPr>
            <a:r>
              <a:rPr sz="3200" spc="60" dirty="0"/>
              <a:t>How</a:t>
            </a:r>
            <a:r>
              <a:rPr sz="3200" spc="-5" dirty="0"/>
              <a:t> </a:t>
            </a:r>
            <a:r>
              <a:rPr sz="3200" spc="40" dirty="0"/>
              <a:t>does</a:t>
            </a:r>
            <a:r>
              <a:rPr sz="3200" spc="-5" dirty="0"/>
              <a:t> </a:t>
            </a:r>
            <a:r>
              <a:rPr sz="3200" spc="185" dirty="0"/>
              <a:t>an</a:t>
            </a:r>
            <a:r>
              <a:rPr sz="3200" spc="-15" dirty="0"/>
              <a:t> </a:t>
            </a:r>
            <a:r>
              <a:rPr sz="3200" spc="75" dirty="0"/>
              <a:t>inference</a:t>
            </a:r>
            <a:r>
              <a:rPr sz="3200" spc="-10" dirty="0"/>
              <a:t> </a:t>
            </a:r>
            <a:r>
              <a:rPr sz="3200" spc="55" dirty="0"/>
              <a:t>engine</a:t>
            </a:r>
            <a:r>
              <a:rPr sz="3200" spc="-5" dirty="0"/>
              <a:t> </a:t>
            </a:r>
            <a:r>
              <a:rPr sz="3200" spc="130" dirty="0"/>
              <a:t>work</a:t>
            </a:r>
            <a:r>
              <a:rPr sz="3200" spc="-15" dirty="0"/>
              <a:t> </a:t>
            </a:r>
            <a:r>
              <a:rPr sz="3200" spc="90" dirty="0"/>
              <a:t>in</a:t>
            </a:r>
            <a:r>
              <a:rPr sz="3200" spc="-25" dirty="0"/>
              <a:t> </a:t>
            </a:r>
            <a:r>
              <a:rPr sz="3200" spc="180" dirty="0"/>
              <a:t>a</a:t>
            </a:r>
            <a:r>
              <a:rPr sz="3200" dirty="0"/>
              <a:t> </a:t>
            </a:r>
            <a:r>
              <a:rPr sz="3200" spc="140" dirty="0"/>
              <a:t>frame </a:t>
            </a:r>
            <a:r>
              <a:rPr sz="3200" spc="-785" dirty="0"/>
              <a:t> </a:t>
            </a:r>
            <a:r>
              <a:rPr sz="3200" spc="105" dirty="0"/>
              <a:t>based</a:t>
            </a:r>
            <a:r>
              <a:rPr sz="3200" spc="-15" dirty="0"/>
              <a:t> </a:t>
            </a:r>
            <a:r>
              <a:rPr sz="3200" spc="70" dirty="0"/>
              <a:t>system?</a:t>
            </a:r>
            <a:endParaRPr sz="3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00047" y="846835"/>
            <a:ext cx="72536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150" dirty="0"/>
              <a:t>Introduction,</a:t>
            </a:r>
            <a:r>
              <a:rPr sz="4000" spc="-10" dirty="0"/>
              <a:t> </a:t>
            </a:r>
            <a:r>
              <a:rPr sz="4000" spc="220" dirty="0"/>
              <a:t>or</a:t>
            </a:r>
            <a:r>
              <a:rPr sz="4000" spc="-15" dirty="0"/>
              <a:t> </a:t>
            </a:r>
            <a:r>
              <a:rPr sz="4000" spc="165" dirty="0"/>
              <a:t>what</a:t>
            </a:r>
            <a:r>
              <a:rPr sz="4000" spc="-20" dirty="0"/>
              <a:t> </a:t>
            </a:r>
            <a:r>
              <a:rPr sz="4000" dirty="0"/>
              <a:t>is</a:t>
            </a:r>
            <a:r>
              <a:rPr sz="4000" spc="-10" dirty="0"/>
              <a:t> </a:t>
            </a:r>
            <a:r>
              <a:rPr sz="4000" spc="225" dirty="0"/>
              <a:t>a</a:t>
            </a:r>
            <a:r>
              <a:rPr sz="4000" dirty="0"/>
              <a:t> </a:t>
            </a:r>
            <a:r>
              <a:rPr sz="4000" spc="180" dirty="0"/>
              <a:t>frame?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105915" y="2035555"/>
            <a:ext cx="7794625" cy="2656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6830">
              <a:lnSpc>
                <a:spcPct val="100000"/>
              </a:lnSpc>
              <a:spcBef>
                <a:spcPts val="100"/>
              </a:spcBef>
            </a:pP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frame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data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structure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typical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about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2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particular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object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or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concept.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4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Frames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were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first proposed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45" dirty="0">
                <a:solidFill>
                  <a:srgbClr val="FAFD00"/>
                </a:solidFill>
                <a:latin typeface="Times New Roman"/>
                <a:cs typeface="Times New Roman"/>
              </a:rPr>
              <a:t>Marvin</a:t>
            </a:r>
            <a:r>
              <a:rPr sz="32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200" spc="85" dirty="0">
                <a:solidFill>
                  <a:srgbClr val="FAFD00"/>
                </a:solidFill>
                <a:latin typeface="Times New Roman"/>
                <a:cs typeface="Times New Roman"/>
              </a:rPr>
              <a:t>Minsky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2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2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1970s.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7127" y="1124203"/>
            <a:ext cx="8084184" cy="4451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frame-based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inference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engine also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searches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goal.</a:t>
            </a:r>
            <a:endParaRPr sz="3000">
              <a:latin typeface="Times New Roman"/>
              <a:cs typeface="Times New Roman"/>
            </a:endParaRPr>
          </a:p>
          <a:p>
            <a:pPr marL="354965">
              <a:lnSpc>
                <a:spcPct val="100000"/>
              </a:lnSpc>
              <a:spcBef>
                <a:spcPts val="745"/>
              </a:spcBef>
            </a:pPr>
            <a:r>
              <a:rPr sz="3200" spc="130" dirty="0">
                <a:solidFill>
                  <a:srgbClr val="FAFD00"/>
                </a:solidFill>
                <a:latin typeface="Times New Roman"/>
                <a:cs typeface="Times New Roman"/>
              </a:rPr>
              <a:t>But:</a:t>
            </a:r>
            <a:endParaRPr sz="3200">
              <a:latin typeface="Times New Roman"/>
              <a:cs typeface="Times New Roman"/>
            </a:endParaRPr>
          </a:p>
          <a:p>
            <a:pPr marL="354965" marR="410209" indent="-342900">
              <a:lnSpc>
                <a:spcPct val="100000"/>
              </a:lnSpc>
              <a:spcBef>
                <a:spcPts val="74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1236345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frame-based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system,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rules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play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auxiliary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role.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Frames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represent here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major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source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both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methods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demons are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used 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add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actions 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frames.</a:t>
            </a:r>
            <a:endParaRPr sz="3000">
              <a:latin typeface="Times New Roman"/>
              <a:cs typeface="Times New Roman"/>
            </a:endParaRPr>
          </a:p>
          <a:p>
            <a:pPr marL="354965" marR="67437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Thus,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goal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frame-based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established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either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method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demon.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20</a:t>
            </a:fld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7127" y="694435"/>
            <a:ext cx="1802130" cy="54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spc="114" dirty="0"/>
              <a:t>Example:</a:t>
            </a:r>
            <a:endParaRPr sz="34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21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96940" y="1450338"/>
            <a:ext cx="7983220" cy="33223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76835">
              <a:lnSpc>
                <a:spcPct val="120100"/>
              </a:lnSpc>
              <a:spcBef>
                <a:spcPts val="105"/>
              </a:spcBef>
              <a:tabLst>
                <a:tab pos="329819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Suppose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want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evaluate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credit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request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selected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user.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 system 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expected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begin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evaluation when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user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clicks 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Evaluate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 Credit</a:t>
            </a:r>
            <a:r>
              <a:rPr sz="3000" i="1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pushbutton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input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display.</a:t>
            </a:r>
            <a:endParaRPr sz="3000">
              <a:latin typeface="Times New Roman"/>
              <a:cs typeface="Times New Roman"/>
            </a:endParaRPr>
          </a:p>
          <a:p>
            <a:pPr marL="12700" marR="5080">
              <a:lnSpc>
                <a:spcPct val="120000"/>
              </a:lnSpc>
              <a:spcBef>
                <a:spcPts val="15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 pushbutton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attached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attribute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Evaluate </a:t>
            </a:r>
            <a:r>
              <a:rPr sz="3000" i="1" spc="-7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Credit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class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Credit Evaluation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7127" y="1086103"/>
            <a:ext cx="8353425" cy="5239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8255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Based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set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rules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provided for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credit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evaluation,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inference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engine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cannot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establish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attribute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Evaluation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some cases.</a:t>
            </a:r>
            <a:endParaRPr sz="3000">
              <a:latin typeface="Times New Roman"/>
              <a:cs typeface="Times New Roman"/>
            </a:endParaRPr>
          </a:p>
          <a:p>
            <a:pPr marL="354965" marR="969644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can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use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25" dirty="0">
                <a:solidFill>
                  <a:srgbClr val="FAFD00"/>
                </a:solidFill>
                <a:latin typeface="Times New Roman"/>
                <a:cs typeface="Times New Roman"/>
              </a:rPr>
              <a:t>WHEN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NEEDED</a:t>
            </a:r>
            <a:r>
              <a:rPr sz="30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method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establish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attribute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2316480" algn="l"/>
                <a:tab pos="3684904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WHEN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NEEDED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method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attached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attribute</a:t>
            </a:r>
            <a:r>
              <a:rPr sz="3000" spc="7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Evaluation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inference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engine executes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method when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it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needs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determine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Evaluation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.	When 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WHEN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NEEDED method 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executed,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attribute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Evaluation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receives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value </a:t>
            </a:r>
            <a:r>
              <a:rPr sz="3000" spc="-7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Consult</a:t>
            </a:r>
            <a:r>
              <a:rPr sz="3000" i="1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a</a:t>
            </a:r>
            <a:r>
              <a:rPr sz="3000" i="1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superior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22</a:t>
            </a:fld>
            <a:endParaRPr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1768" y="746251"/>
            <a:ext cx="819213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i="1" spc="135" dirty="0">
                <a:latin typeface="Times New Roman"/>
                <a:cs typeface="Times New Roman"/>
              </a:rPr>
              <a:t>Buy</a:t>
            </a:r>
            <a:r>
              <a:rPr sz="3600" i="1" spc="-15" dirty="0">
                <a:latin typeface="Times New Roman"/>
                <a:cs typeface="Times New Roman"/>
              </a:rPr>
              <a:t> </a:t>
            </a:r>
            <a:r>
              <a:rPr sz="3600" i="1" spc="95" dirty="0">
                <a:latin typeface="Times New Roman"/>
                <a:cs typeface="Times New Roman"/>
              </a:rPr>
              <a:t>Smart</a:t>
            </a:r>
            <a:r>
              <a:rPr sz="3600" spc="95" dirty="0"/>
              <a:t>:</a:t>
            </a:r>
            <a:r>
              <a:rPr sz="3600" spc="-10" dirty="0"/>
              <a:t> </a:t>
            </a:r>
            <a:r>
              <a:rPr sz="3600" spc="204" dirty="0"/>
              <a:t>a</a:t>
            </a:r>
            <a:r>
              <a:rPr sz="3600" spc="-15" dirty="0"/>
              <a:t> </a:t>
            </a:r>
            <a:r>
              <a:rPr sz="3600" spc="140" dirty="0"/>
              <a:t>Frame-based</a:t>
            </a:r>
            <a:r>
              <a:rPr sz="3600" spc="-10" dirty="0"/>
              <a:t> </a:t>
            </a:r>
            <a:r>
              <a:rPr sz="3600" spc="165" dirty="0"/>
              <a:t>Expert</a:t>
            </a:r>
            <a:r>
              <a:rPr sz="3600" spc="-15" dirty="0"/>
              <a:t> </a:t>
            </a:r>
            <a:r>
              <a:rPr sz="3600" spc="65" dirty="0"/>
              <a:t>System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23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915415" y="1543303"/>
            <a:ext cx="8200390" cy="520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1484" marR="913765">
              <a:lnSpc>
                <a:spcPct val="100000"/>
              </a:lnSpc>
              <a:spcBef>
                <a:spcPts val="100"/>
              </a:spcBef>
            </a:pPr>
            <a:r>
              <a:rPr sz="3000" spc="11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70" dirty="0">
                <a:solidFill>
                  <a:srgbClr val="FFFFFF"/>
                </a:solidFill>
                <a:latin typeface="Times New Roman"/>
                <a:cs typeface="Times New Roman"/>
              </a:rPr>
              <a:t>development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7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00" dirty="0">
                <a:solidFill>
                  <a:srgbClr val="FFFFFF"/>
                </a:solidFill>
                <a:latin typeface="Times New Roman"/>
                <a:cs typeface="Times New Roman"/>
              </a:rPr>
              <a:t>frame-based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0" dirty="0">
                <a:solidFill>
                  <a:srgbClr val="FFFFFF"/>
                </a:solidFill>
                <a:latin typeface="Times New Roman"/>
                <a:cs typeface="Times New Roman"/>
              </a:rPr>
              <a:t>system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0" dirty="0">
                <a:solidFill>
                  <a:srgbClr val="FFFFFF"/>
                </a:solidFill>
                <a:latin typeface="Times New Roman"/>
                <a:cs typeface="Times New Roman"/>
              </a:rPr>
              <a:t>typically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involves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1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following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75" dirty="0">
                <a:solidFill>
                  <a:srgbClr val="FFFFFF"/>
                </a:solidFill>
                <a:latin typeface="Times New Roman"/>
                <a:cs typeface="Times New Roman"/>
              </a:rPr>
              <a:t>steps:</a:t>
            </a:r>
            <a:endParaRPr sz="3000">
              <a:latin typeface="Times New Roman"/>
              <a:cs typeface="Times New Roman"/>
            </a:endParaRPr>
          </a:p>
          <a:p>
            <a:pPr marL="451484" marR="451484" indent="-439420">
              <a:lnSpc>
                <a:spcPct val="100000"/>
              </a:lnSpc>
              <a:spcBef>
                <a:spcPts val="1200"/>
              </a:spcBef>
              <a:buAutoNum type="arabicPeriod"/>
              <a:tabLst>
                <a:tab pos="451484" algn="l"/>
                <a:tab pos="452120" algn="l"/>
              </a:tabLst>
            </a:pP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Specify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the problem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and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define</a:t>
            </a:r>
            <a:r>
              <a:rPr sz="3000" spc="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scope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the </a:t>
            </a:r>
            <a:r>
              <a:rPr sz="3000" spc="-7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system.</a:t>
            </a:r>
            <a:endParaRPr sz="3000">
              <a:latin typeface="Times New Roman"/>
              <a:cs typeface="Times New Roman"/>
            </a:endParaRPr>
          </a:p>
          <a:p>
            <a:pPr marL="451484" indent="-439420">
              <a:lnSpc>
                <a:spcPct val="100000"/>
              </a:lnSpc>
              <a:buAutoNum type="arabicPeriod"/>
              <a:tabLst>
                <a:tab pos="451484" algn="l"/>
                <a:tab pos="452120" algn="l"/>
              </a:tabLst>
            </a:pP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Determine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classes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their</a:t>
            </a:r>
            <a:r>
              <a:rPr sz="3000" spc="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attributes.</a:t>
            </a:r>
            <a:endParaRPr sz="3000">
              <a:latin typeface="Times New Roman"/>
              <a:cs typeface="Times New Roman"/>
            </a:endParaRPr>
          </a:p>
          <a:p>
            <a:pPr marL="451484" indent="-439420">
              <a:lnSpc>
                <a:spcPct val="100000"/>
              </a:lnSpc>
              <a:buAutoNum type="arabicPeriod"/>
              <a:tabLst>
                <a:tab pos="451484" algn="l"/>
                <a:tab pos="452120" algn="l"/>
              </a:tabLst>
            </a:pP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Define</a:t>
            </a:r>
            <a:r>
              <a:rPr sz="3000" spc="-2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instances.</a:t>
            </a:r>
            <a:endParaRPr sz="3000">
              <a:latin typeface="Times New Roman"/>
              <a:cs typeface="Times New Roman"/>
            </a:endParaRPr>
          </a:p>
          <a:p>
            <a:pPr marL="451484" indent="-439420">
              <a:lnSpc>
                <a:spcPct val="100000"/>
              </a:lnSpc>
              <a:buAutoNum type="arabicPeriod"/>
              <a:tabLst>
                <a:tab pos="451484" algn="l"/>
                <a:tab pos="452120" algn="l"/>
              </a:tabLst>
            </a:pP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Design</a:t>
            </a:r>
            <a:r>
              <a:rPr sz="3000" spc="-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displays.</a:t>
            </a:r>
            <a:endParaRPr sz="3000">
              <a:latin typeface="Times New Roman"/>
              <a:cs typeface="Times New Roman"/>
            </a:endParaRPr>
          </a:p>
          <a:p>
            <a:pPr marL="451484" marR="5080" indent="-439420">
              <a:lnSpc>
                <a:spcPct val="100000"/>
              </a:lnSpc>
              <a:buAutoNum type="arabicPeriod"/>
              <a:tabLst>
                <a:tab pos="451484" algn="l"/>
                <a:tab pos="452120" algn="l"/>
              </a:tabLst>
            </a:pP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Define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WHEN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CHANGED and WHEN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NEEDED </a:t>
            </a:r>
            <a:r>
              <a:rPr sz="3000" spc="-7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methods,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demons.</a:t>
            </a:r>
            <a:endParaRPr sz="3000">
              <a:latin typeface="Times New Roman"/>
              <a:cs typeface="Times New Roman"/>
            </a:endParaRPr>
          </a:p>
          <a:p>
            <a:pPr marL="451484" indent="-439420">
              <a:lnSpc>
                <a:spcPct val="100000"/>
              </a:lnSpc>
              <a:buAutoNum type="arabicPeriod"/>
              <a:tabLst>
                <a:tab pos="451484" algn="l"/>
                <a:tab pos="452120" algn="l"/>
              </a:tabLst>
            </a:pP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Define</a:t>
            </a:r>
            <a:r>
              <a:rPr sz="3000" spc="-3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rules.</a:t>
            </a:r>
            <a:endParaRPr sz="3000">
              <a:latin typeface="Times New Roman"/>
              <a:cs typeface="Times New Roman"/>
            </a:endParaRPr>
          </a:p>
          <a:p>
            <a:pPr marL="451484" indent="-439420">
              <a:lnSpc>
                <a:spcPct val="100000"/>
              </a:lnSpc>
              <a:buAutoNum type="arabicPeriod"/>
              <a:tabLst>
                <a:tab pos="451484" algn="l"/>
                <a:tab pos="452120" algn="l"/>
              </a:tabLst>
            </a:pP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Evaluate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and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expand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the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system.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51916" y="1171955"/>
            <a:ext cx="1021080" cy="50800"/>
            <a:chOff x="851916" y="1171955"/>
            <a:chExt cx="1021080" cy="50800"/>
          </a:xfrm>
        </p:grpSpPr>
        <p:sp>
          <p:nvSpPr>
            <p:cNvPr id="3" name="object 3"/>
            <p:cNvSpPr/>
            <p:nvPr/>
          </p:nvSpPr>
          <p:spPr>
            <a:xfrm>
              <a:off x="867156" y="1187195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51916" y="1171955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839215" y="737107"/>
            <a:ext cx="8468360" cy="45504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-4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1:</a:t>
            </a: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Specify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the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problem</a:t>
            </a:r>
            <a:r>
              <a:rPr sz="3000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define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scope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system</a:t>
            </a:r>
            <a:endParaRPr sz="3000">
              <a:latin typeface="Times New Roman"/>
              <a:cs typeface="Times New Roman"/>
            </a:endParaRPr>
          </a:p>
          <a:p>
            <a:pPr marL="69850" marR="521334">
              <a:lnSpc>
                <a:spcPct val="120100"/>
              </a:lnSpc>
              <a:spcBef>
                <a:spcPts val="2480"/>
              </a:spcBef>
              <a:tabLst>
                <a:tab pos="3069590" algn="l"/>
                <a:tab pos="517779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start by collecting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some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information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about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properties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sale</a:t>
            </a:r>
            <a:r>
              <a:rPr sz="30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our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region.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identify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relevant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details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such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as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property type,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location,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bedrooms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bathrooms,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course,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property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price.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also should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provide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short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description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nice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photo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each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property.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24</a:t>
            </a:fld>
            <a:endParaRPr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51916" y="1162811"/>
            <a:ext cx="1021080" cy="50800"/>
            <a:chOff x="851916" y="1162811"/>
            <a:chExt cx="1021080" cy="50800"/>
          </a:xfrm>
        </p:grpSpPr>
        <p:sp>
          <p:nvSpPr>
            <p:cNvPr id="3" name="object 3"/>
            <p:cNvSpPr/>
            <p:nvPr/>
          </p:nvSpPr>
          <p:spPr>
            <a:xfrm>
              <a:off x="867156" y="117805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51916" y="116281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839215" y="727963"/>
            <a:ext cx="7928609" cy="4709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1:</a:t>
            </a:r>
            <a:r>
              <a:rPr sz="30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5" dirty="0">
                <a:solidFill>
                  <a:srgbClr val="FAFD00"/>
                </a:solidFill>
                <a:latin typeface="Times New Roman"/>
                <a:cs typeface="Times New Roman"/>
              </a:rPr>
              <a:t>(Continued)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800">
              <a:latin typeface="Times New Roman"/>
              <a:cs typeface="Times New Roman"/>
            </a:endParaRPr>
          </a:p>
          <a:p>
            <a:pPr marL="413384" marR="588645">
              <a:lnSpc>
                <a:spcPct val="100000"/>
              </a:lnSpc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next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step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list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all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possible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queries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might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think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of:</a:t>
            </a:r>
            <a:endParaRPr sz="3000">
              <a:latin typeface="Times New Roman"/>
              <a:cs typeface="Times New Roman"/>
            </a:endParaRPr>
          </a:p>
          <a:p>
            <a:pPr marL="413384" marR="5080" indent="-342900">
              <a:lnSpc>
                <a:spcPct val="100000"/>
              </a:lnSpc>
              <a:spcBef>
                <a:spcPts val="12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41402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What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maximum amount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you want to spend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property?</a:t>
            </a:r>
            <a:endParaRPr sz="3000">
              <a:latin typeface="Times New Roman"/>
              <a:cs typeface="Times New Roman"/>
            </a:endParaRPr>
          </a:p>
          <a:p>
            <a:pPr marL="413384" indent="-343535">
              <a:lnSpc>
                <a:spcPct val="100000"/>
              </a:lnSpc>
              <a:buClr>
                <a:srgbClr val="FAFD00"/>
              </a:buClr>
              <a:buSzPct val="76666"/>
              <a:buFont typeface="Lucida Sans Unicode"/>
              <a:buChar char="■"/>
              <a:tabLst>
                <a:tab pos="41402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What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type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property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do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you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prefer?</a:t>
            </a:r>
            <a:endParaRPr sz="3000">
              <a:latin typeface="Times New Roman"/>
              <a:cs typeface="Times New Roman"/>
            </a:endParaRPr>
          </a:p>
          <a:p>
            <a:pPr marL="413384" indent="-343535">
              <a:lnSpc>
                <a:spcPct val="100000"/>
              </a:lnSpc>
              <a:buClr>
                <a:srgbClr val="FAFD00"/>
              </a:buClr>
              <a:buSzPct val="76666"/>
              <a:buFont typeface="Lucida Sans Unicode"/>
              <a:buChar char="■"/>
              <a:tabLst>
                <a:tab pos="41402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Which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suburb would you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like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live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in?</a:t>
            </a:r>
            <a:endParaRPr sz="3000">
              <a:latin typeface="Times New Roman"/>
              <a:cs typeface="Times New Roman"/>
            </a:endParaRPr>
          </a:p>
          <a:p>
            <a:pPr marL="413384" indent="-343535">
              <a:lnSpc>
                <a:spcPct val="100000"/>
              </a:lnSpc>
              <a:buClr>
                <a:srgbClr val="FAFD00"/>
              </a:buClr>
              <a:buSzPct val="76666"/>
              <a:buFont typeface="Lucida Sans Unicode"/>
              <a:buChar char="■"/>
              <a:tabLst>
                <a:tab pos="41402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How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many bedrooms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you want?</a:t>
            </a:r>
            <a:endParaRPr sz="3000">
              <a:latin typeface="Times New Roman"/>
              <a:cs typeface="Times New Roman"/>
            </a:endParaRPr>
          </a:p>
          <a:p>
            <a:pPr marL="413384" indent="-343535">
              <a:lnSpc>
                <a:spcPct val="100000"/>
              </a:lnSpc>
              <a:buClr>
                <a:srgbClr val="FAFD00"/>
              </a:buClr>
              <a:buSzPct val="76666"/>
              <a:buFont typeface="Lucida Sans Unicode"/>
              <a:buChar char="■"/>
              <a:tabLst>
                <a:tab pos="41402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How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many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bathrooms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you want?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25</a:t>
            </a:fld>
            <a:endParaRPr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51916" y="1171955"/>
            <a:ext cx="1021080" cy="50800"/>
            <a:chOff x="851916" y="1171955"/>
            <a:chExt cx="1021080" cy="50800"/>
          </a:xfrm>
        </p:grpSpPr>
        <p:sp>
          <p:nvSpPr>
            <p:cNvPr id="3" name="object 3"/>
            <p:cNvSpPr/>
            <p:nvPr/>
          </p:nvSpPr>
          <p:spPr>
            <a:xfrm>
              <a:off x="867156" y="1187195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51916" y="1171955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839215" y="737107"/>
            <a:ext cx="11588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-7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2: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26</a:t>
            </a:fld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839215" y="1035811"/>
            <a:ext cx="8385809" cy="4000500"/>
          </a:xfrm>
          <a:prstGeom prst="rect">
            <a:avLst/>
          </a:prstGeom>
        </p:spPr>
        <p:txBody>
          <a:bodyPr vert="horz" wrap="square" lIns="0" tIns="170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45"/>
              </a:spcBef>
            </a:pPr>
            <a:r>
              <a:rPr sz="3000" spc="90" dirty="0">
                <a:solidFill>
                  <a:srgbClr val="FAFD00"/>
                </a:solidFill>
                <a:latin typeface="Times New Roman"/>
                <a:cs typeface="Times New Roman"/>
              </a:rPr>
              <a:t>Determine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5" dirty="0">
                <a:solidFill>
                  <a:srgbClr val="FAFD00"/>
                </a:solidFill>
                <a:latin typeface="Times New Roman"/>
                <a:cs typeface="Times New Roman"/>
              </a:rPr>
              <a:t>classes</a:t>
            </a:r>
            <a:r>
              <a:rPr sz="3000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65" dirty="0">
                <a:solidFill>
                  <a:srgbClr val="FAFD00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25" dirty="0">
                <a:solidFill>
                  <a:srgbClr val="FAFD00"/>
                </a:solidFill>
                <a:latin typeface="Times New Roman"/>
                <a:cs typeface="Times New Roman"/>
              </a:rPr>
              <a:t>their</a:t>
            </a:r>
            <a:r>
              <a:rPr sz="3000" spc="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30" dirty="0">
                <a:solidFill>
                  <a:srgbClr val="FAFD00"/>
                </a:solidFill>
                <a:latin typeface="Times New Roman"/>
                <a:cs typeface="Times New Roman"/>
              </a:rPr>
              <a:t>attributes</a:t>
            </a:r>
            <a:endParaRPr sz="3000">
              <a:latin typeface="Times New Roman"/>
              <a:cs typeface="Times New Roman"/>
            </a:endParaRPr>
          </a:p>
          <a:p>
            <a:pPr marL="393065" marR="5080" indent="-342900">
              <a:lnSpc>
                <a:spcPct val="100000"/>
              </a:lnSpc>
              <a:spcBef>
                <a:spcPts val="125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93700" algn="l"/>
                <a:tab pos="1738630" algn="l"/>
                <a:tab pos="486346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begin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general or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conceptual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type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classes.	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example,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can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talk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about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concept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property</a:t>
            </a:r>
            <a:r>
              <a:rPr sz="3000" i="1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describe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general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features that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common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most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properties.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characterise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each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property 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its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location,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price,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type,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bedrooms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bathrooms,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construction,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picture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description.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7315" y="5467601"/>
            <a:ext cx="745172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also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present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contact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details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property,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such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its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address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phone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51916" y="1171955"/>
            <a:ext cx="1021080" cy="50800"/>
            <a:chOff x="851916" y="1171955"/>
            <a:chExt cx="1021080" cy="50800"/>
          </a:xfrm>
        </p:grpSpPr>
        <p:sp>
          <p:nvSpPr>
            <p:cNvPr id="3" name="object 3"/>
            <p:cNvSpPr/>
            <p:nvPr/>
          </p:nvSpPr>
          <p:spPr>
            <a:xfrm>
              <a:off x="867156" y="1187195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51916" y="1171955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839215" y="737107"/>
            <a:ext cx="8086090" cy="4547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-4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3:</a:t>
            </a: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000" spc="25" dirty="0">
                <a:solidFill>
                  <a:srgbClr val="FAFD00"/>
                </a:solidFill>
                <a:latin typeface="Times New Roman"/>
                <a:cs typeface="Times New Roman"/>
              </a:rPr>
              <a:t>Define</a:t>
            </a:r>
            <a:r>
              <a:rPr sz="3000" spc="-3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70" dirty="0">
                <a:solidFill>
                  <a:srgbClr val="FAFD00"/>
                </a:solidFill>
                <a:latin typeface="Times New Roman"/>
                <a:cs typeface="Times New Roman"/>
              </a:rPr>
              <a:t>instances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750">
              <a:latin typeface="Times New Roman"/>
              <a:cs typeface="Times New Roman"/>
            </a:endParaRPr>
          </a:p>
          <a:p>
            <a:pPr marL="413384" marR="5080" indent="-342900" algn="just">
              <a:lnSpc>
                <a:spcPct val="100000"/>
              </a:lnSpc>
              <a:buClr>
                <a:srgbClr val="FAFD00"/>
              </a:buClr>
              <a:buSzPct val="76666"/>
              <a:buFont typeface="Lucida Sans Unicode"/>
              <a:buChar char="■"/>
              <a:tabLst>
                <a:tab pos="41402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Once we determined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class-frame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Property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create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its instances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using data stored in 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database.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FAFD00"/>
              </a:buClr>
              <a:buFont typeface="Lucida Sans Unicode"/>
              <a:buChar char="■"/>
            </a:pPr>
            <a:endParaRPr sz="3100">
              <a:latin typeface="Times New Roman"/>
              <a:cs typeface="Times New Roman"/>
            </a:endParaRPr>
          </a:p>
          <a:p>
            <a:pPr marL="413384" marR="267970" indent="-342900">
              <a:lnSpc>
                <a:spcPct val="100000"/>
              </a:lnSpc>
              <a:buClr>
                <a:srgbClr val="FAFD00"/>
              </a:buClr>
              <a:buSzPct val="76666"/>
              <a:buFont typeface="Lucida Sans Unicode"/>
              <a:buChar char="■"/>
              <a:tabLst>
                <a:tab pos="41402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 most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frame-based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systems,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 task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requires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us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tell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want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new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instance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 be created.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27</a:t>
            </a:fld>
            <a:endParaRPr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5235" y="1409191"/>
            <a:ext cx="8007984" cy="5445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example,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create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a new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instance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class</a:t>
            </a:r>
            <a:endParaRPr sz="2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9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Property</a:t>
            </a:r>
            <a:r>
              <a:rPr sz="2900" i="1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Level5</a:t>
            </a:r>
            <a:r>
              <a:rPr sz="2900" i="1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Object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29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use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following code:</a:t>
            </a:r>
            <a:endParaRPr sz="2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400" spc="95" dirty="0">
                <a:solidFill>
                  <a:srgbClr val="FFFFFF"/>
                </a:solidFill>
                <a:latin typeface="Times New Roman"/>
                <a:cs typeface="Times New Roman"/>
              </a:rPr>
              <a:t>MAKE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110" dirty="0">
                <a:solidFill>
                  <a:srgbClr val="FFFFFF"/>
                </a:solidFill>
                <a:latin typeface="Times New Roman"/>
                <a:cs typeface="Times New Roman"/>
              </a:rPr>
              <a:t>Property</a:t>
            </a:r>
            <a:endParaRPr sz="2400">
              <a:latin typeface="Times New Roman"/>
              <a:cs typeface="Times New Roman"/>
            </a:endParaRPr>
          </a:p>
          <a:p>
            <a:pPr marL="774700" marR="1393825">
              <a:lnSpc>
                <a:spcPct val="99900"/>
              </a:lnSpc>
              <a:tabLst>
                <a:tab pos="2859405" algn="l"/>
                <a:tab pos="2891790" algn="l"/>
                <a:tab pos="3202305" algn="l"/>
              </a:tabLst>
            </a:pPr>
            <a:r>
              <a:rPr sz="2400" spc="130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100" dirty="0">
                <a:solidFill>
                  <a:srgbClr val="FFFFFF"/>
                </a:solidFill>
                <a:latin typeface="Times New Roman"/>
                <a:cs typeface="Times New Roman"/>
              </a:rPr>
              <a:t>Area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70" dirty="0">
                <a:solidFill>
                  <a:srgbClr val="FFFFFF"/>
                </a:solidFill>
                <a:latin typeface="Times New Roman"/>
                <a:cs typeface="Times New Roman"/>
              </a:rPr>
              <a:t>:=	</a:t>
            </a:r>
            <a:r>
              <a:rPr sz="2400" spc="130" dirty="0">
                <a:solidFill>
                  <a:srgbClr val="FFFFFF"/>
                </a:solidFill>
                <a:latin typeface="Times New Roman"/>
                <a:cs typeface="Times New Roman"/>
              </a:rPr>
              <a:t>area </a:t>
            </a:r>
            <a:r>
              <a:rPr sz="2400" spc="13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400" spc="40" dirty="0">
                <a:solidFill>
                  <a:srgbClr val="FFFFFF"/>
                </a:solidFill>
                <a:latin typeface="Times New Roman"/>
                <a:cs typeface="Times New Roman"/>
              </a:rPr>
              <a:t>dB3 </a:t>
            </a:r>
            <a:r>
              <a:rPr sz="2400" spc="75" dirty="0">
                <a:solidFill>
                  <a:srgbClr val="FFFFFF"/>
                </a:solidFill>
                <a:latin typeface="Times New Roman"/>
                <a:cs typeface="Times New Roman"/>
              </a:rPr>
              <a:t>HOUSE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1 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130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24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130" dirty="0">
                <a:solidFill>
                  <a:srgbClr val="FFFFFF"/>
                </a:solidFill>
                <a:latin typeface="Times New Roman"/>
                <a:cs typeface="Times New Roman"/>
              </a:rPr>
              <a:t>Suburb</a:t>
            </a:r>
            <a:r>
              <a:rPr sz="2400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80" dirty="0">
                <a:solidFill>
                  <a:srgbClr val="FFFFFF"/>
                </a:solidFill>
                <a:latin typeface="Times New Roman"/>
                <a:cs typeface="Times New Roman"/>
              </a:rPr>
              <a:t>:=	</a:t>
            </a:r>
            <a:r>
              <a:rPr sz="2400" spc="130" dirty="0">
                <a:solidFill>
                  <a:srgbClr val="FFFFFF"/>
                </a:solidFill>
                <a:latin typeface="Times New Roman"/>
                <a:cs typeface="Times New Roman"/>
              </a:rPr>
              <a:t>suburb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13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40" dirty="0">
                <a:solidFill>
                  <a:srgbClr val="FFFFFF"/>
                </a:solidFill>
                <a:latin typeface="Times New Roman"/>
                <a:cs typeface="Times New Roman"/>
              </a:rPr>
              <a:t>dB3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75" dirty="0">
                <a:solidFill>
                  <a:srgbClr val="FFFFFF"/>
                </a:solidFill>
                <a:latin typeface="Times New Roman"/>
                <a:cs typeface="Times New Roman"/>
              </a:rPr>
              <a:t>HOUSE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1 </a:t>
            </a:r>
            <a:r>
              <a:rPr sz="2400" spc="-5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130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75" dirty="0">
                <a:solidFill>
                  <a:srgbClr val="FFFFFF"/>
                </a:solidFill>
                <a:latin typeface="Times New Roman"/>
                <a:cs typeface="Times New Roman"/>
              </a:rPr>
              <a:t>Price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70" dirty="0">
                <a:solidFill>
                  <a:srgbClr val="FFFFFF"/>
                </a:solidFill>
                <a:latin typeface="Times New Roman"/>
                <a:cs typeface="Times New Roman"/>
              </a:rPr>
              <a:t>:=		</a:t>
            </a:r>
            <a:r>
              <a:rPr sz="2400" spc="75" dirty="0">
                <a:solidFill>
                  <a:srgbClr val="FFFFFF"/>
                </a:solidFill>
                <a:latin typeface="Times New Roman"/>
                <a:cs typeface="Times New Roman"/>
              </a:rPr>
              <a:t>price </a:t>
            </a:r>
            <a:r>
              <a:rPr sz="2400" spc="13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400" spc="40" dirty="0">
                <a:solidFill>
                  <a:srgbClr val="FFFFFF"/>
                </a:solidFill>
                <a:latin typeface="Times New Roman"/>
                <a:cs typeface="Times New Roman"/>
              </a:rPr>
              <a:t>dB3 </a:t>
            </a:r>
            <a:r>
              <a:rPr sz="2400" spc="75" dirty="0">
                <a:solidFill>
                  <a:srgbClr val="FFFFFF"/>
                </a:solidFill>
                <a:latin typeface="Times New Roman"/>
                <a:cs typeface="Times New Roman"/>
              </a:rPr>
              <a:t>HOUSE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1 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130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60" dirty="0">
                <a:solidFill>
                  <a:srgbClr val="FFFFFF"/>
                </a:solidFill>
                <a:latin typeface="Times New Roman"/>
                <a:cs typeface="Times New Roman"/>
              </a:rPr>
              <a:t>Type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75" dirty="0">
                <a:solidFill>
                  <a:srgbClr val="FFFFFF"/>
                </a:solidFill>
                <a:latin typeface="Times New Roman"/>
                <a:cs typeface="Times New Roman"/>
              </a:rPr>
              <a:t>:=	</a:t>
            </a:r>
            <a:r>
              <a:rPr sz="2400" spc="65" dirty="0">
                <a:solidFill>
                  <a:srgbClr val="FFFFFF"/>
                </a:solidFill>
                <a:latin typeface="Times New Roman"/>
                <a:cs typeface="Times New Roman"/>
              </a:rPr>
              <a:t>type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13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40" dirty="0">
                <a:solidFill>
                  <a:srgbClr val="FFFFFF"/>
                </a:solidFill>
                <a:latin typeface="Times New Roman"/>
                <a:cs typeface="Times New Roman"/>
              </a:rPr>
              <a:t>dB3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75" dirty="0">
                <a:solidFill>
                  <a:srgbClr val="FFFFFF"/>
                </a:solidFill>
                <a:latin typeface="Times New Roman"/>
                <a:cs typeface="Times New Roman"/>
              </a:rPr>
              <a:t>HOUSE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endParaRPr sz="2400">
              <a:latin typeface="Times New Roman"/>
              <a:cs typeface="Times New Roman"/>
            </a:endParaRPr>
          </a:p>
          <a:p>
            <a:pPr marL="774700" marR="379095">
              <a:lnSpc>
                <a:spcPts val="2880"/>
              </a:lnSpc>
              <a:spcBef>
                <a:spcPts val="85"/>
              </a:spcBef>
              <a:tabLst>
                <a:tab pos="3538854" algn="l"/>
                <a:tab pos="3657600" algn="l"/>
              </a:tabLst>
            </a:pPr>
            <a:r>
              <a:rPr sz="2400" spc="130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60" dirty="0">
                <a:solidFill>
                  <a:srgbClr val="FFFFFF"/>
                </a:solidFill>
                <a:latin typeface="Times New Roman"/>
                <a:cs typeface="Times New Roman"/>
              </a:rPr>
              <a:t>Bedrooms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75" dirty="0">
                <a:solidFill>
                  <a:srgbClr val="FFFFFF"/>
                </a:solidFill>
                <a:latin typeface="Times New Roman"/>
                <a:cs typeface="Times New Roman"/>
              </a:rPr>
              <a:t>:=	</a:t>
            </a:r>
            <a:r>
              <a:rPr sz="2400" spc="80" dirty="0">
                <a:solidFill>
                  <a:srgbClr val="FFFFFF"/>
                </a:solidFill>
                <a:latin typeface="Times New Roman"/>
                <a:cs typeface="Times New Roman"/>
              </a:rPr>
              <a:t>bedrooms </a:t>
            </a:r>
            <a:r>
              <a:rPr sz="2400" spc="13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400" spc="40" dirty="0">
                <a:solidFill>
                  <a:srgbClr val="FFFFFF"/>
                </a:solidFill>
                <a:latin typeface="Times New Roman"/>
                <a:cs typeface="Times New Roman"/>
              </a:rPr>
              <a:t>dB3 </a:t>
            </a:r>
            <a:r>
              <a:rPr sz="2400" spc="75" dirty="0">
                <a:solidFill>
                  <a:srgbClr val="FFFFFF"/>
                </a:solidFill>
                <a:latin typeface="Times New Roman"/>
                <a:cs typeface="Times New Roman"/>
              </a:rPr>
              <a:t>HOUSE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1 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130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85" dirty="0">
                <a:solidFill>
                  <a:srgbClr val="FFFFFF"/>
                </a:solidFill>
                <a:latin typeface="Times New Roman"/>
                <a:cs typeface="Times New Roman"/>
              </a:rPr>
              <a:t>Bathrooms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75" dirty="0">
                <a:solidFill>
                  <a:srgbClr val="FFFFFF"/>
                </a:solidFill>
                <a:latin typeface="Times New Roman"/>
                <a:cs typeface="Times New Roman"/>
              </a:rPr>
              <a:t>:=		</a:t>
            </a:r>
            <a:r>
              <a:rPr sz="2400" spc="100" dirty="0">
                <a:solidFill>
                  <a:srgbClr val="FFFFFF"/>
                </a:solidFill>
                <a:latin typeface="Times New Roman"/>
                <a:cs typeface="Times New Roman"/>
              </a:rPr>
              <a:t>bathrooms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13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40" dirty="0">
                <a:solidFill>
                  <a:srgbClr val="FFFFFF"/>
                </a:solidFill>
                <a:latin typeface="Times New Roman"/>
                <a:cs typeface="Times New Roman"/>
              </a:rPr>
              <a:t>dB3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75" dirty="0">
                <a:solidFill>
                  <a:srgbClr val="FFFFFF"/>
                </a:solidFill>
                <a:latin typeface="Times New Roman"/>
                <a:cs typeface="Times New Roman"/>
              </a:rPr>
              <a:t>HOUSE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endParaRPr sz="2400">
              <a:latin typeface="Times New Roman"/>
              <a:cs typeface="Times New Roman"/>
            </a:endParaRPr>
          </a:p>
          <a:p>
            <a:pPr marL="774700" marR="379095">
              <a:lnSpc>
                <a:spcPts val="2870"/>
              </a:lnSpc>
              <a:spcBef>
                <a:spcPts val="10"/>
              </a:spcBef>
              <a:tabLst>
                <a:tab pos="3030220" algn="l"/>
                <a:tab pos="3929379" algn="l"/>
              </a:tabLst>
            </a:pPr>
            <a:r>
              <a:rPr sz="2400" spc="130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2400" spc="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85" dirty="0">
                <a:solidFill>
                  <a:srgbClr val="FFFFFF"/>
                </a:solidFill>
                <a:latin typeface="Times New Roman"/>
                <a:cs typeface="Times New Roman"/>
              </a:rPr>
              <a:t>Construction</a:t>
            </a:r>
            <a:r>
              <a:rPr sz="2400" spc="75" dirty="0">
                <a:solidFill>
                  <a:srgbClr val="FFFFFF"/>
                </a:solidFill>
                <a:latin typeface="Times New Roman"/>
                <a:cs typeface="Times New Roman"/>
              </a:rPr>
              <a:t> :=	</a:t>
            </a:r>
            <a:r>
              <a:rPr sz="2400" spc="85" dirty="0">
                <a:solidFill>
                  <a:srgbClr val="FFFFFF"/>
                </a:solidFill>
                <a:latin typeface="Times New Roman"/>
                <a:cs typeface="Times New Roman"/>
              </a:rPr>
              <a:t>construct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13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40" dirty="0">
                <a:solidFill>
                  <a:srgbClr val="FFFFFF"/>
                </a:solidFill>
                <a:latin typeface="Times New Roman"/>
                <a:cs typeface="Times New Roman"/>
              </a:rPr>
              <a:t>dB3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75" dirty="0">
                <a:solidFill>
                  <a:srgbClr val="FFFFFF"/>
                </a:solidFill>
                <a:latin typeface="Times New Roman"/>
                <a:cs typeface="Times New Roman"/>
              </a:rPr>
              <a:t>HOUSE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1 </a:t>
            </a:r>
            <a:r>
              <a:rPr sz="2400" spc="-5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130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75" dirty="0">
                <a:solidFill>
                  <a:srgbClr val="FFFFFF"/>
                </a:solidFill>
                <a:latin typeface="Times New Roman"/>
                <a:cs typeface="Times New Roman"/>
              </a:rPr>
              <a:t>Phone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75" dirty="0">
                <a:solidFill>
                  <a:srgbClr val="FFFFFF"/>
                </a:solidFill>
                <a:latin typeface="Times New Roman"/>
                <a:cs typeface="Times New Roman"/>
              </a:rPr>
              <a:t>:=	phone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13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40" dirty="0">
                <a:solidFill>
                  <a:srgbClr val="FFFFFF"/>
                </a:solidFill>
                <a:latin typeface="Times New Roman"/>
                <a:cs typeface="Times New Roman"/>
              </a:rPr>
              <a:t>dB3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75" dirty="0">
                <a:solidFill>
                  <a:srgbClr val="FFFFFF"/>
                </a:solidFill>
                <a:latin typeface="Times New Roman"/>
                <a:cs typeface="Times New Roman"/>
              </a:rPr>
              <a:t>HOUSE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endParaRPr sz="2400">
              <a:latin typeface="Times New Roman"/>
              <a:cs typeface="Times New Roman"/>
            </a:endParaRPr>
          </a:p>
          <a:p>
            <a:pPr marL="774700" marR="1419860">
              <a:lnSpc>
                <a:spcPts val="2870"/>
              </a:lnSpc>
              <a:spcBef>
                <a:spcPts val="5"/>
              </a:spcBef>
              <a:tabLst>
                <a:tab pos="3129280" algn="l"/>
                <a:tab pos="3214370" algn="l"/>
              </a:tabLst>
            </a:pPr>
            <a:r>
              <a:rPr sz="2400" spc="130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25" dirty="0">
                <a:solidFill>
                  <a:srgbClr val="FFFFFF"/>
                </a:solidFill>
                <a:latin typeface="Times New Roman"/>
                <a:cs typeface="Times New Roman"/>
              </a:rPr>
              <a:t>Pictfile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70" dirty="0">
                <a:solidFill>
                  <a:srgbClr val="FFFFFF"/>
                </a:solidFill>
                <a:latin typeface="Times New Roman"/>
                <a:cs typeface="Times New Roman"/>
              </a:rPr>
              <a:t>:=	</a:t>
            </a:r>
            <a:r>
              <a:rPr sz="2400" spc="25" dirty="0">
                <a:solidFill>
                  <a:srgbClr val="FFFFFF"/>
                </a:solidFill>
                <a:latin typeface="Times New Roman"/>
                <a:cs typeface="Times New Roman"/>
              </a:rPr>
              <a:t>pictfile </a:t>
            </a:r>
            <a:r>
              <a:rPr sz="2400" spc="13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400" spc="40" dirty="0">
                <a:solidFill>
                  <a:srgbClr val="FFFFFF"/>
                </a:solidFill>
                <a:latin typeface="Times New Roman"/>
                <a:cs typeface="Times New Roman"/>
              </a:rPr>
              <a:t>dB3 </a:t>
            </a:r>
            <a:r>
              <a:rPr sz="2400" spc="75" dirty="0">
                <a:solidFill>
                  <a:srgbClr val="FFFFFF"/>
                </a:solidFill>
                <a:latin typeface="Times New Roman"/>
                <a:cs typeface="Times New Roman"/>
              </a:rPr>
              <a:t>HOUSE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1 </a:t>
            </a:r>
            <a:r>
              <a:rPr sz="2400" spc="-5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130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24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25" dirty="0">
                <a:solidFill>
                  <a:srgbClr val="FFFFFF"/>
                </a:solidFill>
                <a:latin typeface="Times New Roman"/>
                <a:cs typeface="Times New Roman"/>
              </a:rPr>
              <a:t>Textfile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70" dirty="0">
                <a:solidFill>
                  <a:srgbClr val="FFFFFF"/>
                </a:solidFill>
                <a:latin typeface="Times New Roman"/>
                <a:cs typeface="Times New Roman"/>
              </a:rPr>
              <a:t>:=		</a:t>
            </a:r>
            <a:r>
              <a:rPr sz="2400" spc="30" dirty="0">
                <a:solidFill>
                  <a:srgbClr val="FFFFFF"/>
                </a:solidFill>
                <a:latin typeface="Times New Roman"/>
                <a:cs typeface="Times New Roman"/>
              </a:rPr>
              <a:t>textfile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13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40" dirty="0">
                <a:solidFill>
                  <a:srgbClr val="FFFFFF"/>
                </a:solidFill>
                <a:latin typeface="Times New Roman"/>
                <a:cs typeface="Times New Roman"/>
              </a:rPr>
              <a:t>dB3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75" dirty="0">
                <a:solidFill>
                  <a:srgbClr val="FFFFFF"/>
                </a:solidFill>
                <a:latin typeface="Times New Roman"/>
                <a:cs typeface="Times New Roman"/>
              </a:rPr>
              <a:t>HOUSE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endParaRPr sz="2400">
              <a:latin typeface="Times New Roman"/>
              <a:cs typeface="Times New Roman"/>
            </a:endParaRPr>
          </a:p>
          <a:p>
            <a:pPr marL="774700">
              <a:lnSpc>
                <a:spcPts val="2785"/>
              </a:lnSpc>
              <a:tabLst>
                <a:tab pos="4479290" algn="l"/>
              </a:tabLst>
            </a:pPr>
            <a:r>
              <a:rPr sz="2400" spc="130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80" dirty="0">
                <a:solidFill>
                  <a:srgbClr val="FFFFFF"/>
                </a:solidFill>
                <a:latin typeface="Times New Roman"/>
                <a:cs typeface="Times New Roman"/>
              </a:rPr>
              <a:t>Instance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105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75" dirty="0">
                <a:solidFill>
                  <a:srgbClr val="FFFFFF"/>
                </a:solidFill>
                <a:latin typeface="Times New Roman"/>
                <a:cs typeface="Times New Roman"/>
              </a:rPr>
              <a:t>:=	</a:t>
            </a:r>
            <a:r>
              <a:rPr sz="2400" spc="150" dirty="0">
                <a:solidFill>
                  <a:srgbClr val="FFFFFF"/>
                </a:solidFill>
                <a:latin typeface="Times New Roman"/>
                <a:cs typeface="Times New Roman"/>
              </a:rPr>
              <a:t>Current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80" dirty="0">
                <a:solidFill>
                  <a:srgbClr val="FFFFFF"/>
                </a:solidFill>
                <a:latin typeface="Times New Roman"/>
                <a:cs typeface="Times New Roman"/>
              </a:rPr>
              <a:t>Instance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105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851916" y="1162811"/>
            <a:ext cx="1021080" cy="50800"/>
            <a:chOff x="851916" y="1162811"/>
            <a:chExt cx="1021080" cy="50800"/>
          </a:xfrm>
        </p:grpSpPr>
        <p:sp>
          <p:nvSpPr>
            <p:cNvPr id="4" name="object 4"/>
            <p:cNvSpPr/>
            <p:nvPr/>
          </p:nvSpPr>
          <p:spPr>
            <a:xfrm>
              <a:off x="867156" y="117805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51916" y="116281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39215" y="727963"/>
            <a:ext cx="322072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80" dirty="0"/>
              <a:t>Step</a:t>
            </a:r>
            <a:r>
              <a:rPr sz="3000" spc="-25" dirty="0"/>
              <a:t> </a:t>
            </a:r>
            <a:r>
              <a:rPr sz="3000" spc="80" dirty="0"/>
              <a:t>3:</a:t>
            </a:r>
            <a:r>
              <a:rPr sz="3000" spc="-20" dirty="0"/>
              <a:t> </a:t>
            </a:r>
            <a:r>
              <a:rPr sz="3000" spc="85" dirty="0"/>
              <a:t>(Continued)</a:t>
            </a:r>
            <a:endParaRPr sz="3000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28</a:t>
            </a:fld>
            <a:endParaRPr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51916" y="1171955"/>
            <a:ext cx="1021080" cy="50800"/>
            <a:chOff x="851916" y="1171955"/>
            <a:chExt cx="1021080" cy="50800"/>
          </a:xfrm>
        </p:grpSpPr>
        <p:sp>
          <p:nvSpPr>
            <p:cNvPr id="3" name="object 3"/>
            <p:cNvSpPr/>
            <p:nvPr/>
          </p:nvSpPr>
          <p:spPr>
            <a:xfrm>
              <a:off x="867156" y="1187195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51916" y="1171955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839215" y="737107"/>
            <a:ext cx="8048625" cy="4090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-4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4:</a:t>
            </a: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000" spc="25" dirty="0">
                <a:solidFill>
                  <a:srgbClr val="FAFD00"/>
                </a:solidFill>
                <a:latin typeface="Times New Roman"/>
                <a:cs typeface="Times New Roman"/>
              </a:rPr>
              <a:t>Design</a:t>
            </a:r>
            <a:r>
              <a:rPr sz="3000" spc="-3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55" dirty="0">
                <a:solidFill>
                  <a:srgbClr val="FAFD00"/>
                </a:solidFill>
                <a:latin typeface="Times New Roman"/>
                <a:cs typeface="Times New Roman"/>
              </a:rPr>
              <a:t>displays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750">
              <a:latin typeface="Times New Roman"/>
              <a:cs typeface="Times New Roman"/>
            </a:endParaRPr>
          </a:p>
          <a:p>
            <a:pPr marL="412750" marR="5080" indent="-342900">
              <a:lnSpc>
                <a:spcPct val="100000"/>
              </a:lnSpc>
              <a:buClr>
                <a:srgbClr val="FAFD00"/>
              </a:buClr>
              <a:buSzPct val="76666"/>
              <a:buFont typeface="Lucida Sans Unicode"/>
              <a:buChar char="■"/>
              <a:tabLst>
                <a:tab pos="41402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need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Application Title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 Display</a:t>
            </a:r>
            <a:r>
              <a:rPr sz="3000" i="1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present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some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general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information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user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at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beginning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each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application.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 display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consist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application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title,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general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description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problem,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representative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graphics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also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copyright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information.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29</a:t>
            </a:fld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857503"/>
            <a:ext cx="8397240" cy="5788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3290570" algn="l"/>
                <a:tab pos="445643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Each frame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its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own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name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 of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30" dirty="0">
                <a:solidFill>
                  <a:srgbClr val="FAFD00"/>
                </a:solidFill>
                <a:latin typeface="Times New Roman"/>
                <a:cs typeface="Times New Roman"/>
              </a:rPr>
              <a:t>attributes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associated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it.	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Name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weight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height</a:t>
            </a:r>
            <a:r>
              <a:rPr sz="30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age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slots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frame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Person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.	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Model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processor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memory</a:t>
            </a:r>
            <a:r>
              <a:rPr sz="30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price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slots in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frame</a:t>
            </a:r>
            <a:r>
              <a:rPr sz="3000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Computer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.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Each attribute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slot has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attached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it.</a:t>
            </a:r>
            <a:endParaRPr sz="3000">
              <a:latin typeface="Times New Roman"/>
              <a:cs typeface="Times New Roman"/>
            </a:endParaRPr>
          </a:p>
          <a:p>
            <a:pPr marL="354965" marR="130175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Frames provide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natural way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structured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concise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representation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knowledge.</a:t>
            </a:r>
            <a:endParaRPr sz="3000">
              <a:latin typeface="Times New Roman"/>
              <a:cs typeface="Times New Roman"/>
            </a:endParaRPr>
          </a:p>
          <a:p>
            <a:pPr marL="354965" marR="142875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frame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provides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means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organising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25" dirty="0">
                <a:solidFill>
                  <a:srgbClr val="FAFD00"/>
                </a:solidFill>
                <a:latin typeface="Times New Roman"/>
                <a:cs typeface="Times New Roman"/>
              </a:rPr>
              <a:t>slots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describe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various attributes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and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characteristics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object.</a:t>
            </a:r>
            <a:endParaRPr sz="3000">
              <a:latin typeface="Times New Roman"/>
              <a:cs typeface="Times New Roman"/>
            </a:endParaRPr>
          </a:p>
          <a:p>
            <a:pPr marL="354965" marR="111379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Frames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are an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application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5" dirty="0">
                <a:solidFill>
                  <a:srgbClr val="FAFD00"/>
                </a:solidFill>
                <a:latin typeface="Times New Roman"/>
                <a:cs typeface="Times New Roman"/>
              </a:rPr>
              <a:t>object-oriented </a:t>
            </a:r>
            <a:r>
              <a:rPr sz="3000" spc="-7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30" dirty="0">
                <a:solidFill>
                  <a:srgbClr val="FAFD00"/>
                </a:solidFill>
                <a:latin typeface="Times New Roman"/>
                <a:cs typeface="Times New Roman"/>
              </a:rPr>
              <a:t>programming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 systems.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51916" y="1162811"/>
            <a:ext cx="1021080" cy="50800"/>
            <a:chOff x="851916" y="1162811"/>
            <a:chExt cx="1021080" cy="50800"/>
          </a:xfrm>
        </p:grpSpPr>
        <p:sp>
          <p:nvSpPr>
            <p:cNvPr id="3" name="object 3"/>
            <p:cNvSpPr/>
            <p:nvPr/>
          </p:nvSpPr>
          <p:spPr>
            <a:xfrm>
              <a:off x="867156" y="117805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51916" y="116281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839215" y="727963"/>
            <a:ext cx="8369934" cy="2804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4:</a:t>
            </a:r>
            <a:r>
              <a:rPr sz="30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5" dirty="0">
                <a:solidFill>
                  <a:srgbClr val="FAFD00"/>
                </a:solidFill>
                <a:latin typeface="Times New Roman"/>
                <a:cs typeface="Times New Roman"/>
              </a:rPr>
              <a:t>(Continued)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350">
              <a:latin typeface="Times New Roman"/>
              <a:cs typeface="Times New Roman"/>
            </a:endParaRPr>
          </a:p>
          <a:p>
            <a:pPr marL="413384" marR="5080" indent="-342900">
              <a:lnSpc>
                <a:spcPct val="100000"/>
              </a:lnSpc>
              <a:buClr>
                <a:srgbClr val="FAFD00"/>
              </a:buClr>
              <a:buSzPct val="76666"/>
              <a:buFont typeface="Lucida Sans Unicode"/>
              <a:buChar char="■"/>
              <a:tabLst>
                <a:tab pos="414020" algn="l"/>
                <a:tab pos="648462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next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display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Query</a:t>
            </a:r>
            <a:r>
              <a:rPr sz="3000" i="1" spc="2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Display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.	This</a:t>
            </a:r>
            <a:r>
              <a:rPr sz="30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display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should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allow us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indicate our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preferences by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answering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queries presented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30</a:t>
            </a:fld>
            <a:endParaRPr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51916" y="1162811"/>
            <a:ext cx="1021080" cy="50800"/>
            <a:chOff x="851916" y="1162811"/>
            <a:chExt cx="1021080" cy="50800"/>
          </a:xfrm>
        </p:grpSpPr>
        <p:sp>
          <p:nvSpPr>
            <p:cNvPr id="3" name="object 3"/>
            <p:cNvSpPr/>
            <p:nvPr/>
          </p:nvSpPr>
          <p:spPr>
            <a:xfrm>
              <a:off x="867156" y="117805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51916" y="116281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839215" y="727963"/>
            <a:ext cx="8341995" cy="3718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4:</a:t>
            </a:r>
            <a:r>
              <a:rPr sz="30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5" dirty="0">
                <a:solidFill>
                  <a:srgbClr val="FAFD00"/>
                </a:solidFill>
                <a:latin typeface="Times New Roman"/>
                <a:cs typeface="Times New Roman"/>
              </a:rPr>
              <a:t>(Continued)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350">
              <a:latin typeface="Times New Roman"/>
              <a:cs typeface="Times New Roman"/>
            </a:endParaRPr>
          </a:p>
          <a:p>
            <a:pPr marL="374650" marR="5080" indent="-342900">
              <a:lnSpc>
                <a:spcPct val="100000"/>
              </a:lnSpc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75920" algn="l"/>
                <a:tab pos="3764279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finally,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should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design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Property 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Information</a:t>
            </a:r>
            <a:r>
              <a:rPr sz="3000" i="1" spc="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Display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.	This display has to provide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us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list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suitable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properties,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opportunity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move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next,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previous,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first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last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property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list,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also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chance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look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at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property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picture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its description.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31</a:t>
            </a:fld>
            <a:endParaRPr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51916" y="1133855"/>
            <a:ext cx="1021080" cy="50800"/>
            <a:chOff x="851916" y="1133855"/>
            <a:chExt cx="1021080" cy="50800"/>
          </a:xfrm>
        </p:grpSpPr>
        <p:sp>
          <p:nvSpPr>
            <p:cNvPr id="3" name="object 3"/>
            <p:cNvSpPr/>
            <p:nvPr/>
          </p:nvSpPr>
          <p:spPr>
            <a:xfrm>
              <a:off x="867156" y="1149095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51916" y="1133855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839215" y="699007"/>
            <a:ext cx="8173084" cy="4890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-4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5:</a:t>
            </a: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000" spc="25" dirty="0">
                <a:solidFill>
                  <a:srgbClr val="FAFD00"/>
                </a:solidFill>
                <a:latin typeface="Times New Roman"/>
                <a:cs typeface="Times New Roman"/>
              </a:rPr>
              <a:t>Define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20" dirty="0">
                <a:solidFill>
                  <a:srgbClr val="FAFD00"/>
                </a:solidFill>
                <a:latin typeface="Times New Roman"/>
                <a:cs typeface="Times New Roman"/>
              </a:rPr>
              <a:t>WHEN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90" dirty="0">
                <a:solidFill>
                  <a:srgbClr val="FAFD00"/>
                </a:solidFill>
                <a:latin typeface="Times New Roman"/>
                <a:cs typeface="Times New Roman"/>
              </a:rPr>
              <a:t>CHANGED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65" dirty="0">
                <a:solidFill>
                  <a:srgbClr val="FAFD00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20" dirty="0">
                <a:solidFill>
                  <a:srgbClr val="FAFD00"/>
                </a:solidFill>
                <a:latin typeface="Times New Roman"/>
                <a:cs typeface="Times New Roman"/>
              </a:rPr>
              <a:t>WHEN</a:t>
            </a:r>
            <a:r>
              <a:rPr sz="30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75" dirty="0">
                <a:solidFill>
                  <a:srgbClr val="FAFD00"/>
                </a:solidFill>
                <a:latin typeface="Times New Roman"/>
                <a:cs typeface="Times New Roman"/>
              </a:rPr>
              <a:t>NEEDED</a:t>
            </a: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methods,</a:t>
            </a:r>
            <a:r>
              <a:rPr sz="30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65" dirty="0">
                <a:solidFill>
                  <a:srgbClr val="FAFD00"/>
                </a:solidFill>
                <a:latin typeface="Times New Roman"/>
                <a:cs typeface="Times New Roman"/>
              </a:rPr>
              <a:t>and</a:t>
            </a:r>
            <a:r>
              <a:rPr sz="3000" spc="-4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demons</a:t>
            </a:r>
            <a:endParaRPr sz="3000">
              <a:latin typeface="Times New Roman"/>
              <a:cs typeface="Times New Roman"/>
            </a:endParaRPr>
          </a:p>
          <a:p>
            <a:pPr marL="413384" marR="5080" indent="-342900">
              <a:lnSpc>
                <a:spcPct val="100000"/>
              </a:lnSpc>
              <a:spcBef>
                <a:spcPts val="23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414020" algn="l"/>
                <a:tab pos="120904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must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develop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way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bring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application to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life.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There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two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ways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accomplish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task.</a:t>
            </a:r>
            <a:endParaRPr sz="3000">
              <a:latin typeface="Times New Roman"/>
              <a:cs typeface="Times New Roman"/>
            </a:endParaRPr>
          </a:p>
          <a:p>
            <a:pPr marL="413384" marR="560070" indent="-342900">
              <a:lnSpc>
                <a:spcPct val="100000"/>
              </a:lnSpc>
              <a:buClr>
                <a:srgbClr val="FAFD00"/>
              </a:buClr>
              <a:buSzPct val="76666"/>
              <a:buFont typeface="Lucida Sans Unicode"/>
              <a:buChar char="■"/>
              <a:tabLst>
                <a:tab pos="41402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first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relies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WHEN CHANGED and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WHEN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NEEDED</a:t>
            </a:r>
            <a:r>
              <a:rPr sz="30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methods,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demons.</a:t>
            </a:r>
            <a:endParaRPr sz="3000">
              <a:latin typeface="Times New Roman"/>
              <a:cs typeface="Times New Roman"/>
            </a:endParaRPr>
          </a:p>
          <a:p>
            <a:pPr marL="413384" marR="388620" indent="-342900">
              <a:lnSpc>
                <a:spcPct val="100000"/>
              </a:lnSpc>
              <a:buClr>
                <a:srgbClr val="FAFD00"/>
              </a:buClr>
              <a:buSzPct val="76666"/>
              <a:buFont typeface="Lucida Sans Unicode"/>
              <a:buChar char="■"/>
              <a:tabLst>
                <a:tab pos="414020" algn="l"/>
                <a:tab pos="144208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second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approach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involves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pattern-matching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rules.	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frame-based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systems,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always first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consider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application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methods and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demons.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32</a:t>
            </a:fld>
            <a:endParaRPr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51916" y="1162811"/>
            <a:ext cx="1021080" cy="50800"/>
            <a:chOff x="851916" y="1162811"/>
            <a:chExt cx="1021080" cy="50800"/>
          </a:xfrm>
        </p:grpSpPr>
        <p:sp>
          <p:nvSpPr>
            <p:cNvPr id="3" name="object 3"/>
            <p:cNvSpPr/>
            <p:nvPr/>
          </p:nvSpPr>
          <p:spPr>
            <a:xfrm>
              <a:off x="867156" y="117805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51916" y="116281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839215" y="727963"/>
            <a:ext cx="8347075" cy="3718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5:</a:t>
            </a:r>
            <a:r>
              <a:rPr sz="30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5" dirty="0">
                <a:solidFill>
                  <a:srgbClr val="FAFD00"/>
                </a:solidFill>
                <a:latin typeface="Times New Roman"/>
                <a:cs typeface="Times New Roman"/>
              </a:rPr>
              <a:t>(Continued)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350">
              <a:latin typeface="Times New Roman"/>
              <a:cs typeface="Times New Roman"/>
            </a:endParaRPr>
          </a:p>
          <a:p>
            <a:pPr marL="374650" marR="5080" indent="-342900">
              <a:lnSpc>
                <a:spcPct val="100000"/>
              </a:lnSpc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7592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create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all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instances 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class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Property</a:t>
            </a:r>
            <a:r>
              <a:rPr sz="3000" i="1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once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when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clicks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Continue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pushbutton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Application Title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 Display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remove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inappropriate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instances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step-by-step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based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user’s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preferences when 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 she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selects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pushbuttons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Query Display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33</a:t>
            </a:fld>
            <a:endParaRPr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51916" y="1171955"/>
            <a:ext cx="1021080" cy="50800"/>
            <a:chOff x="851916" y="1171955"/>
            <a:chExt cx="1021080" cy="50800"/>
          </a:xfrm>
        </p:grpSpPr>
        <p:sp>
          <p:nvSpPr>
            <p:cNvPr id="3" name="object 3"/>
            <p:cNvSpPr/>
            <p:nvPr/>
          </p:nvSpPr>
          <p:spPr>
            <a:xfrm>
              <a:off x="867156" y="1187195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51916" y="1171955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839215" y="737107"/>
            <a:ext cx="11588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-7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6: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34</a:t>
            </a:fld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839215" y="997711"/>
            <a:ext cx="8213725" cy="4533900"/>
          </a:xfrm>
          <a:prstGeom prst="rect">
            <a:avLst/>
          </a:prstGeom>
        </p:spPr>
        <p:txBody>
          <a:bodyPr vert="horz" wrap="square" lIns="0" tIns="2089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45"/>
              </a:spcBef>
            </a:pPr>
            <a:r>
              <a:rPr sz="3000" spc="25" dirty="0">
                <a:solidFill>
                  <a:srgbClr val="FAFD00"/>
                </a:solidFill>
                <a:latin typeface="Times New Roman"/>
                <a:cs typeface="Times New Roman"/>
              </a:rPr>
              <a:t>Define</a:t>
            </a:r>
            <a:r>
              <a:rPr sz="3000" spc="-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95" dirty="0">
                <a:solidFill>
                  <a:srgbClr val="FAFD00"/>
                </a:solidFill>
                <a:latin typeface="Times New Roman"/>
                <a:cs typeface="Times New Roman"/>
              </a:rPr>
              <a:t>rules</a:t>
            </a:r>
            <a:endParaRPr sz="3000">
              <a:latin typeface="Times New Roman"/>
              <a:cs typeface="Times New Roman"/>
            </a:endParaRPr>
          </a:p>
          <a:p>
            <a:pPr marL="393065" marR="78740" indent="-342900">
              <a:lnSpc>
                <a:spcPct val="100000"/>
              </a:lnSpc>
              <a:spcBef>
                <a:spcPts val="155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93700" algn="l"/>
                <a:tab pos="3042285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design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frame-based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 system,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most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important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difficult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decisions 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whether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rules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manage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methods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demons</a:t>
            </a:r>
            <a:r>
              <a:rPr sz="30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instead.	This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decision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usually based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personal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preferences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designer.</a:t>
            </a:r>
            <a:endParaRPr sz="3000">
              <a:latin typeface="Times New Roman"/>
              <a:cs typeface="Times New Roman"/>
            </a:endParaRPr>
          </a:p>
          <a:p>
            <a:pPr marL="393065" marR="5080" indent="-342900">
              <a:lnSpc>
                <a:spcPct val="100000"/>
              </a:lnSpc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937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application,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methods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and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demons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because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offer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us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powerful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but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simple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way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representing procedures.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51916" y="1171955"/>
            <a:ext cx="1021080" cy="50800"/>
            <a:chOff x="851916" y="1171955"/>
            <a:chExt cx="1021080" cy="50800"/>
          </a:xfrm>
        </p:grpSpPr>
        <p:sp>
          <p:nvSpPr>
            <p:cNvPr id="3" name="object 3"/>
            <p:cNvSpPr/>
            <p:nvPr/>
          </p:nvSpPr>
          <p:spPr>
            <a:xfrm>
              <a:off x="867156" y="1187195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51916" y="1171955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839215" y="737107"/>
            <a:ext cx="8191500" cy="317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-4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7:</a:t>
            </a: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000" spc="100" dirty="0">
                <a:solidFill>
                  <a:srgbClr val="FAFD00"/>
                </a:solidFill>
                <a:latin typeface="Times New Roman"/>
                <a:cs typeface="Times New Roman"/>
              </a:rPr>
              <a:t>Evaluate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65" dirty="0">
                <a:solidFill>
                  <a:srgbClr val="FAFD00"/>
                </a:solidFill>
                <a:latin typeface="Times New Roman"/>
                <a:cs typeface="Times New Roman"/>
              </a:rPr>
              <a:t>and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expand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system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750">
              <a:latin typeface="Times New Roman"/>
              <a:cs typeface="Times New Roman"/>
            </a:endParaRPr>
          </a:p>
          <a:p>
            <a:pPr marL="50165" marR="5080">
              <a:lnSpc>
                <a:spcPct val="100000"/>
              </a:lnSpc>
              <a:tabLst>
                <a:tab pos="345059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have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now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completed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initial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design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our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Buy </a:t>
            </a:r>
            <a:r>
              <a:rPr sz="3000" i="1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Smart</a:t>
            </a:r>
            <a:r>
              <a:rPr sz="3000" i="1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next task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to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evaluate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it.</a:t>
            </a:r>
            <a:endParaRPr sz="3000">
              <a:latin typeface="Times New Roman"/>
              <a:cs typeface="Times New Roman"/>
            </a:endParaRPr>
          </a:p>
          <a:p>
            <a:pPr marL="50165" marR="39370">
              <a:lnSpc>
                <a:spcPct val="100000"/>
              </a:lnSpc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want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make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sure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system’s performance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meets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expectations.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35</a:t>
            </a:fld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1200403"/>
            <a:ext cx="8241665" cy="4233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146050" indent="-342900">
              <a:lnSpc>
                <a:spcPct val="100000"/>
              </a:lnSpc>
              <a:spcBef>
                <a:spcPts val="100"/>
              </a:spcBef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95" dirty="0">
                <a:solidFill>
                  <a:srgbClr val="FAFD00"/>
                </a:solidFill>
                <a:latin typeface="Times New Roman"/>
                <a:cs typeface="Times New Roman"/>
              </a:rPr>
              <a:t>Object-oriented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35" dirty="0">
                <a:solidFill>
                  <a:srgbClr val="FAFD00"/>
                </a:solidFill>
                <a:latin typeface="Times New Roman"/>
                <a:cs typeface="Times New Roman"/>
              </a:rPr>
              <a:t>programming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programming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method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that uses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objects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basis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analysis,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design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implementation.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295148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object-oriented programming, an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75" dirty="0">
                <a:solidFill>
                  <a:srgbClr val="FAFD00"/>
                </a:solidFill>
                <a:latin typeface="Times New Roman"/>
                <a:cs typeface="Times New Roman"/>
              </a:rPr>
              <a:t>object</a:t>
            </a:r>
            <a:r>
              <a:rPr sz="3000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defined as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concept,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abstraction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crisp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boundaries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meaning for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problem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at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hand.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objects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have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identity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clearly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distinguishable.	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Michael Black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Audi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5000 Turbo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HP Pavilion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P6555A</a:t>
            </a:r>
            <a:r>
              <a:rPr sz="3000" i="1" spc="-1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examples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objects.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953515"/>
            <a:ext cx="8188325" cy="5696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46990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479552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object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combines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both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data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structure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its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behaviour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single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entity.	This is in sharp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contrast to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conventional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programming,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which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data structure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program behaviour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have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concealed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vague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connections.</a:t>
            </a:r>
            <a:endParaRPr sz="3000">
              <a:latin typeface="Times New Roman"/>
              <a:cs typeface="Times New Roman"/>
            </a:endParaRPr>
          </a:p>
          <a:p>
            <a:pPr marL="354965" marR="10160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object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created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object-oriented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programming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language,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first assign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name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object,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determine a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set 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attributes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describe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object’s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characteristics,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at last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write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procedures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specify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object’s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behaviour.</a:t>
            </a:r>
            <a:endParaRPr sz="3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engineer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refers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object as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endParaRPr sz="3000">
              <a:latin typeface="Times New Roman"/>
              <a:cs typeface="Times New Roman"/>
            </a:endParaRPr>
          </a:p>
          <a:p>
            <a:pPr marL="354965">
              <a:lnSpc>
                <a:spcPct val="100000"/>
              </a:lnSpc>
            </a:pPr>
            <a:r>
              <a:rPr sz="3000" spc="130" dirty="0">
                <a:solidFill>
                  <a:srgbClr val="FAFD00"/>
                </a:solidFill>
                <a:latin typeface="Times New Roman"/>
                <a:cs typeface="Times New Roman"/>
              </a:rPr>
              <a:t>frame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term,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which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become the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AI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jargon).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9215" y="808735"/>
            <a:ext cx="835533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4000" spc="180" dirty="0"/>
              <a:t>Frames</a:t>
            </a:r>
            <a:r>
              <a:rPr sz="4000" spc="-10" dirty="0"/>
              <a:t> </a:t>
            </a:r>
            <a:r>
              <a:rPr sz="4000" spc="110" dirty="0"/>
              <a:t>as</a:t>
            </a:r>
            <a:r>
              <a:rPr sz="4000" spc="-10" dirty="0"/>
              <a:t> </a:t>
            </a:r>
            <a:r>
              <a:rPr sz="4000" spc="225" dirty="0"/>
              <a:t>a</a:t>
            </a:r>
            <a:r>
              <a:rPr sz="4000" spc="10" dirty="0"/>
              <a:t> </a:t>
            </a:r>
            <a:r>
              <a:rPr sz="4000" spc="70" dirty="0"/>
              <a:t>knowledge</a:t>
            </a:r>
            <a:r>
              <a:rPr sz="4000" spc="-10" dirty="0"/>
              <a:t> </a:t>
            </a:r>
            <a:r>
              <a:rPr sz="4000" spc="155" dirty="0"/>
              <a:t>representation </a:t>
            </a:r>
            <a:r>
              <a:rPr sz="4000" spc="-985" dirty="0"/>
              <a:t> </a:t>
            </a:r>
            <a:r>
              <a:rPr sz="4000" spc="120" dirty="0"/>
              <a:t>technique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39215" y="2287015"/>
            <a:ext cx="8255634" cy="3317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136080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concept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frame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defined by a collection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spc="-7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20" dirty="0">
                <a:solidFill>
                  <a:srgbClr val="FAFD00"/>
                </a:solidFill>
                <a:latin typeface="Times New Roman"/>
                <a:cs typeface="Times New Roman"/>
              </a:rPr>
              <a:t>slots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Each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slot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describes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particular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attribute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or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operation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frame.</a:t>
            </a:r>
            <a:endParaRPr sz="3000">
              <a:latin typeface="Times New Roman"/>
              <a:cs typeface="Times New Roman"/>
            </a:endParaRPr>
          </a:p>
          <a:p>
            <a:pPr marL="354965" marR="12827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Slots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used to store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values.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slot may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contain a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default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value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pointer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another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frame,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rules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or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procedure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which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slot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value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obtained.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1509775"/>
            <a:ext cx="8297545" cy="4873625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20"/>
              </a:spcBef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165" dirty="0">
                <a:solidFill>
                  <a:srgbClr val="FAFD00"/>
                </a:solidFill>
                <a:latin typeface="Times New Roman"/>
                <a:cs typeface="Times New Roman"/>
              </a:rPr>
              <a:t>Frame</a:t>
            </a:r>
            <a:r>
              <a:rPr sz="3000" spc="-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95" dirty="0">
                <a:solidFill>
                  <a:srgbClr val="FAFD00"/>
                </a:solidFill>
                <a:latin typeface="Times New Roman"/>
                <a:cs typeface="Times New Roman"/>
              </a:rPr>
              <a:t>name.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20"/>
              </a:spcBef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Relationship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of </a:t>
            </a:r>
            <a:r>
              <a:rPr sz="3000" spc="110" dirty="0">
                <a:solidFill>
                  <a:srgbClr val="FAFD00"/>
                </a:solidFill>
                <a:latin typeface="Times New Roman"/>
                <a:cs typeface="Times New Roman"/>
              </a:rPr>
              <a:t>the </a:t>
            </a:r>
            <a:r>
              <a:rPr sz="3000" spc="130" dirty="0">
                <a:solidFill>
                  <a:srgbClr val="FAFD00"/>
                </a:solidFill>
                <a:latin typeface="Times New Roman"/>
                <a:cs typeface="Times New Roman"/>
              </a:rPr>
              <a:t>frame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to </a:t>
            </a:r>
            <a:r>
              <a:rPr sz="3000" spc="110" dirty="0">
                <a:solidFill>
                  <a:srgbClr val="FAFD00"/>
                </a:solidFill>
                <a:latin typeface="Times New Roman"/>
                <a:cs typeface="Times New Roman"/>
              </a:rPr>
              <a:t>the </a:t>
            </a:r>
            <a:r>
              <a:rPr sz="3000" spc="130" dirty="0">
                <a:solidFill>
                  <a:srgbClr val="FAFD00"/>
                </a:solidFill>
                <a:latin typeface="Times New Roman"/>
                <a:cs typeface="Times New Roman"/>
              </a:rPr>
              <a:t>other </a:t>
            </a:r>
            <a:r>
              <a:rPr sz="3000" spc="90" dirty="0">
                <a:solidFill>
                  <a:srgbClr val="FAFD00"/>
                </a:solidFill>
                <a:latin typeface="Times New Roman"/>
                <a:cs typeface="Times New Roman"/>
              </a:rPr>
              <a:t>frames. </a:t>
            </a:r>
            <a:r>
              <a:rPr sz="3000" spc="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frame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HP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Pavilion 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P6555A</a:t>
            </a:r>
            <a:r>
              <a:rPr sz="3000" i="1" spc="-1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might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member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class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10" dirty="0">
                <a:solidFill>
                  <a:srgbClr val="FAFD00"/>
                </a:solidFill>
                <a:latin typeface="Times New Roman"/>
                <a:cs typeface="Times New Roman"/>
              </a:rPr>
              <a:t>Computer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which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turn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might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belong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class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Hardware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  <a:p>
            <a:pPr marL="354965" marR="189230" indent="-342900">
              <a:lnSpc>
                <a:spcPct val="100000"/>
              </a:lnSpc>
              <a:spcBef>
                <a:spcPts val="730"/>
              </a:spcBef>
              <a:buSzPct val="76666"/>
              <a:buFont typeface="Lucida Sans Unicode"/>
              <a:buChar char="■"/>
              <a:tabLst>
                <a:tab pos="355600" algn="l"/>
                <a:tab pos="2239010" algn="l"/>
                <a:tab pos="2326005" algn="l"/>
              </a:tabLst>
            </a:pPr>
            <a:r>
              <a:rPr sz="3000" spc="35" dirty="0">
                <a:solidFill>
                  <a:srgbClr val="FAFD00"/>
                </a:solidFill>
                <a:latin typeface="Times New Roman"/>
                <a:cs typeface="Times New Roman"/>
              </a:rPr>
              <a:t>Slot</a:t>
            </a:r>
            <a:r>
              <a:rPr sz="3000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value.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slot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 can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symbolic,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numeric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Boolean.		For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example,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slot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Name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symbolic values,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slot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Age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numeric values.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Slot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values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assigned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when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frame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created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during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session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with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expert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57375" y="773683"/>
            <a:ext cx="737933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80" dirty="0"/>
              <a:t>Typical</a:t>
            </a:r>
            <a:r>
              <a:rPr sz="3600" dirty="0"/>
              <a:t> </a:t>
            </a:r>
            <a:r>
              <a:rPr sz="3600" spc="125" dirty="0"/>
              <a:t>information</a:t>
            </a:r>
            <a:r>
              <a:rPr sz="3600" spc="-10" dirty="0"/>
              <a:t> </a:t>
            </a:r>
            <a:r>
              <a:rPr sz="3600" spc="95" dirty="0"/>
              <a:t>included</a:t>
            </a:r>
            <a:r>
              <a:rPr sz="3600" spc="-10" dirty="0"/>
              <a:t> </a:t>
            </a:r>
            <a:r>
              <a:rPr sz="3600" spc="95" dirty="0"/>
              <a:t>in</a:t>
            </a:r>
            <a:r>
              <a:rPr sz="3600" spc="-10" dirty="0"/>
              <a:t> </a:t>
            </a:r>
            <a:r>
              <a:rPr sz="3600" spc="204" dirty="0"/>
              <a:t>a</a:t>
            </a:r>
            <a:r>
              <a:rPr sz="3600" spc="-10" dirty="0"/>
              <a:t> </a:t>
            </a:r>
            <a:r>
              <a:rPr sz="3600" spc="45" dirty="0"/>
              <a:t>slot</a:t>
            </a:r>
            <a:endParaRPr sz="36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0927" y="724915"/>
            <a:ext cx="8283575" cy="6153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SzPct val="76666"/>
              <a:buFont typeface="Lucida Sans Unicode"/>
              <a:buChar char="■"/>
              <a:tabLst>
                <a:tab pos="355600" algn="l"/>
                <a:tab pos="1530350" algn="l"/>
                <a:tab pos="3479165" algn="l"/>
              </a:tabLst>
            </a:pPr>
            <a:r>
              <a:rPr sz="3000" spc="70" dirty="0">
                <a:solidFill>
                  <a:srgbClr val="FAFD00"/>
                </a:solidFill>
                <a:latin typeface="Times New Roman"/>
                <a:cs typeface="Times New Roman"/>
              </a:rPr>
              <a:t>Default</a:t>
            </a:r>
            <a:r>
              <a:rPr sz="3000" spc="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40" dirty="0">
                <a:solidFill>
                  <a:srgbClr val="FAFD00"/>
                </a:solidFill>
                <a:latin typeface="Times New Roman"/>
                <a:cs typeface="Times New Roman"/>
              </a:rPr>
              <a:t>slot</a:t>
            </a:r>
            <a:r>
              <a:rPr sz="3000" spc="2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value.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default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taken 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true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when no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evidence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contrary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been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found.	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example,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frame might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have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four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wheels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chair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frame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four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legs as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default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values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corresponding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slots.</a:t>
            </a:r>
            <a:endParaRPr sz="3000">
              <a:latin typeface="Times New Roman"/>
              <a:cs typeface="Times New Roman"/>
            </a:endParaRPr>
          </a:p>
          <a:p>
            <a:pPr marL="354965" marR="207010" indent="-342900">
              <a:lnSpc>
                <a:spcPct val="100000"/>
              </a:lnSpc>
              <a:spcBef>
                <a:spcPts val="720"/>
              </a:spcBef>
              <a:buSzPct val="76666"/>
              <a:buFont typeface="Lucida Sans Unicode"/>
              <a:buChar char="■"/>
              <a:tabLst>
                <a:tab pos="355600" algn="l"/>
                <a:tab pos="2569845" algn="l"/>
                <a:tab pos="4324985" algn="l"/>
              </a:tabLst>
            </a:pPr>
            <a:r>
              <a:rPr sz="3000" spc="100" dirty="0">
                <a:solidFill>
                  <a:srgbClr val="FAFD00"/>
                </a:solidFill>
                <a:latin typeface="Times New Roman"/>
                <a:cs typeface="Times New Roman"/>
              </a:rPr>
              <a:t>Range</a:t>
            </a:r>
            <a:r>
              <a:rPr sz="3000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of </a:t>
            </a:r>
            <a:r>
              <a:rPr sz="3000" spc="110" dirty="0">
                <a:solidFill>
                  <a:srgbClr val="FAFD00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35" dirty="0">
                <a:solidFill>
                  <a:srgbClr val="FAFD00"/>
                </a:solidFill>
                <a:latin typeface="Times New Roman"/>
                <a:cs typeface="Times New Roman"/>
              </a:rPr>
              <a:t>slot</a:t>
            </a:r>
            <a:r>
              <a:rPr sz="3000" spc="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value.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range 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slot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determines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whether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particular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object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complies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stereotype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requirements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defined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frame.	For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example,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cost of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computer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might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specified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between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$750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$1500.</a:t>
            </a:r>
            <a:endParaRPr sz="3000">
              <a:latin typeface="Times New Roman"/>
              <a:cs typeface="Times New Roman"/>
            </a:endParaRPr>
          </a:p>
          <a:p>
            <a:pPr marL="354965" marR="511809" indent="-342900">
              <a:lnSpc>
                <a:spcPct val="100000"/>
              </a:lnSpc>
              <a:spcBef>
                <a:spcPts val="730"/>
              </a:spcBef>
              <a:buSzPct val="76666"/>
              <a:buFont typeface="Lucida Sans Unicode"/>
              <a:buChar char="■"/>
              <a:tabLst>
                <a:tab pos="355600" algn="l"/>
                <a:tab pos="4506595" algn="l"/>
              </a:tabLst>
            </a:pPr>
            <a:r>
              <a:rPr sz="3000" spc="130" dirty="0">
                <a:solidFill>
                  <a:srgbClr val="FAFD00"/>
                </a:solidFill>
                <a:latin typeface="Times New Roman"/>
                <a:cs typeface="Times New Roman"/>
              </a:rPr>
              <a:t>Procedural</a:t>
            </a:r>
            <a:r>
              <a:rPr sz="3000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95" dirty="0">
                <a:solidFill>
                  <a:srgbClr val="FAFD00"/>
                </a:solidFill>
                <a:latin typeface="Times New Roman"/>
                <a:cs typeface="Times New Roman"/>
              </a:rPr>
              <a:t>information.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slot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have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procedure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attached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it,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which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executed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slot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value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changed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needed.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35227" y="1372615"/>
            <a:ext cx="7658734" cy="3867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Frame-based expert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also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provide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extension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slot-value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structure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through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application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facets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  <a:p>
            <a:pPr marL="354965" marR="991869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65" dirty="0">
                <a:solidFill>
                  <a:srgbClr val="FAFD00"/>
                </a:solidFill>
                <a:latin typeface="Times New Roman"/>
                <a:cs typeface="Times New Roman"/>
              </a:rPr>
              <a:t>facet</a:t>
            </a:r>
            <a:r>
              <a:rPr sz="3000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means of providing extended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about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attribute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frame.</a:t>
            </a:r>
            <a:endParaRPr sz="3000">
              <a:latin typeface="Times New Roman"/>
              <a:cs typeface="Times New Roman"/>
            </a:endParaRPr>
          </a:p>
          <a:p>
            <a:pPr marL="354965" marR="195580" indent="-342900" algn="just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Facets are used to establish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attribute value,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control end-user queries, 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tell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inference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engine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how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process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attribute.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2709</Words>
  <Application>Microsoft Office PowerPoint</Application>
  <PresentationFormat>Özel</PresentationFormat>
  <Paragraphs>217</Paragraphs>
  <Slides>35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35</vt:i4>
      </vt:variant>
    </vt:vector>
  </HeadingPairs>
  <TitlesOfParts>
    <vt:vector size="41" baseType="lpstr">
      <vt:lpstr>Arial MT</vt:lpstr>
      <vt:lpstr>Calibri</vt:lpstr>
      <vt:lpstr>Lucida Sans Unicode</vt:lpstr>
      <vt:lpstr>Symbol</vt:lpstr>
      <vt:lpstr>Times New Roman</vt:lpstr>
      <vt:lpstr>Office Theme</vt:lpstr>
      <vt:lpstr>Lecture 6</vt:lpstr>
      <vt:lpstr>Introduction, or what is a frame?</vt:lpstr>
      <vt:lpstr>PowerPoint Sunusu</vt:lpstr>
      <vt:lpstr>PowerPoint Sunusu</vt:lpstr>
      <vt:lpstr>PowerPoint Sunusu</vt:lpstr>
      <vt:lpstr>Frames as a knowledge representation  technique</vt:lpstr>
      <vt:lpstr>Typical information included in a slot</vt:lpstr>
      <vt:lpstr>PowerPoint Sunusu</vt:lpstr>
      <vt:lpstr>PowerPoint Sunusu</vt:lpstr>
      <vt:lpstr>What are the class and instances?</vt:lpstr>
      <vt:lpstr>Inheritance in frame-based systems</vt:lpstr>
      <vt:lpstr>Methods and demons</vt:lpstr>
      <vt:lpstr>PowerPoint Sunusu</vt:lpstr>
      <vt:lpstr>What is the difference between methods  and demons?</vt:lpstr>
      <vt:lpstr>WHEN CHANGED method</vt:lpstr>
      <vt:lpstr>PowerPoint Sunusu</vt:lpstr>
      <vt:lpstr>WHEN NEEDED method</vt:lpstr>
      <vt:lpstr>Interaction of frames and rules</vt:lpstr>
      <vt:lpstr>How does an inference engine work in a frame  based system?</vt:lpstr>
      <vt:lpstr>PowerPoint Sunusu</vt:lpstr>
      <vt:lpstr>Example:</vt:lpstr>
      <vt:lpstr>PowerPoint Sunusu</vt:lpstr>
      <vt:lpstr>Buy Smart: a Frame-based Expert System</vt:lpstr>
      <vt:lpstr>PowerPoint Sunusu</vt:lpstr>
      <vt:lpstr>PowerPoint Sunusu</vt:lpstr>
      <vt:lpstr>PowerPoint Sunusu</vt:lpstr>
      <vt:lpstr>PowerPoint Sunusu</vt:lpstr>
      <vt:lpstr>Step 3: (Continued)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Lecture 6.ppt</dc:title>
  <dc:creator>michaeln</dc:creator>
  <cp:lastModifiedBy>irem</cp:lastModifiedBy>
  <cp:revision>2</cp:revision>
  <dcterms:created xsi:type="dcterms:W3CDTF">2022-10-07T11:52:17Z</dcterms:created>
  <dcterms:modified xsi:type="dcterms:W3CDTF">2022-10-07T11:55:03Z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2011-05-30T00:00:00Z</vt:filetime>
  </property>
  <property fmtid="{D5CDD505-2E9C-101B-9397-08002B2CF9AE}" pid="3" name="Creator">
    <vt:lpwstr>PrimoPDF http://www.primopdf.com</vt:lpwstr>
  </property>
  <property fmtid="{D5CDD505-2E9C-101B-9397-08002B2CF9AE}" pid="4" name="LastSaved">
    <vt:filetime>2022-10-07T00:00:00Z</vt:filetime>
  </property>
</Properties>
</file>