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79" r:id="rId13"/>
    <p:sldId id="280" r:id="rId14"/>
    <p:sldId id="281" r:id="rId15"/>
    <p:sldId id="282" r:id="rId16"/>
    <p:sldId id="283" r:id="rId17"/>
    <p:sldId id="288" r:id="rId18"/>
    <p:sldId id="289" r:id="rId19"/>
    <p:sldId id="290" r:id="rId20"/>
    <p:sldId id="291" r:id="rId21"/>
    <p:sldId id="292" r:id="rId22"/>
    <p:sldId id="295" r:id="rId23"/>
    <p:sldId id="296" r:id="rId24"/>
    <p:sldId id="297" r:id="rId25"/>
    <p:sldId id="298" r:id="rId26"/>
    <p:sldId id="299" r:id="rId27"/>
    <p:sldId id="301" r:id="rId28"/>
    <p:sldId id="302" r:id="rId29"/>
    <p:sldId id="304" r:id="rId30"/>
    <p:sldId id="306" r:id="rId31"/>
    <p:sldId id="308" r:id="rId32"/>
    <p:sldId id="310" r:id="rId33"/>
    <p:sldId id="311" r:id="rId34"/>
    <p:sldId id="315" r:id="rId35"/>
    <p:sldId id="316" r:id="rId36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13154" y="948943"/>
            <a:ext cx="683209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0363" y="663956"/>
            <a:ext cx="8297672" cy="970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050" y="1937674"/>
            <a:ext cx="4032250" cy="1838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15772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6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19783"/>
            <a:ext cx="2197735" cy="70485"/>
            <a:chOff x="923544" y="1319783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41119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19783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259229"/>
            <a:ext cx="8298180" cy="4825365"/>
          </a:xfrm>
          <a:prstGeom prst="rect">
            <a:avLst/>
          </a:prstGeom>
        </p:spPr>
        <p:txBody>
          <a:bodyPr vert="horz" wrap="square" lIns="0" tIns="249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65"/>
              </a:spcBef>
            </a:pPr>
            <a:r>
              <a:rPr sz="4200" spc="165" dirty="0">
                <a:solidFill>
                  <a:srgbClr val="FAFD00"/>
                </a:solidFill>
                <a:latin typeface="Times New Roman"/>
                <a:cs typeface="Times New Roman"/>
              </a:rPr>
              <a:t>Frame-based</a:t>
            </a:r>
            <a:r>
              <a:rPr sz="42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4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FFFFF"/>
                </a:solidFill>
                <a:latin typeface="Times New Roman"/>
                <a:cs typeface="Times New Roman"/>
              </a:rPr>
              <a:t>frame?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35" dirty="0">
                <a:solidFill>
                  <a:srgbClr val="FFFFFF"/>
                </a:solidFill>
                <a:latin typeface="Times New Roman"/>
                <a:cs typeface="Times New Roman"/>
              </a:rPr>
              <a:t>Frames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FFFFF"/>
                </a:solidFill>
                <a:latin typeface="Times New Roman"/>
                <a:cs typeface="Times New Roman"/>
              </a:rPr>
              <a:t>representation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frame-based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demons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Interaction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frames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Buy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FFFFF"/>
                </a:solidFill>
                <a:latin typeface="Times New Roman"/>
                <a:cs typeface="Times New Roman"/>
              </a:rPr>
              <a:t>Smart: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frame-based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67103"/>
            <a:ext cx="824992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877820" algn="l"/>
                <a:tab pos="726249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word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frame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vague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meaning.	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refer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particular object,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computer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HP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Pavilion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P6555A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similar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precise,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instance-frame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referring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class-frame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referring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similar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objects.</a:t>
            </a:r>
            <a:endParaRPr sz="3000">
              <a:latin typeface="Times New Roman"/>
              <a:cs typeface="Times New Roman"/>
            </a:endParaRPr>
          </a:p>
          <a:p>
            <a:pPr marL="354965" marR="52768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49440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class-frame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describes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 of objects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attributes.	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Animal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person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car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computer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class-frames.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“knows”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2091" y="755395"/>
            <a:ext cx="65913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00" dirty="0"/>
              <a:t>What</a:t>
            </a:r>
            <a:r>
              <a:rPr sz="3600" spc="-20" dirty="0"/>
              <a:t> </a:t>
            </a:r>
            <a:r>
              <a:rPr sz="3600" spc="200" dirty="0"/>
              <a:t>are</a:t>
            </a:r>
            <a:r>
              <a:rPr sz="3600" spc="-15" dirty="0"/>
              <a:t> </a:t>
            </a:r>
            <a:r>
              <a:rPr sz="3600" spc="130" dirty="0"/>
              <a:t>the</a:t>
            </a:r>
            <a:r>
              <a:rPr sz="3600" spc="-15" dirty="0"/>
              <a:t> </a:t>
            </a:r>
            <a:r>
              <a:rPr sz="3600" spc="40" dirty="0"/>
              <a:t>class</a:t>
            </a:r>
            <a:r>
              <a:rPr sz="3600" spc="-15" dirty="0"/>
              <a:t> </a:t>
            </a:r>
            <a:r>
              <a:rPr sz="3600" spc="195" dirty="0"/>
              <a:t>and</a:t>
            </a:r>
            <a:r>
              <a:rPr sz="3600" spc="-15" dirty="0"/>
              <a:t> </a:t>
            </a:r>
            <a:r>
              <a:rPr sz="3600" spc="95" dirty="0"/>
              <a:t>instances?</a:t>
            </a:r>
            <a:endParaRPr sz="3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875" y="656335"/>
            <a:ext cx="77216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60" dirty="0"/>
              <a:t>Inheritance</a:t>
            </a:r>
            <a:r>
              <a:rPr sz="4000" spc="-30" dirty="0"/>
              <a:t> </a:t>
            </a:r>
            <a:r>
              <a:rPr sz="4000" spc="110" dirty="0"/>
              <a:t>in</a:t>
            </a:r>
            <a:r>
              <a:rPr sz="4000" spc="-40" dirty="0"/>
              <a:t> </a:t>
            </a:r>
            <a:r>
              <a:rPr sz="4000" spc="140" dirty="0"/>
              <a:t>frame-based</a:t>
            </a:r>
            <a:r>
              <a:rPr sz="4000" spc="-25" dirty="0"/>
              <a:t> </a:t>
            </a:r>
            <a:r>
              <a:rPr sz="4000" spc="65" dirty="0"/>
              <a:t>systems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20927" y="1505203"/>
            <a:ext cx="830770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17804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Inheritance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class-frame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assumed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instance-frame.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3162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 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inheritance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impose default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features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instance-frames.	We 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create 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class-frame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several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frames without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class-level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characteristics.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8494" y="732535"/>
            <a:ext cx="46583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20" dirty="0"/>
              <a:t>Methods</a:t>
            </a:r>
            <a:r>
              <a:rPr sz="4000" spc="-35" dirty="0"/>
              <a:t> </a:t>
            </a:r>
            <a:r>
              <a:rPr sz="4000" spc="220" dirty="0"/>
              <a:t>and</a:t>
            </a:r>
            <a:r>
              <a:rPr sz="4000" spc="-20" dirty="0"/>
              <a:t> </a:t>
            </a:r>
            <a:r>
              <a:rPr sz="4000" spc="110" dirty="0"/>
              <a:t>demons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2115" y="1692655"/>
            <a:ext cx="7908290" cy="197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5"/>
              </a:spcBef>
              <a:tabLst>
                <a:tab pos="2790825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systems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 the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validate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manipulate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this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 add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actions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we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95" dirty="0">
                <a:solidFill>
                  <a:srgbClr val="FAFD00"/>
                </a:solidFill>
                <a:latin typeface="Times New Roman"/>
                <a:cs typeface="Times New Roman"/>
              </a:rPr>
              <a:t>methods</a:t>
            </a:r>
            <a:r>
              <a:rPr sz="3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70" dirty="0">
                <a:solidFill>
                  <a:srgbClr val="FAFD00"/>
                </a:solidFill>
                <a:latin typeface="Times New Roman"/>
                <a:cs typeface="Times New Roman"/>
              </a:rPr>
              <a:t>demons</a:t>
            </a:r>
            <a:r>
              <a:rPr sz="3200" spc="7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1276603"/>
            <a:ext cx="8340090" cy="395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3975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whenever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requested.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write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attribute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determine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attribute’s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series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attribute’s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changes.</a:t>
            </a:r>
            <a:endParaRPr sz="3000">
              <a:latin typeface="Times New Roman"/>
              <a:cs typeface="Times New Roman"/>
            </a:endParaRPr>
          </a:p>
          <a:p>
            <a:pPr marL="354965" marR="2794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frame-based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methods: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20"/>
              </a:spcBef>
            </a:pP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WHEN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CHANGED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NEEDED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" y="2058415"/>
            <a:ext cx="8293100" cy="377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462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248025" algn="l"/>
                <a:tab pos="611441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structure.	It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whenever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statement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	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sense,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terms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often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synonyms.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 methods are more appropriate 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write complex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procedures.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other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limited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statements.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9215" y="776731"/>
            <a:ext cx="78117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200" dirty="0"/>
              <a:t>What</a:t>
            </a:r>
            <a:r>
              <a:rPr sz="3600" spc="-10" dirty="0"/>
              <a:t> </a:t>
            </a:r>
            <a:r>
              <a:rPr sz="3600" spc="-5" dirty="0"/>
              <a:t>is</a:t>
            </a:r>
            <a:r>
              <a:rPr sz="3600" spc="-10" dirty="0"/>
              <a:t> </a:t>
            </a:r>
            <a:r>
              <a:rPr sz="3600" spc="130" dirty="0"/>
              <a:t>the</a:t>
            </a:r>
            <a:r>
              <a:rPr sz="3600" spc="-10" dirty="0"/>
              <a:t> </a:t>
            </a:r>
            <a:r>
              <a:rPr sz="3600" spc="75" dirty="0"/>
              <a:t>difference</a:t>
            </a:r>
            <a:r>
              <a:rPr sz="3600" dirty="0"/>
              <a:t> </a:t>
            </a:r>
            <a:r>
              <a:rPr sz="3600" spc="85" dirty="0"/>
              <a:t>between</a:t>
            </a:r>
            <a:r>
              <a:rPr sz="3600" spc="-10" dirty="0"/>
              <a:t> </a:t>
            </a:r>
            <a:r>
              <a:rPr sz="3600" spc="110" dirty="0"/>
              <a:t>methods </a:t>
            </a:r>
            <a:r>
              <a:rPr sz="3600" spc="-885" dirty="0"/>
              <a:t> </a:t>
            </a:r>
            <a:r>
              <a:rPr sz="3600" spc="200" dirty="0"/>
              <a:t>and</a:t>
            </a:r>
            <a:r>
              <a:rPr sz="3600" spc="-10" dirty="0"/>
              <a:t> </a:t>
            </a:r>
            <a:r>
              <a:rPr sz="3600" spc="110" dirty="0"/>
              <a:t>demons?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3675" y="703579"/>
            <a:ext cx="5512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45" dirty="0"/>
              <a:t>WHEN</a:t>
            </a:r>
            <a:r>
              <a:rPr sz="3600" spc="-30" dirty="0"/>
              <a:t> </a:t>
            </a:r>
            <a:r>
              <a:rPr sz="3600" spc="110" dirty="0"/>
              <a:t>CHANGED</a:t>
            </a:r>
            <a:r>
              <a:rPr sz="3600" spc="-30" dirty="0"/>
              <a:t> </a:t>
            </a:r>
            <a:r>
              <a:rPr sz="3600" spc="130" dirty="0"/>
              <a:t>method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20215" y="1848103"/>
            <a:ext cx="7997190" cy="2496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CHANGED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executed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immediately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its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changes.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50">
              <a:latin typeface="Times New Roman"/>
              <a:cs typeface="Times New Roman"/>
            </a:endParaRPr>
          </a:p>
          <a:p>
            <a:pPr marL="12700" marR="451484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 how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CHANGED methods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problem.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935227"/>
            <a:ext cx="8314055" cy="574802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4965" marR="11430" indent="-342900">
              <a:lnSpc>
                <a:spcPct val="100400"/>
              </a:lnSpc>
              <a:spcBef>
                <a:spcPts val="8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expert system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assist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loan officer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evaluating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credit requests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2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small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 ventures.</a:t>
            </a:r>
            <a:endParaRPr sz="2800">
              <a:latin typeface="Times New Roman"/>
              <a:cs typeface="Times New Roman"/>
            </a:endParaRPr>
          </a:p>
          <a:p>
            <a:pPr marL="354965" marR="291465" indent="-342900">
              <a:lnSpc>
                <a:spcPct val="100000"/>
              </a:lnSpc>
              <a:spcBef>
                <a:spcPts val="6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credit request is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be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categories, “Give credit”,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“Deny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credit” or “Consult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superior”.</a:t>
            </a:r>
            <a:endParaRPr sz="28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99"/>
              </a:lnSpc>
              <a:spcBef>
                <a:spcPts val="68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loan officer provides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qualitative rating of 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expected yield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from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loan, the expert system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compares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 collateral with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amount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credit requested, evaluates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financial rating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weighted sum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business’s net worth to assets, last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year’s sales growth,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gross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profit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sales and short-term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debt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sales,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determines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category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credit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request.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083" y="741679"/>
            <a:ext cx="5080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45" dirty="0"/>
              <a:t>WHEN</a:t>
            </a:r>
            <a:r>
              <a:rPr sz="3600" spc="-30" dirty="0"/>
              <a:t> </a:t>
            </a:r>
            <a:r>
              <a:rPr sz="3600" spc="95" dirty="0"/>
              <a:t>NEEDED</a:t>
            </a:r>
            <a:r>
              <a:rPr sz="3600" spc="-30" dirty="0"/>
              <a:t> </a:t>
            </a:r>
            <a:r>
              <a:rPr sz="3600" spc="130" dirty="0"/>
              <a:t>method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20215" y="1848103"/>
            <a:ext cx="7804784" cy="3410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543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particular attribute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problem,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undetermined.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95"/>
              </a:spcBef>
            </a:pPr>
            <a:r>
              <a:rPr spc="160" dirty="0"/>
              <a:t>Interaction</a:t>
            </a:r>
            <a:r>
              <a:rPr spc="-3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145" dirty="0"/>
              <a:t>frames</a:t>
            </a:r>
            <a:r>
              <a:rPr spc="-15" dirty="0"/>
              <a:t> </a:t>
            </a:r>
            <a:r>
              <a:rPr spc="220" dirty="0"/>
              <a:t>and</a:t>
            </a:r>
            <a:r>
              <a:rPr spc="-10" dirty="0"/>
              <a:t> </a:t>
            </a:r>
            <a:r>
              <a:rPr spc="130" dirty="0"/>
              <a:t>rules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01927" y="2111755"/>
            <a:ext cx="736854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frame-based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allow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contained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frames.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5227" y="1790191"/>
            <a:ext cx="8166734" cy="50603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9525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system,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links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contained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knowledge base with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given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database.</a:t>
            </a:r>
            <a:endParaRPr sz="2900">
              <a:latin typeface="Times New Roman"/>
              <a:cs typeface="Times New Roman"/>
            </a:endParaRPr>
          </a:p>
          <a:p>
            <a:pPr marL="354965" marR="350520" indent="-342900">
              <a:lnSpc>
                <a:spcPct val="100000"/>
              </a:lnSpc>
              <a:spcBef>
                <a:spcPts val="69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up,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searches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has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goal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its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69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5462905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its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matches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database,</a:t>
            </a:r>
            <a:r>
              <a:rPr sz="29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fired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object,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goal,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obtains its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	If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found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derive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queries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supply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625" marR="5080">
              <a:lnSpc>
                <a:spcPct val="100000"/>
              </a:lnSpc>
              <a:spcBef>
                <a:spcPts val="100"/>
              </a:spcBef>
            </a:pPr>
            <a:r>
              <a:rPr sz="3200" spc="60" dirty="0"/>
              <a:t>How</a:t>
            </a:r>
            <a:r>
              <a:rPr sz="3200" spc="-5" dirty="0"/>
              <a:t> </a:t>
            </a:r>
            <a:r>
              <a:rPr sz="3200" spc="40" dirty="0"/>
              <a:t>does</a:t>
            </a:r>
            <a:r>
              <a:rPr sz="3200" spc="-5" dirty="0"/>
              <a:t> </a:t>
            </a:r>
            <a:r>
              <a:rPr sz="3200" spc="185" dirty="0"/>
              <a:t>an</a:t>
            </a:r>
            <a:r>
              <a:rPr sz="3200" spc="-15" dirty="0"/>
              <a:t> </a:t>
            </a:r>
            <a:r>
              <a:rPr sz="3200" spc="75" dirty="0"/>
              <a:t>inference</a:t>
            </a:r>
            <a:r>
              <a:rPr sz="3200" spc="-10" dirty="0"/>
              <a:t> </a:t>
            </a:r>
            <a:r>
              <a:rPr sz="3200" spc="55" dirty="0"/>
              <a:t>engine</a:t>
            </a:r>
            <a:r>
              <a:rPr sz="3200" spc="-5" dirty="0"/>
              <a:t> </a:t>
            </a:r>
            <a:r>
              <a:rPr sz="3200" spc="130" dirty="0"/>
              <a:t>work</a:t>
            </a:r>
            <a:r>
              <a:rPr sz="3200" spc="-15" dirty="0"/>
              <a:t> </a:t>
            </a:r>
            <a:r>
              <a:rPr sz="3200" spc="90" dirty="0"/>
              <a:t>in</a:t>
            </a:r>
            <a:r>
              <a:rPr sz="3200" spc="-25" dirty="0"/>
              <a:t> </a:t>
            </a:r>
            <a:r>
              <a:rPr sz="3200" spc="180" dirty="0"/>
              <a:t>a</a:t>
            </a:r>
            <a:r>
              <a:rPr sz="3200" dirty="0"/>
              <a:t> </a:t>
            </a:r>
            <a:r>
              <a:rPr sz="3200" spc="140" dirty="0"/>
              <a:t>frame </a:t>
            </a:r>
            <a:r>
              <a:rPr sz="3200" spc="-785" dirty="0"/>
              <a:t> </a:t>
            </a:r>
            <a:r>
              <a:rPr sz="3200" spc="105" dirty="0"/>
              <a:t>based</a:t>
            </a:r>
            <a:r>
              <a:rPr sz="3200" spc="-15" dirty="0"/>
              <a:t> </a:t>
            </a:r>
            <a:r>
              <a:rPr sz="3200" spc="70" dirty="0"/>
              <a:t>system?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0047" y="846835"/>
            <a:ext cx="7253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50" dirty="0"/>
              <a:t>Introduction,</a:t>
            </a:r>
            <a:r>
              <a:rPr sz="4000" spc="-10" dirty="0"/>
              <a:t> </a:t>
            </a:r>
            <a:r>
              <a:rPr sz="4000" spc="220" dirty="0"/>
              <a:t>or</a:t>
            </a:r>
            <a:r>
              <a:rPr sz="4000" spc="-15" dirty="0"/>
              <a:t> </a:t>
            </a:r>
            <a:r>
              <a:rPr sz="4000" spc="165" dirty="0"/>
              <a:t>what</a:t>
            </a:r>
            <a:r>
              <a:rPr sz="4000" spc="-20" dirty="0"/>
              <a:t> </a:t>
            </a:r>
            <a:r>
              <a:rPr sz="4000" dirty="0"/>
              <a:t>is</a:t>
            </a:r>
            <a:r>
              <a:rPr sz="4000" spc="-10" dirty="0"/>
              <a:t> </a:t>
            </a:r>
            <a:r>
              <a:rPr sz="4000" spc="225" dirty="0"/>
              <a:t>a</a:t>
            </a:r>
            <a:r>
              <a:rPr sz="4000" dirty="0"/>
              <a:t> </a:t>
            </a:r>
            <a:r>
              <a:rPr sz="4000" spc="180" dirty="0"/>
              <a:t>frame?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05915" y="2035555"/>
            <a:ext cx="7794625" cy="2656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83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frame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about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first proposed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45" dirty="0">
                <a:solidFill>
                  <a:srgbClr val="FAFD00"/>
                </a:solidFill>
                <a:latin typeface="Times New Roman"/>
                <a:cs typeface="Times New Roman"/>
              </a:rPr>
              <a:t>Marvin</a:t>
            </a:r>
            <a:r>
              <a:rPr sz="3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AFD00"/>
                </a:solidFill>
                <a:latin typeface="Times New Roman"/>
                <a:cs typeface="Times New Roman"/>
              </a:rPr>
              <a:t>Minsky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7127" y="1124203"/>
            <a:ext cx="8084184" cy="4451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frame-based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inference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 also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goal.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45"/>
              </a:spcBef>
            </a:pPr>
            <a:r>
              <a:rPr sz="3200" spc="130" dirty="0">
                <a:solidFill>
                  <a:srgbClr val="FAFD00"/>
                </a:solidFill>
                <a:latin typeface="Times New Roman"/>
                <a:cs typeface="Times New Roman"/>
              </a:rPr>
              <a:t>But:</a:t>
            </a:r>
            <a:endParaRPr sz="3200">
              <a:latin typeface="Times New Roman"/>
              <a:cs typeface="Times New Roman"/>
            </a:endParaRPr>
          </a:p>
          <a:p>
            <a:pPr marL="354965" marR="410209" indent="-342900">
              <a:lnSpc>
                <a:spcPct val="100000"/>
              </a:lnSpc>
              <a:spcBef>
                <a:spcPts val="74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23634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frame-based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auxiliary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role.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 here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major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source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methods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 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actions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frames.</a:t>
            </a:r>
            <a:endParaRPr sz="3000">
              <a:latin typeface="Times New Roman"/>
              <a:cs typeface="Times New Roman"/>
            </a:endParaRPr>
          </a:p>
          <a:p>
            <a:pPr marL="354965" marR="67437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frame-based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127" y="694435"/>
            <a:ext cx="180213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114" dirty="0"/>
              <a:t>Example: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96940" y="1450338"/>
            <a:ext cx="7983220" cy="3322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835">
              <a:lnSpc>
                <a:spcPct val="120100"/>
              </a:lnSpc>
              <a:spcBef>
                <a:spcPts val="105"/>
              </a:spcBef>
              <a:tabLst>
                <a:tab pos="32981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credit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request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expected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begin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evaluation 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user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clicks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Evaluate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Credit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pushbutton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display.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1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pushbutton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attached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Evaluate </a:t>
            </a:r>
            <a:r>
              <a:rPr sz="3000" i="1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Credit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Credit Evaluation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7127" y="1086103"/>
            <a:ext cx="835342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825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credit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inference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establish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attribute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Evaluation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cases.</a:t>
            </a:r>
            <a:endParaRPr sz="3000">
              <a:latin typeface="Times New Roman"/>
              <a:cs typeface="Times New Roman"/>
            </a:endParaRPr>
          </a:p>
          <a:p>
            <a:pPr marL="354965" marR="969644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NEEDED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attribute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316480" algn="l"/>
                <a:tab pos="368490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attached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Evaluation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 executes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 when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needs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Evaluation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When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 method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executed,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Evaluation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receives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Consult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superior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1768" y="746251"/>
            <a:ext cx="81921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135" dirty="0">
                <a:latin typeface="Times New Roman"/>
                <a:cs typeface="Times New Roman"/>
              </a:rPr>
              <a:t>Buy</a:t>
            </a:r>
            <a:r>
              <a:rPr sz="3600" i="1" spc="-15" dirty="0">
                <a:latin typeface="Times New Roman"/>
                <a:cs typeface="Times New Roman"/>
              </a:rPr>
              <a:t> </a:t>
            </a:r>
            <a:r>
              <a:rPr sz="3600" i="1" spc="95" dirty="0">
                <a:latin typeface="Times New Roman"/>
                <a:cs typeface="Times New Roman"/>
              </a:rPr>
              <a:t>Smart</a:t>
            </a:r>
            <a:r>
              <a:rPr sz="3600" spc="95" dirty="0"/>
              <a:t>:</a:t>
            </a:r>
            <a:r>
              <a:rPr sz="3600" spc="-10" dirty="0"/>
              <a:t> </a:t>
            </a:r>
            <a:r>
              <a:rPr sz="3600" spc="204" dirty="0"/>
              <a:t>a</a:t>
            </a:r>
            <a:r>
              <a:rPr sz="3600" spc="-15" dirty="0"/>
              <a:t> </a:t>
            </a:r>
            <a:r>
              <a:rPr sz="3600" spc="140" dirty="0"/>
              <a:t>Frame-based</a:t>
            </a:r>
            <a:r>
              <a:rPr sz="3600" spc="-10" dirty="0"/>
              <a:t> </a:t>
            </a:r>
            <a:r>
              <a:rPr sz="3600" spc="165" dirty="0"/>
              <a:t>Expert</a:t>
            </a:r>
            <a:r>
              <a:rPr sz="3600" spc="-15" dirty="0"/>
              <a:t> </a:t>
            </a:r>
            <a:r>
              <a:rPr sz="3600" spc="65" dirty="0"/>
              <a:t>System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5415" y="1543303"/>
            <a:ext cx="8200390" cy="520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1484" marR="913765">
              <a:lnSpc>
                <a:spcPct val="100000"/>
              </a:lnSpc>
              <a:spcBef>
                <a:spcPts val="100"/>
              </a:spcBef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frame-based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typically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involves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steps:</a:t>
            </a:r>
            <a:endParaRPr sz="3000">
              <a:latin typeface="Times New Roman"/>
              <a:cs typeface="Times New Roman"/>
            </a:endParaRPr>
          </a:p>
          <a:p>
            <a:pPr marL="451484" marR="451484" indent="-4394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Specify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 problem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scope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  <a:p>
            <a:pPr marL="451484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Determine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classes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their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attributes.</a:t>
            </a:r>
            <a:endParaRPr sz="3000">
              <a:latin typeface="Times New Roman"/>
              <a:cs typeface="Times New Roman"/>
            </a:endParaRPr>
          </a:p>
          <a:p>
            <a:pPr marL="451484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instances.</a:t>
            </a:r>
            <a:endParaRPr sz="3000">
              <a:latin typeface="Times New Roman"/>
              <a:cs typeface="Times New Roman"/>
            </a:endParaRPr>
          </a:p>
          <a:p>
            <a:pPr marL="451484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Design</a:t>
            </a:r>
            <a:r>
              <a:rPr sz="30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displays.</a:t>
            </a:r>
            <a:endParaRPr sz="3000">
              <a:latin typeface="Times New Roman"/>
              <a:cs typeface="Times New Roman"/>
            </a:endParaRPr>
          </a:p>
          <a:p>
            <a:pPr marL="451484" marR="5080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Define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CHANGED and WHEN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NEEDED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methods,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demons.</a:t>
            </a:r>
            <a:endParaRPr sz="3000">
              <a:latin typeface="Times New Roman"/>
              <a:cs typeface="Times New Roman"/>
            </a:endParaRPr>
          </a:p>
          <a:p>
            <a:pPr marL="451484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rules.</a:t>
            </a:r>
            <a:endParaRPr sz="3000">
              <a:latin typeface="Times New Roman"/>
              <a:cs typeface="Times New Roman"/>
            </a:endParaRPr>
          </a:p>
          <a:p>
            <a:pPr marL="451484" indent="-439420">
              <a:lnSpc>
                <a:spcPct val="100000"/>
              </a:lnSpc>
              <a:buAutoNum type="arabicPeriod"/>
              <a:tabLst>
                <a:tab pos="451484" algn="l"/>
                <a:tab pos="452120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Evaluate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expand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8468360" cy="4550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Specify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problem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scope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system</a:t>
            </a:r>
            <a:endParaRPr sz="3000">
              <a:latin typeface="Times New Roman"/>
              <a:cs typeface="Times New Roman"/>
            </a:endParaRPr>
          </a:p>
          <a:p>
            <a:pPr marL="69850" marR="521334">
              <a:lnSpc>
                <a:spcPct val="120100"/>
              </a:lnSpc>
              <a:spcBef>
                <a:spcPts val="2480"/>
              </a:spcBef>
              <a:tabLst>
                <a:tab pos="3069590" algn="l"/>
                <a:tab pos="517779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start by collecting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properties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sale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region.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identify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relevant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details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 type,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location,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bedrooms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bathrooms,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course,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property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price.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should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description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nice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photo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62811"/>
            <a:ext cx="1021080" cy="50800"/>
            <a:chOff x="851916" y="116281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780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628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27963"/>
            <a:ext cx="7928609" cy="470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(Continued)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800">
              <a:latin typeface="Times New Roman"/>
              <a:cs typeface="Times New Roman"/>
            </a:endParaRPr>
          </a:p>
          <a:p>
            <a:pPr marL="413384" marR="588645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possible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queries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of:</a:t>
            </a:r>
            <a:endParaRPr sz="3000">
              <a:latin typeface="Times New Roman"/>
              <a:cs typeface="Times New Roman"/>
            </a:endParaRPr>
          </a:p>
          <a:p>
            <a:pPr marL="413384" marR="5080" indent="-342900">
              <a:lnSpc>
                <a:spcPct val="100000"/>
              </a:lnSpc>
              <a:spcBef>
                <a:spcPts val="12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maximum amount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 want to spend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property?</a:t>
            </a:r>
            <a:endParaRPr sz="3000">
              <a:latin typeface="Times New Roman"/>
              <a:cs typeface="Times New Roman"/>
            </a:endParaRPr>
          </a:p>
          <a:p>
            <a:pPr marL="413384" indent="-343535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property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prefer?</a:t>
            </a:r>
            <a:endParaRPr sz="3000">
              <a:latin typeface="Times New Roman"/>
              <a:cs typeface="Times New Roman"/>
            </a:endParaRPr>
          </a:p>
          <a:p>
            <a:pPr marL="413384" indent="-343535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suburb would you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like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live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in?</a:t>
            </a:r>
            <a:endParaRPr sz="3000">
              <a:latin typeface="Times New Roman"/>
              <a:cs typeface="Times New Roman"/>
            </a:endParaRPr>
          </a:p>
          <a:p>
            <a:pPr marL="413384" indent="-343535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 bedrooms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 want?</a:t>
            </a:r>
            <a:endParaRPr sz="3000">
              <a:latin typeface="Times New Roman"/>
              <a:cs typeface="Times New Roman"/>
            </a:endParaRPr>
          </a:p>
          <a:p>
            <a:pPr marL="413384" indent="-343535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bathrooms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 want?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11588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7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839215" y="1035811"/>
            <a:ext cx="8385809" cy="4000500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Determine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classes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their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attributes</a:t>
            </a:r>
            <a:endParaRPr sz="3000">
              <a:latin typeface="Times New Roman"/>
              <a:cs typeface="Times New Roman"/>
            </a:endParaRPr>
          </a:p>
          <a:p>
            <a:pPr marL="393065" marR="5080" indent="-342900">
              <a:lnSpc>
                <a:spcPct val="100000"/>
              </a:lnSpc>
              <a:spcBef>
                <a:spcPts val="125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93700" algn="l"/>
                <a:tab pos="1738630" algn="l"/>
                <a:tab pos="48634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begin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 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conceptual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talk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concept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property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features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properties.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property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location,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bedrooms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bathrooms,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construction,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picture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description.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315" y="5467601"/>
            <a:ext cx="74517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contact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details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address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8086090" cy="454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instances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Times New Roman"/>
              <a:cs typeface="Times New Roman"/>
            </a:endParaRPr>
          </a:p>
          <a:p>
            <a:pPr marL="413384" marR="5080" indent="-342900" algn="just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we determined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class-frame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Property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instances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 data stored in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AFD00"/>
              </a:buClr>
              <a:buFont typeface="Lucida Sans Unicode"/>
              <a:buChar char="■"/>
            </a:pPr>
            <a:endParaRPr sz="3100">
              <a:latin typeface="Times New Roman"/>
              <a:cs typeface="Times New Roman"/>
            </a:endParaRPr>
          </a:p>
          <a:p>
            <a:pPr marL="413384" marR="26797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most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frame-based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task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want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be created.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235" y="1409191"/>
            <a:ext cx="8007984" cy="5445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create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a new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Property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Level5</a:t>
            </a:r>
            <a:r>
              <a:rPr sz="29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Object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 code: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Property</a:t>
            </a:r>
            <a:endParaRPr sz="2400">
              <a:latin typeface="Times New Roman"/>
              <a:cs typeface="Times New Roman"/>
            </a:endParaRPr>
          </a:p>
          <a:p>
            <a:pPr marL="774700" marR="1393825">
              <a:lnSpc>
                <a:spcPct val="99900"/>
              </a:lnSpc>
              <a:tabLst>
                <a:tab pos="2859405" algn="l"/>
                <a:tab pos="2891790" algn="l"/>
                <a:tab pos="3202305" algn="l"/>
              </a:tabLst>
            </a:pP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Area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area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Suburb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suburb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-5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Price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:=		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price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774700" marR="379095">
              <a:lnSpc>
                <a:spcPts val="2880"/>
              </a:lnSpc>
              <a:spcBef>
                <a:spcPts val="85"/>
              </a:spcBef>
              <a:tabLst>
                <a:tab pos="3538854" algn="l"/>
                <a:tab pos="3657600" algn="l"/>
              </a:tabLst>
            </a:pP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Bedrooms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bedrooms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Bathrooms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:=		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bathrooms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774700" marR="379095">
              <a:lnSpc>
                <a:spcPts val="2870"/>
              </a:lnSpc>
              <a:spcBef>
                <a:spcPts val="10"/>
              </a:spcBef>
              <a:tabLst>
                <a:tab pos="3030220" algn="l"/>
                <a:tab pos="3929379" algn="l"/>
              </a:tabLst>
            </a:pP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Construction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 :=	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construct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-5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Phone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:=	phone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774700" marR="1419860">
              <a:lnSpc>
                <a:spcPts val="2870"/>
              </a:lnSpc>
              <a:spcBef>
                <a:spcPts val="5"/>
              </a:spcBef>
              <a:tabLst>
                <a:tab pos="3129280" algn="l"/>
                <a:tab pos="3214370" algn="l"/>
              </a:tabLst>
            </a:pP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Pictfile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pictfile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400" spc="-5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Textfile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:=		</a:t>
            </a:r>
            <a:r>
              <a:rPr sz="2400" spc="30" dirty="0">
                <a:solidFill>
                  <a:srgbClr val="FFFFFF"/>
                </a:solidFill>
                <a:latin typeface="Times New Roman"/>
                <a:cs typeface="Times New Roman"/>
              </a:rPr>
              <a:t>textfile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dB3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HOUSE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774700">
              <a:lnSpc>
                <a:spcPts val="2785"/>
              </a:lnSpc>
              <a:tabLst>
                <a:tab pos="4479290" algn="l"/>
              </a:tabLst>
            </a:pP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Instance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:=	</a:t>
            </a:r>
            <a:r>
              <a:rPr sz="2400" spc="150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Instance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51916" y="1162811"/>
            <a:ext cx="1021080" cy="50800"/>
            <a:chOff x="851916" y="1162811"/>
            <a:chExt cx="1021080" cy="50800"/>
          </a:xfrm>
        </p:grpSpPr>
        <p:sp>
          <p:nvSpPr>
            <p:cNvPr id="4" name="object 4"/>
            <p:cNvSpPr/>
            <p:nvPr/>
          </p:nvSpPr>
          <p:spPr>
            <a:xfrm>
              <a:off x="867156" y="11780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1916" y="11628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39215" y="727963"/>
            <a:ext cx="32207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/>
              <a:t>Step</a:t>
            </a:r>
            <a:r>
              <a:rPr sz="3000" spc="-25" dirty="0"/>
              <a:t> </a:t>
            </a:r>
            <a:r>
              <a:rPr sz="3000" spc="80" dirty="0"/>
              <a:t>3:</a:t>
            </a:r>
            <a:r>
              <a:rPr sz="3000" spc="-20" dirty="0"/>
              <a:t> </a:t>
            </a:r>
            <a:r>
              <a:rPr sz="3000" spc="85" dirty="0"/>
              <a:t>(Continued)</a:t>
            </a:r>
            <a:endParaRPr sz="300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8048625" cy="409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Design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displays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Times New Roman"/>
              <a:cs typeface="Times New Roman"/>
            </a:endParaRPr>
          </a:p>
          <a:p>
            <a:pPr marL="412750" marR="508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Application Title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Display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present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beginning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display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title,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description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representative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graphics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copyright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57503"/>
            <a:ext cx="8397240" cy="578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290570" algn="l"/>
                <a:tab pos="44564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frame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own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attributes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it.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Name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weight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height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age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Person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Model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processor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memory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price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slots 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frame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Computer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Each attribute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attached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it.</a:t>
            </a:r>
            <a:endParaRPr sz="3000">
              <a:latin typeface="Times New Roman"/>
              <a:cs typeface="Times New Roman"/>
            </a:endParaRPr>
          </a:p>
          <a:p>
            <a:pPr marL="354965" marR="13017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 provide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natural way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concise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</a:t>
            </a:r>
            <a:endParaRPr sz="3000">
              <a:latin typeface="Times New Roman"/>
              <a:cs typeface="Times New Roman"/>
            </a:endParaRPr>
          </a:p>
          <a:p>
            <a:pPr marL="354965" marR="14287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provides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means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slots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various attributes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object.</a:t>
            </a:r>
            <a:endParaRPr sz="3000">
              <a:latin typeface="Times New Roman"/>
              <a:cs typeface="Times New Roman"/>
            </a:endParaRPr>
          </a:p>
          <a:p>
            <a:pPr marL="354965" marR="111379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object-oriented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programming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62811"/>
            <a:ext cx="1021080" cy="50800"/>
            <a:chOff x="851916" y="116281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780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628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27963"/>
            <a:ext cx="8369934" cy="2804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(Continued)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Times New Roman"/>
              <a:cs typeface="Times New Roman"/>
            </a:endParaRPr>
          </a:p>
          <a:p>
            <a:pPr marL="413384" marR="508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  <a:tab pos="64846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display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Query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Display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This</a:t>
            </a:r>
            <a:r>
              <a:rPr sz="3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display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allow 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indicate 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preferences 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answering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queries presented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62811"/>
            <a:ext cx="1021080" cy="50800"/>
            <a:chOff x="851916" y="116281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780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628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27963"/>
            <a:ext cx="8341995" cy="371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(Continued)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Times New Roman"/>
              <a:cs typeface="Times New Roman"/>
            </a:endParaRPr>
          </a:p>
          <a:p>
            <a:pPr marL="374650" marR="508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75920" algn="l"/>
                <a:tab pos="3764279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finally,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should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Property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Information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Display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This display has to provide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suitable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properties,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opportunity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previous,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last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chance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look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picture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description.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33855"/>
            <a:ext cx="1021080" cy="50800"/>
            <a:chOff x="851916" y="11338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490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338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699007"/>
            <a:ext cx="8173084" cy="489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CHANGED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WHEN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NEEDED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methods,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demons</a:t>
            </a:r>
            <a:endParaRPr sz="3000">
              <a:latin typeface="Times New Roman"/>
              <a:cs typeface="Times New Roman"/>
            </a:endParaRPr>
          </a:p>
          <a:p>
            <a:pPr marL="413384" marR="5080" indent="-342900">
              <a:lnSpc>
                <a:spcPct val="100000"/>
              </a:lnSpc>
              <a:spcBef>
                <a:spcPts val="23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  <a:tab pos="120904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must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develop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bring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 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life.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ways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accomplish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task.</a:t>
            </a:r>
            <a:endParaRPr sz="3000">
              <a:latin typeface="Times New Roman"/>
              <a:cs typeface="Times New Roman"/>
            </a:endParaRPr>
          </a:p>
          <a:p>
            <a:pPr marL="413384" marR="56007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first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relies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WHEN CHANGED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demons.</a:t>
            </a:r>
            <a:endParaRPr sz="3000">
              <a:latin typeface="Times New Roman"/>
              <a:cs typeface="Times New Roman"/>
            </a:endParaRPr>
          </a:p>
          <a:p>
            <a:pPr marL="413384" marR="38862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414020" algn="l"/>
                <a:tab pos="144208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second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approach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pattern-matching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frame-based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always first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62811"/>
            <a:ext cx="1021080" cy="50800"/>
            <a:chOff x="851916" y="116281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780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6281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27963"/>
            <a:ext cx="8347075" cy="371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(Continued)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Times New Roman"/>
              <a:cs typeface="Times New Roman"/>
            </a:endParaRPr>
          </a:p>
          <a:p>
            <a:pPr marL="374650" marR="508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759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create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Property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clicks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Continue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pushbutton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Application Title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Display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remove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inappropriate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step-by-step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preferences when 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she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pushbuttons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Query Display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11588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7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839215" y="997711"/>
            <a:ext cx="8213725" cy="4533900"/>
          </a:xfrm>
          <a:prstGeom prst="rect">
            <a:avLst/>
          </a:prstGeom>
        </p:spPr>
        <p:txBody>
          <a:bodyPr vert="horz" wrap="square" lIns="0" tIns="208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Define</a:t>
            </a:r>
            <a:r>
              <a:rPr sz="30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rules</a:t>
            </a:r>
            <a:endParaRPr sz="3000">
              <a:latin typeface="Times New Roman"/>
              <a:cs typeface="Times New Roman"/>
            </a:endParaRPr>
          </a:p>
          <a:p>
            <a:pPr marL="393065" marR="78740" indent="-342900">
              <a:lnSpc>
                <a:spcPct val="100000"/>
              </a:lnSpc>
              <a:spcBef>
                <a:spcPts val="155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93700" algn="l"/>
                <a:tab pos="304228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frame-based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difficult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decisions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whether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manage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instead.	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decision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usually 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personal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preferences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designer.</a:t>
            </a:r>
            <a:endParaRPr sz="3000">
              <a:latin typeface="Times New Roman"/>
              <a:cs typeface="Times New Roman"/>
            </a:endParaRPr>
          </a:p>
          <a:p>
            <a:pPr marL="393065" marR="5080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937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demons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offer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powerful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simple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representing procedures.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71955"/>
            <a:ext cx="1021080" cy="50800"/>
            <a:chOff x="851916" y="1171955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871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719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737107"/>
            <a:ext cx="8191500" cy="317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7: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Evaluate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expand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system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Times New Roman"/>
              <a:cs typeface="Times New Roman"/>
            </a:endParaRPr>
          </a:p>
          <a:p>
            <a:pPr marL="50165" marR="5080">
              <a:lnSpc>
                <a:spcPct val="100000"/>
              </a:lnSpc>
              <a:tabLst>
                <a:tab pos="345059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completed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Buy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Smart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next task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it.</a:t>
            </a:r>
            <a:endParaRPr sz="3000">
              <a:latin typeface="Times New Roman"/>
              <a:cs typeface="Times New Roman"/>
            </a:endParaRPr>
          </a:p>
          <a:p>
            <a:pPr marL="50165" marR="3937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want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system’s performance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meets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expectations.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00403"/>
            <a:ext cx="8241665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605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Object-oriented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programming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uses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objects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implementation.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5148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object-oriented programming, an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object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 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concept,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abstraction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crisp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boundaries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meaning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problem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clearly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distinguishable.	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Michael Black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Audi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5000 Turbo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HP Pavilion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P6555A</a:t>
            </a:r>
            <a:r>
              <a:rPr sz="3000" i="1" spc="-1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examples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53515"/>
            <a:ext cx="8188325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699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7955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entity.	This is in sharp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contrast 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programming,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structure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program behaviour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concealed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vague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connections.</a:t>
            </a:r>
            <a:endParaRPr sz="3000">
              <a:latin typeface="Times New Roman"/>
              <a:cs typeface="Times New Roman"/>
            </a:endParaRPr>
          </a:p>
          <a:p>
            <a:pPr marL="354965" marR="101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object-oriented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assign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name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attributes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object’s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last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write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object’s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behaviour.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refers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 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frame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become 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jargon).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9215" y="808735"/>
            <a:ext cx="835533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180" dirty="0"/>
              <a:t>Frames</a:t>
            </a:r>
            <a:r>
              <a:rPr sz="4000" spc="-10" dirty="0"/>
              <a:t> </a:t>
            </a:r>
            <a:r>
              <a:rPr sz="4000" spc="110" dirty="0"/>
              <a:t>as</a:t>
            </a:r>
            <a:r>
              <a:rPr sz="4000" spc="-10" dirty="0"/>
              <a:t> </a:t>
            </a:r>
            <a:r>
              <a:rPr sz="4000" spc="225" dirty="0"/>
              <a:t>a</a:t>
            </a:r>
            <a:r>
              <a:rPr sz="4000" spc="10" dirty="0"/>
              <a:t> </a:t>
            </a:r>
            <a:r>
              <a:rPr sz="4000" spc="70" dirty="0"/>
              <a:t>knowledge</a:t>
            </a:r>
            <a:r>
              <a:rPr sz="4000" spc="-10" dirty="0"/>
              <a:t> </a:t>
            </a:r>
            <a:r>
              <a:rPr sz="4000" spc="155" dirty="0"/>
              <a:t>representation </a:t>
            </a:r>
            <a:r>
              <a:rPr sz="4000" spc="-985" dirty="0"/>
              <a:t> </a:t>
            </a:r>
            <a:r>
              <a:rPr sz="4000" spc="120" dirty="0"/>
              <a:t>technique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287015"/>
            <a:ext cx="8255634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3608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concept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frame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 by a collection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slots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describes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frame.</a:t>
            </a:r>
            <a:endParaRPr sz="3000">
              <a:latin typeface="Times New Roman"/>
              <a:cs typeface="Times New Roman"/>
            </a:endParaRPr>
          </a:p>
          <a:p>
            <a:pPr marL="354965" marR="12827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to store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values.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may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contain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default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pointer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09775"/>
            <a:ext cx="8297545" cy="487362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2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Frame</a:t>
            </a:r>
            <a:r>
              <a:rPr sz="30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name.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Relationship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frame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to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other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frames. 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HP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Pavilion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P6555A</a:t>
            </a:r>
            <a:r>
              <a:rPr sz="3000" i="1" spc="-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member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Computer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turn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belong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class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Hardware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18923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2239010" algn="l"/>
                <a:tab pos="2326005" algn="l"/>
              </a:tabLst>
            </a:pP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Slot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value.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symbolic,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numeric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Boolean.		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Name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symbolic values,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Age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numeric values.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created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session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57375" y="773683"/>
            <a:ext cx="73793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80" dirty="0"/>
              <a:t>Typical</a:t>
            </a:r>
            <a:r>
              <a:rPr sz="3600" dirty="0"/>
              <a:t> </a:t>
            </a:r>
            <a:r>
              <a:rPr sz="3600" spc="125" dirty="0"/>
              <a:t>information</a:t>
            </a:r>
            <a:r>
              <a:rPr sz="3600" spc="-10" dirty="0"/>
              <a:t> </a:t>
            </a:r>
            <a:r>
              <a:rPr sz="3600" spc="95" dirty="0"/>
              <a:t>included</a:t>
            </a:r>
            <a:r>
              <a:rPr sz="3600" spc="-10" dirty="0"/>
              <a:t> </a:t>
            </a:r>
            <a:r>
              <a:rPr sz="3600" spc="95" dirty="0"/>
              <a:t>in</a:t>
            </a:r>
            <a:r>
              <a:rPr sz="3600" spc="-10" dirty="0"/>
              <a:t> </a:t>
            </a:r>
            <a:r>
              <a:rPr sz="3600" spc="204" dirty="0"/>
              <a:t>a</a:t>
            </a:r>
            <a:r>
              <a:rPr sz="3600" spc="-10" dirty="0"/>
              <a:t> </a:t>
            </a:r>
            <a:r>
              <a:rPr sz="3600" spc="45" dirty="0"/>
              <a:t>slot</a:t>
            </a: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0927" y="724915"/>
            <a:ext cx="8283575" cy="6153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1530350" algn="l"/>
                <a:tab pos="3479165" algn="l"/>
              </a:tabLst>
            </a:pP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Default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slot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value.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default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taken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 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contrary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 might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four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wheels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frame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legs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default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corresponding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slots.</a:t>
            </a:r>
            <a:endParaRPr sz="3000">
              <a:latin typeface="Times New Roman"/>
              <a:cs typeface="Times New Roman"/>
            </a:endParaRPr>
          </a:p>
          <a:p>
            <a:pPr marL="354965" marR="207010" indent="-342900">
              <a:lnSpc>
                <a:spcPct val="100000"/>
              </a:lnSpc>
              <a:spcBef>
                <a:spcPts val="720"/>
              </a:spcBef>
              <a:buSzPct val="76666"/>
              <a:buFont typeface="Lucida Sans Unicode"/>
              <a:buChar char="■"/>
              <a:tabLst>
                <a:tab pos="355600" algn="l"/>
                <a:tab pos="2569845" algn="l"/>
                <a:tab pos="4324985" algn="l"/>
              </a:tabLst>
            </a:pP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Range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slot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value.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determines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whether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object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complies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stereotype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requirements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frame.	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cost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$750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$1500.</a:t>
            </a:r>
            <a:endParaRPr sz="3000">
              <a:latin typeface="Times New Roman"/>
              <a:cs typeface="Times New Roman"/>
            </a:endParaRPr>
          </a:p>
          <a:p>
            <a:pPr marL="354965" marR="511809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4506595" algn="l"/>
              </a:tabLst>
            </a:pP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Procedural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information.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procedure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attached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executed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slot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5227" y="1372615"/>
            <a:ext cx="7658734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Frame-based expert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provide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extension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slot-value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through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facets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991869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facet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means of providing extended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frame.</a:t>
            </a:r>
            <a:endParaRPr sz="3000">
              <a:latin typeface="Times New Roman"/>
              <a:cs typeface="Times New Roman"/>
            </a:endParaRPr>
          </a:p>
          <a:p>
            <a:pPr marL="354965" marR="19558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Facets are used to establish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 value,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 end-user queries,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tell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attribute.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2709</Words>
  <Application>Microsoft Office PowerPoint</Application>
  <PresentationFormat>Özel</PresentationFormat>
  <Paragraphs>217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1" baseType="lpstr">
      <vt:lpstr>Arial MT</vt:lpstr>
      <vt:lpstr>Calibri</vt:lpstr>
      <vt:lpstr>Lucida Sans Unicode</vt:lpstr>
      <vt:lpstr>Symbol</vt:lpstr>
      <vt:lpstr>Times New Roman</vt:lpstr>
      <vt:lpstr>Office Theme</vt:lpstr>
      <vt:lpstr>Lecture 6</vt:lpstr>
      <vt:lpstr>Introduction, or what is a frame?</vt:lpstr>
      <vt:lpstr>PowerPoint Sunusu</vt:lpstr>
      <vt:lpstr>PowerPoint Sunusu</vt:lpstr>
      <vt:lpstr>PowerPoint Sunusu</vt:lpstr>
      <vt:lpstr>Frames as a knowledge representation  technique</vt:lpstr>
      <vt:lpstr>Typical information included in a slot</vt:lpstr>
      <vt:lpstr>PowerPoint Sunusu</vt:lpstr>
      <vt:lpstr>PowerPoint Sunusu</vt:lpstr>
      <vt:lpstr>What are the class and instances?</vt:lpstr>
      <vt:lpstr>Inheritance in frame-based systems</vt:lpstr>
      <vt:lpstr>Methods and demons</vt:lpstr>
      <vt:lpstr>PowerPoint Sunusu</vt:lpstr>
      <vt:lpstr>What is the difference between methods  and demons?</vt:lpstr>
      <vt:lpstr>WHEN CHANGED method</vt:lpstr>
      <vt:lpstr>PowerPoint Sunusu</vt:lpstr>
      <vt:lpstr>WHEN NEEDED method</vt:lpstr>
      <vt:lpstr>Interaction of frames and rules</vt:lpstr>
      <vt:lpstr>How does an inference engine work in a frame  based system?</vt:lpstr>
      <vt:lpstr>PowerPoint Sunusu</vt:lpstr>
      <vt:lpstr>Example:</vt:lpstr>
      <vt:lpstr>PowerPoint Sunusu</vt:lpstr>
      <vt:lpstr>Buy Smart: a Frame-based Expert System</vt:lpstr>
      <vt:lpstr>PowerPoint Sunusu</vt:lpstr>
      <vt:lpstr>PowerPoint Sunusu</vt:lpstr>
      <vt:lpstr>PowerPoint Sunusu</vt:lpstr>
      <vt:lpstr>PowerPoint Sunusu</vt:lpstr>
      <vt:lpstr>Step 3: (Continued)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6.ppt</dc:title>
  <dc:creator>michaeln</dc:creator>
  <cp:lastModifiedBy>irem</cp:lastModifiedBy>
  <cp:revision>2</cp:revision>
  <dcterms:created xsi:type="dcterms:W3CDTF">2022-10-07T11:52:17Z</dcterms:created>
  <dcterms:modified xsi:type="dcterms:W3CDTF">2022-10-07T11:55:03Z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