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305" r:id="rId2"/>
    <p:sldId id="306" r:id="rId3"/>
    <p:sldId id="307" r:id="rId4"/>
    <p:sldId id="485" r:id="rId5"/>
    <p:sldId id="308" r:id="rId6"/>
    <p:sldId id="309" r:id="rId7"/>
    <p:sldId id="310" r:id="rId8"/>
    <p:sldId id="311" r:id="rId9"/>
    <p:sldId id="486" r:id="rId10"/>
    <p:sldId id="480" r:id="rId11"/>
    <p:sldId id="314" r:id="rId12"/>
    <p:sldId id="315" r:id="rId13"/>
    <p:sldId id="316" r:id="rId14"/>
    <p:sldId id="317" r:id="rId15"/>
    <p:sldId id="479" r:id="rId16"/>
    <p:sldId id="487" r:id="rId17"/>
    <p:sldId id="318" r:id="rId18"/>
    <p:sldId id="320" r:id="rId19"/>
    <p:sldId id="488" r:id="rId20"/>
    <p:sldId id="319" r:id="rId21"/>
    <p:sldId id="321" r:id="rId22"/>
    <p:sldId id="465" r:id="rId23"/>
    <p:sldId id="481" r:id="rId24"/>
    <p:sldId id="483" r:id="rId25"/>
    <p:sldId id="48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78" autoAdjust="0"/>
    <p:restoredTop sz="94660"/>
  </p:normalViewPr>
  <p:slideViewPr>
    <p:cSldViewPr snapToGrid="0">
      <p:cViewPr varScale="1">
        <p:scale>
          <a:sx n="68" d="100"/>
          <a:sy n="68" d="100"/>
        </p:scale>
        <p:origin x="62" y="2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0B19C5-2595-4A43-9D1C-F198AFE79D7D}" type="datetimeFigureOut">
              <a:rPr lang="tr-TR" smtClean="0"/>
              <a:t>2.07.2021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C27DAF-5102-4956-9AC7-D6979221192C}" type="slidenum">
              <a:rPr lang="tr-TR" smtClean="0"/>
              <a:t>‹#›</a:t>
            </a:fld>
            <a:endParaRPr lang="tr-TR"/>
          </a:p>
        </p:txBody>
      </p:sp>
    </p:spTree>
    <p:extLst>
      <p:ext uri="{BB962C8B-B14F-4D97-AF65-F5344CB8AC3E}">
        <p14:creationId xmlns:p14="http://schemas.microsoft.com/office/powerpoint/2010/main" val="2293287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1C4F3D8-5F14-4981-BC7C-D5D16F016504}" type="slidenum">
              <a:rPr lang="tr-TR" smtClean="0"/>
              <a:pPr/>
              <a:t>1</a:t>
            </a:fld>
            <a:endParaRPr lang="tr-TR"/>
          </a:p>
        </p:txBody>
      </p:sp>
    </p:spTree>
    <p:extLst>
      <p:ext uri="{BB962C8B-B14F-4D97-AF65-F5344CB8AC3E}">
        <p14:creationId xmlns:p14="http://schemas.microsoft.com/office/powerpoint/2010/main" val="3356458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1C4F3D8-5F14-4981-BC7C-D5D16F016504}" type="slidenum">
              <a:rPr lang="tr-TR" smtClean="0"/>
              <a:pPr/>
              <a:t>12</a:t>
            </a:fld>
            <a:endParaRPr lang="tr-TR"/>
          </a:p>
        </p:txBody>
      </p:sp>
    </p:spTree>
    <p:extLst>
      <p:ext uri="{BB962C8B-B14F-4D97-AF65-F5344CB8AC3E}">
        <p14:creationId xmlns:p14="http://schemas.microsoft.com/office/powerpoint/2010/main" val="2775124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1C4F3D8-5F14-4981-BC7C-D5D16F016504}" type="slidenum">
              <a:rPr lang="tr-TR" smtClean="0"/>
              <a:pPr/>
              <a:t>13</a:t>
            </a:fld>
            <a:endParaRPr lang="tr-TR"/>
          </a:p>
        </p:txBody>
      </p:sp>
    </p:spTree>
    <p:extLst>
      <p:ext uri="{BB962C8B-B14F-4D97-AF65-F5344CB8AC3E}">
        <p14:creationId xmlns:p14="http://schemas.microsoft.com/office/powerpoint/2010/main" val="4116190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1C4F3D8-5F14-4981-BC7C-D5D16F016504}" type="slidenum">
              <a:rPr lang="tr-TR" smtClean="0"/>
              <a:pPr/>
              <a:t>14</a:t>
            </a:fld>
            <a:endParaRPr lang="tr-TR"/>
          </a:p>
        </p:txBody>
      </p:sp>
    </p:spTree>
    <p:extLst>
      <p:ext uri="{BB962C8B-B14F-4D97-AF65-F5344CB8AC3E}">
        <p14:creationId xmlns:p14="http://schemas.microsoft.com/office/powerpoint/2010/main" val="3020633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1C4F3D8-5F14-4981-BC7C-D5D16F016504}" type="slidenum">
              <a:rPr lang="tr-TR" smtClean="0"/>
              <a:pPr/>
              <a:t>17</a:t>
            </a:fld>
            <a:endParaRPr lang="tr-TR"/>
          </a:p>
        </p:txBody>
      </p:sp>
    </p:spTree>
    <p:extLst>
      <p:ext uri="{BB962C8B-B14F-4D97-AF65-F5344CB8AC3E}">
        <p14:creationId xmlns:p14="http://schemas.microsoft.com/office/powerpoint/2010/main" val="2852235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1C4F3D8-5F14-4981-BC7C-D5D16F016504}" type="slidenum">
              <a:rPr lang="tr-TR" smtClean="0"/>
              <a:pPr/>
              <a:t>18</a:t>
            </a:fld>
            <a:endParaRPr lang="tr-TR"/>
          </a:p>
        </p:txBody>
      </p:sp>
    </p:spTree>
    <p:extLst>
      <p:ext uri="{BB962C8B-B14F-4D97-AF65-F5344CB8AC3E}">
        <p14:creationId xmlns:p14="http://schemas.microsoft.com/office/powerpoint/2010/main" val="4180631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1C4F3D8-5F14-4981-BC7C-D5D16F016504}" type="slidenum">
              <a:rPr lang="tr-TR" smtClean="0"/>
              <a:pPr/>
              <a:t>20</a:t>
            </a:fld>
            <a:endParaRPr lang="tr-TR"/>
          </a:p>
        </p:txBody>
      </p:sp>
    </p:spTree>
    <p:extLst>
      <p:ext uri="{BB962C8B-B14F-4D97-AF65-F5344CB8AC3E}">
        <p14:creationId xmlns:p14="http://schemas.microsoft.com/office/powerpoint/2010/main" val="821580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1C4F3D8-5F14-4981-BC7C-D5D16F016504}" type="slidenum">
              <a:rPr lang="tr-TR" smtClean="0"/>
              <a:pPr/>
              <a:t>21</a:t>
            </a:fld>
            <a:endParaRPr lang="tr-TR"/>
          </a:p>
        </p:txBody>
      </p:sp>
    </p:spTree>
    <p:extLst>
      <p:ext uri="{BB962C8B-B14F-4D97-AF65-F5344CB8AC3E}">
        <p14:creationId xmlns:p14="http://schemas.microsoft.com/office/powerpoint/2010/main" val="1254028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1C4F3D8-5F14-4981-BC7C-D5D16F016504}" type="slidenum">
              <a:rPr lang="tr-TR" smtClean="0"/>
              <a:pPr/>
              <a:t>2</a:t>
            </a:fld>
            <a:endParaRPr lang="tr-TR"/>
          </a:p>
        </p:txBody>
      </p:sp>
    </p:spTree>
    <p:extLst>
      <p:ext uri="{BB962C8B-B14F-4D97-AF65-F5344CB8AC3E}">
        <p14:creationId xmlns:p14="http://schemas.microsoft.com/office/powerpoint/2010/main" val="323043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1C4F3D8-5F14-4981-BC7C-D5D16F016504}" type="slidenum">
              <a:rPr lang="tr-TR" smtClean="0"/>
              <a:pPr/>
              <a:t>3</a:t>
            </a:fld>
            <a:endParaRPr lang="tr-TR"/>
          </a:p>
        </p:txBody>
      </p:sp>
    </p:spTree>
    <p:extLst>
      <p:ext uri="{BB962C8B-B14F-4D97-AF65-F5344CB8AC3E}">
        <p14:creationId xmlns:p14="http://schemas.microsoft.com/office/powerpoint/2010/main" val="423654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1C4F3D8-5F14-4981-BC7C-D5D16F016504}" type="slidenum">
              <a:rPr lang="tr-TR" smtClean="0"/>
              <a:pPr/>
              <a:t>5</a:t>
            </a:fld>
            <a:endParaRPr lang="tr-TR"/>
          </a:p>
        </p:txBody>
      </p:sp>
    </p:spTree>
    <p:extLst>
      <p:ext uri="{BB962C8B-B14F-4D97-AF65-F5344CB8AC3E}">
        <p14:creationId xmlns:p14="http://schemas.microsoft.com/office/powerpoint/2010/main" val="3155830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1C4F3D8-5F14-4981-BC7C-D5D16F016504}" type="slidenum">
              <a:rPr lang="tr-TR" smtClean="0"/>
              <a:pPr/>
              <a:t>6</a:t>
            </a:fld>
            <a:endParaRPr lang="tr-TR"/>
          </a:p>
        </p:txBody>
      </p:sp>
    </p:spTree>
    <p:extLst>
      <p:ext uri="{BB962C8B-B14F-4D97-AF65-F5344CB8AC3E}">
        <p14:creationId xmlns:p14="http://schemas.microsoft.com/office/powerpoint/2010/main" val="3723894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1C4F3D8-5F14-4981-BC7C-D5D16F016504}" type="slidenum">
              <a:rPr lang="tr-TR" smtClean="0"/>
              <a:pPr/>
              <a:t>7</a:t>
            </a:fld>
            <a:endParaRPr lang="tr-TR"/>
          </a:p>
        </p:txBody>
      </p:sp>
    </p:spTree>
    <p:extLst>
      <p:ext uri="{BB962C8B-B14F-4D97-AF65-F5344CB8AC3E}">
        <p14:creationId xmlns:p14="http://schemas.microsoft.com/office/powerpoint/2010/main" val="1653247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1C4F3D8-5F14-4981-BC7C-D5D16F016504}" type="slidenum">
              <a:rPr lang="tr-TR" smtClean="0"/>
              <a:pPr/>
              <a:t>8</a:t>
            </a:fld>
            <a:endParaRPr lang="tr-TR"/>
          </a:p>
        </p:txBody>
      </p:sp>
    </p:spTree>
    <p:extLst>
      <p:ext uri="{BB962C8B-B14F-4D97-AF65-F5344CB8AC3E}">
        <p14:creationId xmlns:p14="http://schemas.microsoft.com/office/powerpoint/2010/main" val="2953213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1C4F3D8-5F14-4981-BC7C-D5D16F016504}" type="slidenum">
              <a:rPr lang="tr-TR" smtClean="0"/>
              <a:pPr/>
              <a:t>9</a:t>
            </a:fld>
            <a:endParaRPr lang="tr-TR"/>
          </a:p>
        </p:txBody>
      </p:sp>
    </p:spTree>
    <p:extLst>
      <p:ext uri="{BB962C8B-B14F-4D97-AF65-F5344CB8AC3E}">
        <p14:creationId xmlns:p14="http://schemas.microsoft.com/office/powerpoint/2010/main" val="1458052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1C4F3D8-5F14-4981-BC7C-D5D16F016504}" type="slidenum">
              <a:rPr lang="tr-TR" smtClean="0"/>
              <a:pPr/>
              <a:t>11</a:t>
            </a:fld>
            <a:endParaRPr lang="tr-TR"/>
          </a:p>
        </p:txBody>
      </p:sp>
    </p:spTree>
    <p:extLst>
      <p:ext uri="{BB962C8B-B14F-4D97-AF65-F5344CB8AC3E}">
        <p14:creationId xmlns:p14="http://schemas.microsoft.com/office/powerpoint/2010/main" val="1027398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1C3D815-A452-4665-B3F0-6E38871ACCB1}" type="datetime1">
              <a:rPr lang="tr-TR" smtClean="0"/>
              <a:t>2.07.2021</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1A0B341-B81A-4CCD-A543-C7FE7FBBC096}" type="slidenum">
              <a:rPr lang="tr-TR" smtClean="0"/>
              <a:t>‹#›</a:t>
            </a:fld>
            <a:endParaRPr lang="tr-TR"/>
          </a:p>
        </p:txBody>
      </p:sp>
    </p:spTree>
    <p:extLst>
      <p:ext uri="{BB962C8B-B14F-4D97-AF65-F5344CB8AC3E}">
        <p14:creationId xmlns:p14="http://schemas.microsoft.com/office/powerpoint/2010/main" val="1385598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E3916DDF-47CC-4B39-8582-97C0978AA57C}" type="datetime1">
              <a:rPr lang="tr-TR" smtClean="0"/>
              <a:t>2.07.2021</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1A0B341-B81A-4CCD-A543-C7FE7FBBC096}" type="slidenum">
              <a:rPr lang="tr-TR" smtClean="0"/>
              <a:t>‹#›</a:t>
            </a:fld>
            <a:endParaRPr lang="tr-TR"/>
          </a:p>
        </p:txBody>
      </p:sp>
    </p:spTree>
    <p:extLst>
      <p:ext uri="{BB962C8B-B14F-4D97-AF65-F5344CB8AC3E}">
        <p14:creationId xmlns:p14="http://schemas.microsoft.com/office/powerpoint/2010/main" val="2756169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CF2C44D-F0FD-4E2E-B99C-F0D2D711356B}" type="datetime1">
              <a:rPr lang="tr-TR" smtClean="0"/>
              <a:t>2.07.2021</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1A0B341-B81A-4CCD-A543-C7FE7FBBC096}"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24246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266FAD15-0D9E-4F04-8243-C329C9AA19BA}" type="datetime1">
              <a:rPr lang="tr-TR" smtClean="0"/>
              <a:t>2.07.2021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1A0B341-B81A-4CCD-A543-C7FE7FBBC096}" type="slidenum">
              <a:rPr lang="tr-TR" smtClean="0"/>
              <a:t>‹#›</a:t>
            </a:fld>
            <a:endParaRPr lang="tr-TR"/>
          </a:p>
        </p:txBody>
      </p:sp>
    </p:spTree>
    <p:extLst>
      <p:ext uri="{BB962C8B-B14F-4D97-AF65-F5344CB8AC3E}">
        <p14:creationId xmlns:p14="http://schemas.microsoft.com/office/powerpoint/2010/main" val="259403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C4DB32D7-83F7-4FB4-9B1E-4FDB40ADE470}" type="datetime1">
              <a:rPr lang="tr-TR" smtClean="0"/>
              <a:t>2.07.2021</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1A0B341-B81A-4CCD-A543-C7FE7FBBC096}"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25395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64980668-57A9-4161-8938-AC61F2037BAD}" type="datetime1">
              <a:rPr lang="tr-TR" smtClean="0"/>
              <a:t>2.07.2021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1A0B341-B81A-4CCD-A543-C7FE7FBBC096}" type="slidenum">
              <a:rPr lang="tr-TR" smtClean="0"/>
              <a:t>‹#›</a:t>
            </a:fld>
            <a:endParaRPr lang="tr-TR"/>
          </a:p>
        </p:txBody>
      </p:sp>
    </p:spTree>
    <p:extLst>
      <p:ext uri="{BB962C8B-B14F-4D97-AF65-F5344CB8AC3E}">
        <p14:creationId xmlns:p14="http://schemas.microsoft.com/office/powerpoint/2010/main" val="1965364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6F0EF60-5BDD-42A7-82D4-B8A69107EB24}" type="datetime1">
              <a:rPr lang="tr-TR" smtClean="0"/>
              <a:t>2.07.2021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1A0B341-B81A-4CCD-A543-C7FE7FBBC096}" type="slidenum">
              <a:rPr lang="tr-TR" smtClean="0"/>
              <a:t>‹#›</a:t>
            </a:fld>
            <a:endParaRPr lang="tr-TR"/>
          </a:p>
        </p:txBody>
      </p:sp>
    </p:spTree>
    <p:extLst>
      <p:ext uri="{BB962C8B-B14F-4D97-AF65-F5344CB8AC3E}">
        <p14:creationId xmlns:p14="http://schemas.microsoft.com/office/powerpoint/2010/main" val="1129056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745AEED-2A7B-4C26-B448-477A594700FA}" type="datetime1">
              <a:rPr lang="tr-TR" smtClean="0"/>
              <a:t>2.07.2021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1A0B341-B81A-4CCD-A543-C7FE7FBBC096}" type="slidenum">
              <a:rPr lang="tr-TR" smtClean="0"/>
              <a:t>‹#›</a:t>
            </a:fld>
            <a:endParaRPr lang="tr-TR"/>
          </a:p>
        </p:txBody>
      </p:sp>
    </p:spTree>
    <p:extLst>
      <p:ext uri="{BB962C8B-B14F-4D97-AF65-F5344CB8AC3E}">
        <p14:creationId xmlns:p14="http://schemas.microsoft.com/office/powerpoint/2010/main" val="1772132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F9345E3-38D7-4D6B-8E9A-C6D3FDC3D727}" type="datetime1">
              <a:rPr lang="tr-TR" smtClean="0"/>
              <a:t>2.07.2021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1A0B341-B81A-4CCD-A543-C7FE7FBBC096}" type="slidenum">
              <a:rPr lang="tr-TR" smtClean="0"/>
              <a:t>‹#›</a:t>
            </a:fld>
            <a:endParaRPr lang="tr-TR"/>
          </a:p>
        </p:txBody>
      </p:sp>
    </p:spTree>
    <p:extLst>
      <p:ext uri="{BB962C8B-B14F-4D97-AF65-F5344CB8AC3E}">
        <p14:creationId xmlns:p14="http://schemas.microsoft.com/office/powerpoint/2010/main" val="3106660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E9E7C7F-080B-4AF6-B2DB-792B3D01227B}" type="datetime1">
              <a:rPr lang="tr-TR" smtClean="0"/>
              <a:t>2.07.2021</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1A0B341-B81A-4CCD-A543-C7FE7FBBC096}" type="slidenum">
              <a:rPr lang="tr-TR" smtClean="0"/>
              <a:t>‹#›</a:t>
            </a:fld>
            <a:endParaRPr lang="tr-TR"/>
          </a:p>
        </p:txBody>
      </p:sp>
    </p:spTree>
    <p:extLst>
      <p:ext uri="{BB962C8B-B14F-4D97-AF65-F5344CB8AC3E}">
        <p14:creationId xmlns:p14="http://schemas.microsoft.com/office/powerpoint/2010/main" val="2925219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AB35F47-D843-41EA-8081-5A15E1BC77C6}" type="datetime1">
              <a:rPr lang="tr-TR" smtClean="0"/>
              <a:t>2.07.2021</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1A0B341-B81A-4CCD-A543-C7FE7FBBC096}" type="slidenum">
              <a:rPr lang="tr-TR" smtClean="0"/>
              <a:t>‹#›</a:t>
            </a:fld>
            <a:endParaRPr lang="tr-TR"/>
          </a:p>
        </p:txBody>
      </p:sp>
    </p:spTree>
    <p:extLst>
      <p:ext uri="{BB962C8B-B14F-4D97-AF65-F5344CB8AC3E}">
        <p14:creationId xmlns:p14="http://schemas.microsoft.com/office/powerpoint/2010/main" val="2509502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DFFE9A0-F89F-4798-9D84-1DF7A478729E}" type="datetime1">
              <a:rPr lang="tr-TR" smtClean="0"/>
              <a:t>2.07.2021</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1A0B341-B81A-4CCD-A543-C7FE7FBBC096}" type="slidenum">
              <a:rPr lang="tr-TR" smtClean="0"/>
              <a:t>‹#›</a:t>
            </a:fld>
            <a:endParaRPr lang="tr-TR"/>
          </a:p>
        </p:txBody>
      </p:sp>
    </p:spTree>
    <p:extLst>
      <p:ext uri="{BB962C8B-B14F-4D97-AF65-F5344CB8AC3E}">
        <p14:creationId xmlns:p14="http://schemas.microsoft.com/office/powerpoint/2010/main" val="2551284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7F9E91FF-F635-4A9E-A5E9-702180C4695F}" type="datetime1">
              <a:rPr lang="tr-TR" smtClean="0"/>
              <a:t>2.07.2021</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1A0B341-B81A-4CCD-A543-C7FE7FBBC096}" type="slidenum">
              <a:rPr lang="tr-TR" smtClean="0"/>
              <a:t>‹#›</a:t>
            </a:fld>
            <a:endParaRPr lang="tr-TR"/>
          </a:p>
        </p:txBody>
      </p:sp>
    </p:spTree>
    <p:extLst>
      <p:ext uri="{BB962C8B-B14F-4D97-AF65-F5344CB8AC3E}">
        <p14:creationId xmlns:p14="http://schemas.microsoft.com/office/powerpoint/2010/main" val="22739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49B44B-5FE1-47E0-9F27-9161D87E7DA2}" type="datetime1">
              <a:rPr lang="tr-TR" smtClean="0"/>
              <a:t>2.07.2021</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1A0B341-B81A-4CCD-A543-C7FE7FBBC096}" type="slidenum">
              <a:rPr lang="tr-TR" smtClean="0"/>
              <a:t>‹#›</a:t>
            </a:fld>
            <a:endParaRPr lang="tr-TR"/>
          </a:p>
        </p:txBody>
      </p:sp>
    </p:spTree>
    <p:extLst>
      <p:ext uri="{BB962C8B-B14F-4D97-AF65-F5344CB8AC3E}">
        <p14:creationId xmlns:p14="http://schemas.microsoft.com/office/powerpoint/2010/main" val="1231610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F3BB41EF-8801-49D9-9FDB-D51DC47F50E8}" type="datetime1">
              <a:rPr lang="tr-TR" smtClean="0"/>
              <a:t>2.07.2021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1A0B341-B81A-4CCD-A543-C7FE7FBBC096}" type="slidenum">
              <a:rPr lang="tr-TR" smtClean="0"/>
              <a:t>‹#›</a:t>
            </a:fld>
            <a:endParaRPr lang="tr-TR"/>
          </a:p>
        </p:txBody>
      </p:sp>
    </p:spTree>
    <p:extLst>
      <p:ext uri="{BB962C8B-B14F-4D97-AF65-F5344CB8AC3E}">
        <p14:creationId xmlns:p14="http://schemas.microsoft.com/office/powerpoint/2010/main" val="3453174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A492020-5EA7-4CF3-BAE8-39DA359F85E4}" type="datetime1">
              <a:rPr lang="tr-TR" smtClean="0"/>
              <a:t>2.07.2021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1A0B341-B81A-4CCD-A543-C7FE7FBBC096}" type="slidenum">
              <a:rPr lang="tr-TR" smtClean="0"/>
              <a:t>‹#›</a:t>
            </a:fld>
            <a:endParaRPr lang="tr-TR"/>
          </a:p>
        </p:txBody>
      </p:sp>
    </p:spTree>
    <p:extLst>
      <p:ext uri="{BB962C8B-B14F-4D97-AF65-F5344CB8AC3E}">
        <p14:creationId xmlns:p14="http://schemas.microsoft.com/office/powerpoint/2010/main" val="126364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54E9DF0-811D-4BF7-B4D1-C9A58187F106}" type="datetime1">
              <a:rPr lang="tr-TR" smtClean="0"/>
              <a:t>2.07.2021</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1A0B341-B81A-4CCD-A543-C7FE7FBBC096}" type="slidenum">
              <a:rPr lang="tr-TR" smtClean="0"/>
              <a:t>‹#›</a:t>
            </a:fld>
            <a:endParaRPr lang="tr-TR"/>
          </a:p>
        </p:txBody>
      </p:sp>
    </p:spTree>
    <p:extLst>
      <p:ext uri="{BB962C8B-B14F-4D97-AF65-F5344CB8AC3E}">
        <p14:creationId xmlns:p14="http://schemas.microsoft.com/office/powerpoint/2010/main" val="2253114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1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980682746"/>
              </p:ext>
            </p:extLst>
          </p:nvPr>
        </p:nvGraphicFramePr>
        <p:xfrm>
          <a:off x="1803935" y="157685"/>
          <a:ext cx="7200801" cy="6763915"/>
        </p:xfrm>
        <a:graphic>
          <a:graphicData uri="http://schemas.openxmlformats.org/drawingml/2006/table">
            <a:tbl>
              <a:tblPr firstRow="1" firstCol="1" bandRow="1">
                <a:tableStyleId>{5C22544A-7EE6-4342-B048-85BDC9FD1C3A}</a:tableStyleId>
              </a:tblPr>
              <a:tblGrid>
                <a:gridCol w="1531681">
                  <a:extLst>
                    <a:ext uri="{9D8B030D-6E8A-4147-A177-3AD203B41FA5}">
                      <a16:colId xmlns:a16="http://schemas.microsoft.com/office/drawing/2014/main" val="20000"/>
                    </a:ext>
                  </a:extLst>
                </a:gridCol>
                <a:gridCol w="1347701">
                  <a:extLst>
                    <a:ext uri="{9D8B030D-6E8A-4147-A177-3AD203B41FA5}">
                      <a16:colId xmlns:a16="http://schemas.microsoft.com/office/drawing/2014/main" val="20001"/>
                    </a:ext>
                  </a:extLst>
                </a:gridCol>
                <a:gridCol w="1440473">
                  <a:extLst>
                    <a:ext uri="{9D8B030D-6E8A-4147-A177-3AD203B41FA5}">
                      <a16:colId xmlns:a16="http://schemas.microsoft.com/office/drawing/2014/main" val="20002"/>
                    </a:ext>
                  </a:extLst>
                </a:gridCol>
                <a:gridCol w="1440473">
                  <a:extLst>
                    <a:ext uri="{9D8B030D-6E8A-4147-A177-3AD203B41FA5}">
                      <a16:colId xmlns:a16="http://schemas.microsoft.com/office/drawing/2014/main" val="20003"/>
                    </a:ext>
                  </a:extLst>
                </a:gridCol>
                <a:gridCol w="1440473">
                  <a:extLst>
                    <a:ext uri="{9D8B030D-6E8A-4147-A177-3AD203B41FA5}">
                      <a16:colId xmlns:a16="http://schemas.microsoft.com/office/drawing/2014/main" val="20004"/>
                    </a:ext>
                  </a:extLst>
                </a:gridCol>
              </a:tblGrid>
              <a:tr h="351344">
                <a:tc>
                  <a:txBody>
                    <a:bodyPr/>
                    <a:lstStyle/>
                    <a:p>
                      <a:pPr>
                        <a:lnSpc>
                          <a:spcPct val="115000"/>
                        </a:lnSpc>
                        <a:spcAft>
                          <a:spcPts val="0"/>
                        </a:spcAft>
                      </a:pPr>
                      <a:r>
                        <a:rPr lang="tr-TR" sz="1400" dirty="0">
                          <a:effectLst/>
                        </a:rPr>
                        <a:t>CHEMICAL GROUP</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effectLst/>
                        </a:rPr>
                        <a:t>PIGMENT</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effectLst/>
                        </a:rPr>
                        <a:t>EXAMPLE</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effectLst/>
                        </a:rPr>
                        <a:t>COLOR</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effectLst/>
                        </a:rPr>
                        <a:t>FOOD EXAMPLE</a:t>
                      </a:r>
                      <a:endParaRPr lang="tr-TR" sz="14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56063">
                <a:tc rowSpan="6">
                  <a:txBody>
                    <a:bodyPr/>
                    <a:lstStyle/>
                    <a:p>
                      <a:pPr>
                        <a:lnSpc>
                          <a:spcPct val="115000"/>
                        </a:lnSpc>
                        <a:spcAft>
                          <a:spcPts val="0"/>
                        </a:spcAft>
                      </a:pPr>
                      <a:r>
                        <a:rPr lang="tr-TR" sz="1400" dirty="0" err="1">
                          <a:effectLst/>
                          <a:latin typeface="Calibri"/>
                          <a:ea typeface="Calibri"/>
                          <a:cs typeface="Times New Roman"/>
                        </a:rPr>
                        <a:t>Tetrapyrroles</a:t>
                      </a:r>
                      <a:r>
                        <a:rPr lang="tr-TR" sz="1400" dirty="0">
                          <a:effectLst/>
                          <a:latin typeface="Calibri"/>
                          <a:ea typeface="Calibri"/>
                          <a:cs typeface="Times New Roman"/>
                        </a:rPr>
                        <a:t> </a:t>
                      </a:r>
                    </a:p>
                  </a:txBody>
                  <a:tcPr marL="68580" marR="68580" marT="0" marB="0"/>
                </a:tc>
                <a:tc rowSpan="3">
                  <a:txBody>
                    <a:bodyPr/>
                    <a:lstStyle/>
                    <a:p>
                      <a:pPr>
                        <a:lnSpc>
                          <a:spcPct val="115000"/>
                        </a:lnSpc>
                        <a:spcAft>
                          <a:spcPts val="0"/>
                        </a:spcAft>
                      </a:pPr>
                      <a:r>
                        <a:rPr lang="tr-TR" sz="1400" dirty="0" err="1">
                          <a:effectLst/>
                        </a:rPr>
                        <a:t>Heme</a:t>
                      </a:r>
                      <a:r>
                        <a:rPr lang="tr-TR" sz="1400" dirty="0">
                          <a:effectLst/>
                        </a:rPr>
                        <a:t> com.</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err="1">
                          <a:effectLst/>
                        </a:rPr>
                        <a:t>Oximyoglobin</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err="1">
                          <a:effectLst/>
                        </a:rPr>
                        <a:t>Red</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err="1">
                          <a:effectLst/>
                        </a:rPr>
                        <a:t>Fresh</a:t>
                      </a:r>
                      <a:r>
                        <a:rPr lang="tr-TR" sz="1400" baseline="0" dirty="0">
                          <a:effectLst/>
                        </a:rPr>
                        <a:t> </a:t>
                      </a:r>
                      <a:r>
                        <a:rPr lang="tr-TR" sz="1400" baseline="0" dirty="0" err="1">
                          <a:effectLst/>
                        </a:rPr>
                        <a:t>meat</a:t>
                      </a:r>
                      <a:endParaRPr lang="tr-TR" sz="14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256063">
                <a:tc vMerge="1">
                  <a:txBody>
                    <a:bodyPr/>
                    <a:lstStyle/>
                    <a:p>
                      <a:endParaRPr lang="tr-TR"/>
                    </a:p>
                  </a:txBody>
                  <a:tcPr/>
                </a:tc>
                <a:tc vMerge="1">
                  <a:txBody>
                    <a:bodyPr/>
                    <a:lstStyle/>
                    <a:p>
                      <a:endParaRPr lang="tr-TR"/>
                    </a:p>
                  </a:txBody>
                  <a:tcPr/>
                </a:tc>
                <a:tc>
                  <a:txBody>
                    <a:bodyPr/>
                    <a:lstStyle/>
                    <a:p>
                      <a:pPr>
                        <a:lnSpc>
                          <a:spcPct val="115000"/>
                        </a:lnSpc>
                        <a:spcAft>
                          <a:spcPts val="0"/>
                        </a:spcAft>
                      </a:pPr>
                      <a:r>
                        <a:rPr lang="tr-TR" sz="1400" dirty="0">
                          <a:effectLst/>
                        </a:rPr>
                        <a:t>Myoglobin</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err="1">
                          <a:effectLst/>
                        </a:rPr>
                        <a:t>Purple-red</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err="1">
                          <a:effectLst/>
                        </a:rPr>
                        <a:t>Fresh</a:t>
                      </a:r>
                      <a:r>
                        <a:rPr lang="tr-TR" sz="1400" baseline="0" dirty="0">
                          <a:effectLst/>
                        </a:rPr>
                        <a:t> </a:t>
                      </a:r>
                      <a:r>
                        <a:rPr lang="tr-TR" sz="1400" baseline="0" dirty="0" err="1">
                          <a:effectLst/>
                        </a:rPr>
                        <a:t>meat</a:t>
                      </a:r>
                      <a:endParaRPr lang="tr-TR" sz="14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256063">
                <a:tc vMerge="1">
                  <a:txBody>
                    <a:bodyPr/>
                    <a:lstStyle/>
                    <a:p>
                      <a:endParaRPr lang="tr-TR"/>
                    </a:p>
                  </a:txBody>
                  <a:tcPr/>
                </a:tc>
                <a:tc vMerge="1">
                  <a:txBody>
                    <a:bodyPr/>
                    <a:lstStyle/>
                    <a:p>
                      <a:endParaRPr lang="tr-TR"/>
                    </a:p>
                  </a:txBody>
                  <a:tcPr/>
                </a:tc>
                <a:tc>
                  <a:txBody>
                    <a:bodyPr/>
                    <a:lstStyle/>
                    <a:p>
                      <a:pPr>
                        <a:lnSpc>
                          <a:spcPct val="115000"/>
                        </a:lnSpc>
                        <a:spcAft>
                          <a:spcPts val="0"/>
                        </a:spcAft>
                      </a:pPr>
                      <a:r>
                        <a:rPr lang="tr-TR" sz="1400" dirty="0">
                          <a:effectLst/>
                        </a:rPr>
                        <a:t>Metmyoglobin</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effectLst/>
                        </a:rPr>
                        <a:t>Brown</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err="1">
                          <a:effectLst/>
                        </a:rPr>
                        <a:t>Packaged</a:t>
                      </a:r>
                      <a:r>
                        <a:rPr lang="tr-TR" sz="1400" baseline="0" dirty="0">
                          <a:effectLst/>
                        </a:rPr>
                        <a:t> </a:t>
                      </a:r>
                      <a:r>
                        <a:rPr lang="tr-TR" sz="1400" baseline="0" dirty="0" err="1">
                          <a:effectLst/>
                        </a:rPr>
                        <a:t>meat</a:t>
                      </a:r>
                      <a:endParaRPr lang="tr-TR" sz="14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56063">
                <a:tc vMerge="1">
                  <a:txBody>
                    <a:bodyPr/>
                    <a:lstStyle/>
                    <a:p>
                      <a:endParaRPr lang="tr-TR"/>
                    </a:p>
                  </a:txBody>
                  <a:tcPr/>
                </a:tc>
                <a:tc>
                  <a:txBody>
                    <a:bodyPr/>
                    <a:lstStyle/>
                    <a:p>
                      <a:pPr>
                        <a:lnSpc>
                          <a:spcPct val="115000"/>
                        </a:lnSpc>
                        <a:spcAft>
                          <a:spcPts val="0"/>
                        </a:spcAft>
                      </a:pPr>
                      <a:r>
                        <a:rPr lang="tr-TR" sz="1400" dirty="0">
                          <a:effectLst/>
                        </a:rPr>
                        <a:t> </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effectLst/>
                        </a:rPr>
                        <a:t> </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effectLst/>
                        </a:rPr>
                        <a:t> </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a:effectLst/>
                        </a:rPr>
                        <a:t> </a:t>
                      </a:r>
                      <a:endParaRPr lang="tr-TR" sz="14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256063">
                <a:tc vMerge="1">
                  <a:txBody>
                    <a:bodyPr/>
                    <a:lstStyle/>
                    <a:p>
                      <a:endParaRPr lang="tr-TR"/>
                    </a:p>
                  </a:txBody>
                  <a:tcPr/>
                </a:tc>
                <a:tc rowSpan="2">
                  <a:txBody>
                    <a:bodyPr/>
                    <a:lstStyle/>
                    <a:p>
                      <a:pPr>
                        <a:lnSpc>
                          <a:spcPct val="115000"/>
                        </a:lnSpc>
                        <a:spcAft>
                          <a:spcPts val="0"/>
                        </a:spcAft>
                      </a:pPr>
                      <a:r>
                        <a:rPr lang="tr-TR" sz="1400" dirty="0" err="1">
                          <a:effectLst/>
                        </a:rPr>
                        <a:t>Chlorophylls</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err="1">
                          <a:effectLst/>
                        </a:rPr>
                        <a:t>Chlorophyll</a:t>
                      </a:r>
                      <a:r>
                        <a:rPr lang="tr-TR" sz="1400" dirty="0">
                          <a:effectLst/>
                        </a:rPr>
                        <a:t> a</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effectLst/>
                        </a:rPr>
                        <a:t>Blue-</a:t>
                      </a:r>
                      <a:r>
                        <a:rPr lang="tr-TR" sz="1400" dirty="0" err="1">
                          <a:effectLst/>
                        </a:rPr>
                        <a:t>green</a:t>
                      </a:r>
                      <a:endParaRPr lang="tr-TR" sz="1400" dirty="0">
                        <a:effectLst/>
                        <a:latin typeface="Calibri"/>
                        <a:ea typeface="Calibri"/>
                        <a:cs typeface="Times New Roman"/>
                      </a:endParaRPr>
                    </a:p>
                  </a:txBody>
                  <a:tcPr marL="68580" marR="68580" marT="0" marB="0"/>
                </a:tc>
                <a:tc rowSpan="2">
                  <a:txBody>
                    <a:bodyPr/>
                    <a:lstStyle/>
                    <a:p>
                      <a:pPr>
                        <a:lnSpc>
                          <a:spcPct val="115000"/>
                        </a:lnSpc>
                        <a:spcAft>
                          <a:spcPts val="0"/>
                        </a:spcAft>
                      </a:pPr>
                      <a:r>
                        <a:rPr lang="tr-TR" sz="1400" dirty="0" err="1">
                          <a:effectLst/>
                        </a:rPr>
                        <a:t>Green</a:t>
                      </a:r>
                      <a:r>
                        <a:rPr lang="tr-TR" sz="1400" dirty="0">
                          <a:effectLst/>
                        </a:rPr>
                        <a:t> </a:t>
                      </a:r>
                      <a:r>
                        <a:rPr lang="tr-TR" sz="1400" dirty="0" err="1">
                          <a:effectLst/>
                        </a:rPr>
                        <a:t>leafy</a:t>
                      </a:r>
                      <a:r>
                        <a:rPr lang="tr-TR" sz="1400" dirty="0">
                          <a:effectLst/>
                        </a:rPr>
                        <a:t> </a:t>
                      </a:r>
                      <a:r>
                        <a:rPr lang="tr-TR" sz="1400" dirty="0" err="1">
                          <a:effectLst/>
                        </a:rPr>
                        <a:t>vegetables</a:t>
                      </a:r>
                      <a:endParaRPr lang="tr-TR" sz="14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256063">
                <a:tc vMerge="1">
                  <a:txBody>
                    <a:bodyPr/>
                    <a:lstStyle/>
                    <a:p>
                      <a:endParaRPr lang="tr-TR"/>
                    </a:p>
                  </a:txBody>
                  <a:tcPr/>
                </a:tc>
                <a:tc vMerge="1">
                  <a:txBody>
                    <a:bodyPr/>
                    <a:lstStyle/>
                    <a:p>
                      <a:endParaRPr lang="tr-TR"/>
                    </a:p>
                  </a:txBody>
                  <a:tcPr/>
                </a:tc>
                <a:tc>
                  <a:txBody>
                    <a:bodyPr/>
                    <a:lstStyle/>
                    <a:p>
                      <a:pPr>
                        <a:lnSpc>
                          <a:spcPct val="115000"/>
                        </a:lnSpc>
                        <a:spcAft>
                          <a:spcPts val="0"/>
                        </a:spcAft>
                      </a:pPr>
                      <a:r>
                        <a:rPr lang="tr-TR" sz="1400" dirty="0" err="1">
                          <a:effectLst/>
                        </a:rPr>
                        <a:t>Chlorophyll</a:t>
                      </a:r>
                      <a:r>
                        <a:rPr lang="tr-TR" sz="1400" dirty="0">
                          <a:effectLst/>
                        </a:rPr>
                        <a:t> b</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err="1">
                          <a:effectLst/>
                        </a:rPr>
                        <a:t>Green</a:t>
                      </a:r>
                      <a:endParaRPr lang="tr-TR" sz="1400" dirty="0">
                        <a:effectLst/>
                        <a:latin typeface="Calibri"/>
                        <a:ea typeface="Calibri"/>
                        <a:cs typeface="Times New Roman"/>
                      </a:endParaRPr>
                    </a:p>
                  </a:txBody>
                  <a:tcPr marL="68580" marR="68580" marT="0" marB="0"/>
                </a:tc>
                <a:tc vMerge="1">
                  <a:txBody>
                    <a:bodyPr/>
                    <a:lstStyle/>
                    <a:p>
                      <a:endParaRPr lang="tr-TR"/>
                    </a:p>
                  </a:txBody>
                  <a:tcPr/>
                </a:tc>
                <a:extLst>
                  <a:ext uri="{0D108BD9-81ED-4DB2-BD59-A6C34878D82A}">
                    <a16:rowId xmlns:a16="http://schemas.microsoft.com/office/drawing/2014/main" val="10006"/>
                  </a:ext>
                </a:extLst>
              </a:tr>
              <a:tr h="256063">
                <a:tc>
                  <a:txBody>
                    <a:bodyPr/>
                    <a:lstStyle/>
                    <a:p>
                      <a:pPr>
                        <a:lnSpc>
                          <a:spcPct val="115000"/>
                        </a:lnSpc>
                        <a:spcAft>
                          <a:spcPts val="0"/>
                        </a:spcAft>
                      </a:pPr>
                      <a:r>
                        <a:rPr lang="tr-TR" sz="1400" dirty="0">
                          <a:effectLst/>
                        </a:rPr>
                        <a:t> </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effectLst/>
                        </a:rPr>
                        <a:t> </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effectLst/>
                        </a:rPr>
                        <a:t> </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effectLst/>
                        </a:rPr>
                        <a:t> </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effectLst/>
                        </a:rPr>
                        <a:t> </a:t>
                      </a:r>
                      <a:endParaRPr lang="tr-TR" sz="14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512126">
                <a:tc rowSpan="2">
                  <a:txBody>
                    <a:bodyPr/>
                    <a:lstStyle/>
                    <a:p>
                      <a:pPr>
                        <a:lnSpc>
                          <a:spcPct val="115000"/>
                        </a:lnSpc>
                        <a:spcAft>
                          <a:spcPts val="0"/>
                        </a:spcAft>
                      </a:pPr>
                      <a:r>
                        <a:rPr lang="tr-TR" sz="1400" dirty="0" err="1">
                          <a:effectLst/>
                        </a:rPr>
                        <a:t>Tetraterpenoids</a:t>
                      </a:r>
                      <a:endParaRPr lang="tr-TR" sz="1400" dirty="0">
                        <a:effectLst/>
                        <a:latin typeface="Calibri"/>
                        <a:ea typeface="Calibri"/>
                        <a:cs typeface="Times New Roman"/>
                      </a:endParaRPr>
                    </a:p>
                  </a:txBody>
                  <a:tcPr marL="68580" marR="68580" marT="0" marB="0"/>
                </a:tc>
                <a:tc rowSpan="2">
                  <a:txBody>
                    <a:bodyPr/>
                    <a:lstStyle/>
                    <a:p>
                      <a:pPr>
                        <a:lnSpc>
                          <a:spcPct val="115000"/>
                        </a:lnSpc>
                        <a:spcAft>
                          <a:spcPts val="0"/>
                        </a:spcAft>
                      </a:pPr>
                      <a:r>
                        <a:rPr lang="tr-TR" sz="1400" dirty="0" err="1">
                          <a:effectLst/>
                        </a:rPr>
                        <a:t>Carotenoids</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err="1">
                          <a:effectLst/>
                        </a:rPr>
                        <a:t>Caroten</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err="1">
                          <a:effectLst/>
                        </a:rPr>
                        <a:t>Yellow-Orange</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err="1">
                          <a:effectLst/>
                        </a:rPr>
                        <a:t>Carrot</a:t>
                      </a:r>
                      <a:r>
                        <a:rPr lang="tr-TR" sz="1400" dirty="0">
                          <a:effectLst/>
                        </a:rPr>
                        <a:t>, </a:t>
                      </a:r>
                      <a:r>
                        <a:rPr lang="tr-TR" sz="1400" dirty="0" err="1">
                          <a:effectLst/>
                        </a:rPr>
                        <a:t>orange</a:t>
                      </a:r>
                      <a:r>
                        <a:rPr lang="tr-TR" sz="1400" dirty="0">
                          <a:effectLst/>
                        </a:rPr>
                        <a:t>, </a:t>
                      </a:r>
                      <a:r>
                        <a:rPr lang="tr-TR" sz="1400" dirty="0" err="1">
                          <a:effectLst/>
                        </a:rPr>
                        <a:t>peach</a:t>
                      </a:r>
                      <a:r>
                        <a:rPr lang="tr-TR" sz="1400" dirty="0">
                          <a:effectLst/>
                        </a:rPr>
                        <a:t>, </a:t>
                      </a:r>
                      <a:r>
                        <a:rPr lang="tr-TR" sz="1400" dirty="0" err="1">
                          <a:effectLst/>
                        </a:rPr>
                        <a:t>pepper</a:t>
                      </a:r>
                      <a:endParaRPr lang="tr-TR" sz="1400" dirty="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256063">
                <a:tc vMerge="1">
                  <a:txBody>
                    <a:bodyPr/>
                    <a:lstStyle/>
                    <a:p>
                      <a:endParaRPr lang="tr-TR"/>
                    </a:p>
                  </a:txBody>
                  <a:tcPr/>
                </a:tc>
                <a:tc vMerge="1">
                  <a:txBody>
                    <a:bodyPr/>
                    <a:lstStyle/>
                    <a:p>
                      <a:endParaRPr lang="tr-TR"/>
                    </a:p>
                  </a:txBody>
                  <a:tcPr/>
                </a:tc>
                <a:tc>
                  <a:txBody>
                    <a:bodyPr/>
                    <a:lstStyle/>
                    <a:p>
                      <a:pPr>
                        <a:lnSpc>
                          <a:spcPct val="115000"/>
                        </a:lnSpc>
                        <a:spcAft>
                          <a:spcPts val="0"/>
                        </a:spcAft>
                      </a:pPr>
                      <a:r>
                        <a:rPr lang="tr-TR" sz="1400" dirty="0" err="1">
                          <a:effectLst/>
                        </a:rPr>
                        <a:t>Lycopen</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err="1">
                          <a:effectLst/>
                        </a:rPr>
                        <a:t>Orange-red</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err="1">
                          <a:effectLst/>
                        </a:rPr>
                        <a:t>Tomatoes</a:t>
                      </a:r>
                      <a:endParaRPr lang="tr-TR" sz="1400" dirty="0">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r h="256063">
                <a:tc>
                  <a:txBody>
                    <a:bodyPr/>
                    <a:lstStyle/>
                    <a:p>
                      <a:pPr>
                        <a:lnSpc>
                          <a:spcPct val="115000"/>
                        </a:lnSpc>
                        <a:spcAft>
                          <a:spcPts val="0"/>
                        </a:spcAft>
                      </a:pPr>
                      <a:r>
                        <a:rPr lang="tr-TR" sz="1400" dirty="0">
                          <a:effectLst/>
                        </a:rPr>
                        <a:t> </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effectLst/>
                        </a:rPr>
                        <a:t> </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a:effectLst/>
                        </a:rPr>
                        <a:t> </a:t>
                      </a:r>
                      <a:endParaRPr lang="tr-TR" sz="1400">
                        <a:effectLst/>
                        <a:latin typeface="Calibri"/>
                        <a:ea typeface="Calibri"/>
                        <a:cs typeface="Times New Roman"/>
                      </a:endParaRPr>
                    </a:p>
                  </a:txBody>
                  <a:tcPr marL="68580" marR="68580" marT="0" marB="0"/>
                </a:tc>
                <a:tc>
                  <a:txBody>
                    <a:bodyPr/>
                    <a:lstStyle/>
                    <a:p>
                      <a:pPr>
                        <a:lnSpc>
                          <a:spcPct val="115000"/>
                        </a:lnSpc>
                        <a:spcAft>
                          <a:spcPts val="0"/>
                        </a:spcAft>
                      </a:pPr>
                      <a:r>
                        <a:rPr lang="tr-TR" sz="1400">
                          <a:effectLst/>
                        </a:rPr>
                        <a:t> </a:t>
                      </a:r>
                      <a:endParaRPr lang="tr-TR" sz="140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effectLst/>
                        </a:rPr>
                        <a:t> </a:t>
                      </a:r>
                      <a:endParaRPr lang="tr-TR" sz="1400" dirty="0">
                        <a:effectLst/>
                        <a:latin typeface="Calibri"/>
                        <a:ea typeface="Calibri"/>
                        <a:cs typeface="Times New Roman"/>
                      </a:endParaRPr>
                    </a:p>
                  </a:txBody>
                  <a:tcPr marL="68580" marR="68580" marT="0" marB="0"/>
                </a:tc>
                <a:extLst>
                  <a:ext uri="{0D108BD9-81ED-4DB2-BD59-A6C34878D82A}">
                    <a16:rowId xmlns:a16="http://schemas.microsoft.com/office/drawing/2014/main" val="10010"/>
                  </a:ext>
                </a:extLst>
              </a:tr>
              <a:tr h="768189">
                <a:tc rowSpan="3">
                  <a:txBody>
                    <a:bodyPr/>
                    <a:lstStyle/>
                    <a:p>
                      <a:pPr>
                        <a:lnSpc>
                          <a:spcPct val="115000"/>
                        </a:lnSpc>
                        <a:spcAft>
                          <a:spcPts val="0"/>
                        </a:spcAft>
                      </a:pPr>
                      <a:r>
                        <a:rPr lang="tr-TR" sz="1400" dirty="0" err="1">
                          <a:effectLst/>
                        </a:rPr>
                        <a:t>Orto-heterocyclic</a:t>
                      </a:r>
                      <a:r>
                        <a:rPr lang="tr-TR" sz="1400" baseline="0" dirty="0">
                          <a:effectLst/>
                        </a:rPr>
                        <a:t> </a:t>
                      </a:r>
                      <a:r>
                        <a:rPr lang="tr-TR" sz="1400" baseline="0" dirty="0" err="1">
                          <a:effectLst/>
                        </a:rPr>
                        <a:t>compounds</a:t>
                      </a:r>
                      <a:endParaRPr lang="tr-TR" sz="1400" dirty="0">
                        <a:effectLst/>
                        <a:latin typeface="Calibri"/>
                        <a:ea typeface="Calibri"/>
                        <a:cs typeface="Times New Roman"/>
                      </a:endParaRPr>
                    </a:p>
                  </a:txBody>
                  <a:tcPr marL="68580" marR="68580" marT="0" marB="0"/>
                </a:tc>
                <a:tc rowSpan="3">
                  <a:txBody>
                    <a:bodyPr/>
                    <a:lstStyle/>
                    <a:p>
                      <a:pPr>
                        <a:lnSpc>
                          <a:spcPct val="115000"/>
                        </a:lnSpc>
                        <a:spcAft>
                          <a:spcPts val="0"/>
                        </a:spcAft>
                      </a:pPr>
                      <a:r>
                        <a:rPr lang="tr-TR" sz="1400" dirty="0" err="1">
                          <a:effectLst/>
                        </a:rPr>
                        <a:t>Flavonoids</a:t>
                      </a:r>
                      <a:r>
                        <a:rPr lang="tr-TR" sz="1400" dirty="0">
                          <a:effectLst/>
                        </a:rPr>
                        <a:t>, </a:t>
                      </a:r>
                      <a:r>
                        <a:rPr lang="tr-TR" sz="1400" dirty="0" err="1">
                          <a:effectLst/>
                        </a:rPr>
                        <a:t>phenolic</a:t>
                      </a:r>
                      <a:r>
                        <a:rPr lang="tr-TR" sz="1400" baseline="0" dirty="0">
                          <a:effectLst/>
                        </a:rPr>
                        <a:t> com.</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err="1">
                          <a:effectLst/>
                        </a:rPr>
                        <a:t>Anthocyanin</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err="1">
                          <a:effectLst/>
                        </a:rPr>
                        <a:t>Orange</a:t>
                      </a:r>
                      <a:r>
                        <a:rPr lang="tr-TR" sz="1400" dirty="0">
                          <a:effectLst/>
                        </a:rPr>
                        <a:t>, </a:t>
                      </a:r>
                      <a:r>
                        <a:rPr lang="tr-TR" sz="1400" dirty="0" err="1">
                          <a:effectLst/>
                        </a:rPr>
                        <a:t>red</a:t>
                      </a:r>
                      <a:r>
                        <a:rPr lang="tr-TR" sz="1400" dirty="0">
                          <a:effectLst/>
                        </a:rPr>
                        <a:t>, </a:t>
                      </a:r>
                      <a:r>
                        <a:rPr lang="tr-TR" sz="1400" dirty="0" err="1">
                          <a:effectLst/>
                        </a:rPr>
                        <a:t>blue</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effectLst/>
                        </a:rPr>
                        <a:t>Apple, </a:t>
                      </a:r>
                      <a:r>
                        <a:rPr lang="tr-TR" sz="1400" dirty="0" err="1">
                          <a:effectLst/>
                        </a:rPr>
                        <a:t>grape</a:t>
                      </a:r>
                      <a:r>
                        <a:rPr lang="tr-TR" sz="1400" dirty="0">
                          <a:effectLst/>
                        </a:rPr>
                        <a:t>, </a:t>
                      </a:r>
                      <a:r>
                        <a:rPr lang="tr-TR" sz="1400" dirty="0" err="1">
                          <a:effectLst/>
                        </a:rPr>
                        <a:t>blackberry</a:t>
                      </a:r>
                      <a:r>
                        <a:rPr lang="tr-TR" sz="1400" dirty="0">
                          <a:effectLst/>
                        </a:rPr>
                        <a:t>, </a:t>
                      </a:r>
                      <a:r>
                        <a:rPr lang="tr-TR" sz="1400" dirty="0" err="1">
                          <a:effectLst/>
                        </a:rPr>
                        <a:t>strawberry</a:t>
                      </a:r>
                      <a:r>
                        <a:rPr lang="tr-TR" sz="1400" dirty="0">
                          <a:effectLst/>
                        </a:rPr>
                        <a:t>, </a:t>
                      </a:r>
                      <a:r>
                        <a:rPr lang="tr-TR" sz="1400" dirty="0" err="1">
                          <a:effectLst/>
                        </a:rPr>
                        <a:t>red</a:t>
                      </a:r>
                      <a:r>
                        <a:rPr lang="tr-TR" sz="1400" dirty="0">
                          <a:effectLst/>
                        </a:rPr>
                        <a:t> </a:t>
                      </a:r>
                      <a:r>
                        <a:rPr lang="tr-TR" sz="1400" dirty="0" err="1">
                          <a:effectLst/>
                        </a:rPr>
                        <a:t>cabbage</a:t>
                      </a:r>
                      <a:endParaRPr lang="tr-TR" sz="1400" dirty="0">
                        <a:effectLst/>
                        <a:latin typeface="Calibri"/>
                        <a:ea typeface="Calibri"/>
                        <a:cs typeface="Times New Roman"/>
                      </a:endParaRPr>
                    </a:p>
                  </a:txBody>
                  <a:tcPr marL="68580" marR="68580" marT="0" marB="0"/>
                </a:tc>
                <a:extLst>
                  <a:ext uri="{0D108BD9-81ED-4DB2-BD59-A6C34878D82A}">
                    <a16:rowId xmlns:a16="http://schemas.microsoft.com/office/drawing/2014/main" val="10011"/>
                  </a:ext>
                </a:extLst>
              </a:tr>
              <a:tr h="256063">
                <a:tc vMerge="1">
                  <a:txBody>
                    <a:bodyPr/>
                    <a:lstStyle/>
                    <a:p>
                      <a:endParaRPr lang="tr-TR"/>
                    </a:p>
                  </a:txBody>
                  <a:tcPr/>
                </a:tc>
                <a:tc vMerge="1">
                  <a:txBody>
                    <a:bodyPr/>
                    <a:lstStyle/>
                    <a:p>
                      <a:endParaRPr lang="tr-TR"/>
                    </a:p>
                  </a:txBody>
                  <a:tcPr/>
                </a:tc>
                <a:tc>
                  <a:txBody>
                    <a:bodyPr/>
                    <a:lstStyle/>
                    <a:p>
                      <a:pPr>
                        <a:lnSpc>
                          <a:spcPct val="115000"/>
                        </a:lnSpc>
                        <a:spcAft>
                          <a:spcPts val="0"/>
                        </a:spcAft>
                      </a:pPr>
                      <a:r>
                        <a:rPr lang="tr-TR" sz="1400" dirty="0" err="1">
                          <a:effectLst/>
                        </a:rPr>
                        <a:t>Flavonols</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effectLst/>
                        </a:rPr>
                        <a:t>White-</a:t>
                      </a:r>
                      <a:r>
                        <a:rPr lang="tr-TR" sz="1400" dirty="0" err="1">
                          <a:effectLst/>
                        </a:rPr>
                        <a:t>yellow</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err="1">
                          <a:effectLst/>
                        </a:rPr>
                        <a:t>Onion</a:t>
                      </a:r>
                      <a:r>
                        <a:rPr lang="tr-TR" sz="1400" dirty="0">
                          <a:effectLst/>
                        </a:rPr>
                        <a:t>, </a:t>
                      </a:r>
                      <a:r>
                        <a:rPr lang="tr-TR" sz="1400" dirty="0" err="1">
                          <a:effectLst/>
                        </a:rPr>
                        <a:t>cauliflower</a:t>
                      </a:r>
                      <a:endParaRPr lang="tr-TR" sz="1400" dirty="0">
                        <a:effectLst/>
                        <a:latin typeface="Calibri"/>
                        <a:ea typeface="Calibri"/>
                        <a:cs typeface="Times New Roman"/>
                      </a:endParaRPr>
                    </a:p>
                  </a:txBody>
                  <a:tcPr marL="68580" marR="68580" marT="0" marB="0"/>
                </a:tc>
                <a:extLst>
                  <a:ext uri="{0D108BD9-81ED-4DB2-BD59-A6C34878D82A}">
                    <a16:rowId xmlns:a16="http://schemas.microsoft.com/office/drawing/2014/main" val="10012"/>
                  </a:ext>
                </a:extLst>
              </a:tr>
              <a:tr h="256063">
                <a:tc vMerge="1">
                  <a:txBody>
                    <a:bodyPr/>
                    <a:lstStyle/>
                    <a:p>
                      <a:endParaRPr lang="tr-TR"/>
                    </a:p>
                  </a:txBody>
                  <a:tcPr/>
                </a:tc>
                <a:tc vMerge="1">
                  <a:txBody>
                    <a:bodyPr/>
                    <a:lstStyle/>
                    <a:p>
                      <a:endParaRPr lang="tr-TR"/>
                    </a:p>
                  </a:txBody>
                  <a:tcPr/>
                </a:tc>
                <a:tc>
                  <a:txBody>
                    <a:bodyPr/>
                    <a:lstStyle/>
                    <a:p>
                      <a:pPr>
                        <a:lnSpc>
                          <a:spcPct val="115000"/>
                        </a:lnSpc>
                        <a:spcAft>
                          <a:spcPts val="0"/>
                        </a:spcAft>
                      </a:pPr>
                      <a:r>
                        <a:rPr lang="tr-TR" sz="1400" dirty="0" err="1">
                          <a:effectLst/>
                          <a:latin typeface="Calibri"/>
                          <a:ea typeface="Calibri"/>
                          <a:cs typeface="Times New Roman"/>
                        </a:rPr>
                        <a:t>Tannins</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err="1">
                          <a:effectLst/>
                        </a:rPr>
                        <a:t>Red-brown</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err="1">
                          <a:effectLst/>
                        </a:rPr>
                        <a:t>Stored</a:t>
                      </a:r>
                      <a:r>
                        <a:rPr lang="tr-TR" sz="1400" dirty="0">
                          <a:effectLst/>
                        </a:rPr>
                        <a:t> </a:t>
                      </a:r>
                      <a:r>
                        <a:rPr lang="tr-TR" sz="1400" dirty="0" err="1">
                          <a:effectLst/>
                        </a:rPr>
                        <a:t>w</a:t>
                      </a:r>
                      <a:r>
                        <a:rPr lang="tr-TR" sz="1400" dirty="0" err="1">
                          <a:effectLst/>
                          <a:latin typeface="Calibri"/>
                          <a:cs typeface="Times New Roman"/>
                        </a:rPr>
                        <a:t>ine</a:t>
                      </a:r>
                      <a:endParaRPr lang="tr-TR" sz="1400" dirty="0">
                        <a:effectLst/>
                      </a:endParaRPr>
                    </a:p>
                  </a:txBody>
                  <a:tcPr marL="68580" marR="68580" marT="0" marB="0"/>
                </a:tc>
                <a:extLst>
                  <a:ext uri="{0D108BD9-81ED-4DB2-BD59-A6C34878D82A}">
                    <a16:rowId xmlns:a16="http://schemas.microsoft.com/office/drawing/2014/main" val="10013"/>
                  </a:ext>
                </a:extLst>
              </a:tr>
              <a:tr h="256063">
                <a:tc>
                  <a:txBody>
                    <a:bodyPr/>
                    <a:lstStyle/>
                    <a:p>
                      <a:pPr>
                        <a:lnSpc>
                          <a:spcPct val="115000"/>
                        </a:lnSpc>
                        <a:spcAft>
                          <a:spcPts val="0"/>
                        </a:spcAft>
                      </a:pPr>
                      <a:r>
                        <a:rPr lang="tr-TR" sz="1400" dirty="0">
                          <a:effectLst/>
                        </a:rPr>
                        <a:t> </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effectLst/>
                        </a:rPr>
                        <a:t> </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a:effectLst/>
                        </a:rPr>
                        <a:t> </a:t>
                      </a:r>
                      <a:endParaRPr lang="tr-TR" sz="1400">
                        <a:effectLst/>
                        <a:latin typeface="Calibri"/>
                        <a:ea typeface="Calibri"/>
                        <a:cs typeface="Times New Roman"/>
                      </a:endParaRPr>
                    </a:p>
                  </a:txBody>
                  <a:tcPr marL="68580" marR="68580" marT="0" marB="0"/>
                </a:tc>
                <a:tc>
                  <a:txBody>
                    <a:bodyPr/>
                    <a:lstStyle/>
                    <a:p>
                      <a:pPr>
                        <a:lnSpc>
                          <a:spcPct val="115000"/>
                        </a:lnSpc>
                        <a:spcAft>
                          <a:spcPts val="0"/>
                        </a:spcAft>
                      </a:pPr>
                      <a:r>
                        <a:rPr lang="tr-TR" sz="1400">
                          <a:effectLst/>
                        </a:rPr>
                        <a:t> </a:t>
                      </a:r>
                      <a:endParaRPr lang="tr-TR" sz="140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effectLst/>
                        </a:rPr>
                        <a:t> </a:t>
                      </a:r>
                      <a:endParaRPr lang="tr-TR" sz="1400" dirty="0">
                        <a:effectLst/>
                        <a:latin typeface="Calibri"/>
                        <a:ea typeface="Calibri"/>
                        <a:cs typeface="Times New Roman"/>
                      </a:endParaRPr>
                    </a:p>
                  </a:txBody>
                  <a:tcPr marL="68580" marR="68580" marT="0" marB="0"/>
                </a:tc>
                <a:extLst>
                  <a:ext uri="{0D108BD9-81ED-4DB2-BD59-A6C34878D82A}">
                    <a16:rowId xmlns:a16="http://schemas.microsoft.com/office/drawing/2014/main" val="10014"/>
                  </a:ext>
                </a:extLst>
              </a:tr>
              <a:tr h="256063">
                <a:tc rowSpan="2">
                  <a:txBody>
                    <a:bodyPr/>
                    <a:lstStyle/>
                    <a:p>
                      <a:pPr>
                        <a:lnSpc>
                          <a:spcPct val="115000"/>
                        </a:lnSpc>
                        <a:spcAft>
                          <a:spcPts val="0"/>
                        </a:spcAft>
                      </a:pPr>
                      <a:r>
                        <a:rPr lang="tr-TR" sz="1400" dirty="0">
                          <a:effectLst/>
                        </a:rPr>
                        <a:t>N-</a:t>
                      </a:r>
                      <a:r>
                        <a:rPr lang="tr-TR" sz="1400" dirty="0" err="1">
                          <a:effectLst/>
                        </a:rPr>
                        <a:t>heterocyclic</a:t>
                      </a:r>
                      <a:r>
                        <a:rPr lang="tr-TR" sz="1400" baseline="0" dirty="0">
                          <a:effectLst/>
                        </a:rPr>
                        <a:t> </a:t>
                      </a:r>
                      <a:r>
                        <a:rPr lang="tr-TR" sz="1400" baseline="0" dirty="0" err="1">
                          <a:effectLst/>
                        </a:rPr>
                        <a:t>compounds</a:t>
                      </a:r>
                      <a:endParaRPr lang="tr-TR" sz="1400" dirty="0">
                        <a:effectLst/>
                        <a:latin typeface="Calibri"/>
                        <a:ea typeface="Calibri"/>
                        <a:cs typeface="Times New Roman"/>
                      </a:endParaRPr>
                    </a:p>
                  </a:txBody>
                  <a:tcPr marL="68580" marR="68580" marT="0" marB="0"/>
                </a:tc>
                <a:tc rowSpan="2">
                  <a:txBody>
                    <a:bodyPr/>
                    <a:lstStyle/>
                    <a:p>
                      <a:pPr>
                        <a:lnSpc>
                          <a:spcPct val="115000"/>
                        </a:lnSpc>
                        <a:spcAft>
                          <a:spcPts val="0"/>
                        </a:spcAft>
                      </a:pPr>
                      <a:r>
                        <a:rPr lang="tr-TR" sz="1400" dirty="0" err="1">
                          <a:effectLst/>
                        </a:rPr>
                        <a:t>Betalains</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err="1">
                          <a:effectLst/>
                        </a:rPr>
                        <a:t>Betacyanin</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err="1">
                          <a:effectLst/>
                        </a:rPr>
                        <a:t>Purple-red</a:t>
                      </a:r>
                      <a:endParaRPr lang="tr-TR" sz="1400" dirty="0">
                        <a:effectLst/>
                        <a:latin typeface="Calibri"/>
                        <a:ea typeface="Calibri"/>
                        <a:cs typeface="Times New Roman"/>
                      </a:endParaRPr>
                    </a:p>
                  </a:txBody>
                  <a:tcPr marL="68580" marR="68580" marT="0" marB="0"/>
                </a:tc>
                <a:tc rowSpan="2">
                  <a:txBody>
                    <a:bodyPr/>
                    <a:lstStyle/>
                    <a:p>
                      <a:pPr>
                        <a:lnSpc>
                          <a:spcPct val="115000"/>
                        </a:lnSpc>
                        <a:spcAft>
                          <a:spcPts val="0"/>
                        </a:spcAft>
                      </a:pPr>
                      <a:r>
                        <a:rPr lang="tr-TR" sz="1400" dirty="0" err="1">
                          <a:effectLst/>
                        </a:rPr>
                        <a:t>Beet</a:t>
                      </a:r>
                      <a:r>
                        <a:rPr lang="tr-TR" sz="1400" dirty="0">
                          <a:effectLst/>
                        </a:rPr>
                        <a:t>, </a:t>
                      </a:r>
                      <a:r>
                        <a:rPr lang="tr-TR" sz="1400" dirty="0" err="1">
                          <a:effectLst/>
                        </a:rPr>
                        <a:t>chard</a:t>
                      </a:r>
                      <a:r>
                        <a:rPr lang="tr-TR" sz="1400" dirty="0">
                          <a:effectLst/>
                        </a:rPr>
                        <a:t>, </a:t>
                      </a:r>
                      <a:r>
                        <a:rPr lang="tr-TR" sz="1400" dirty="0" err="1">
                          <a:effectLst/>
                        </a:rPr>
                        <a:t>opuntia</a:t>
                      </a:r>
                      <a:r>
                        <a:rPr lang="tr-TR" sz="1400" dirty="0">
                          <a:effectLst/>
                        </a:rPr>
                        <a:t> (</a:t>
                      </a:r>
                      <a:r>
                        <a:rPr lang="tr-TR" sz="1400" dirty="0" err="1">
                          <a:effectLst/>
                        </a:rPr>
                        <a:t>prickly</a:t>
                      </a:r>
                      <a:r>
                        <a:rPr lang="tr-TR" sz="1400" dirty="0">
                          <a:effectLst/>
                        </a:rPr>
                        <a:t> </a:t>
                      </a:r>
                      <a:r>
                        <a:rPr lang="tr-TR" sz="1400" dirty="0" err="1">
                          <a:effectLst/>
                        </a:rPr>
                        <a:t>pear</a:t>
                      </a:r>
                      <a:r>
                        <a:rPr lang="tr-TR" sz="1400" dirty="0">
                          <a:effectLst/>
                        </a:rPr>
                        <a:t>)</a:t>
                      </a:r>
                      <a:endParaRPr lang="tr-TR" sz="1400" dirty="0">
                        <a:effectLst/>
                        <a:latin typeface="Calibri"/>
                        <a:ea typeface="Calibri"/>
                        <a:cs typeface="Times New Roman"/>
                      </a:endParaRPr>
                    </a:p>
                  </a:txBody>
                  <a:tcPr marL="68580" marR="68580" marT="0" marB="0"/>
                </a:tc>
                <a:extLst>
                  <a:ext uri="{0D108BD9-81ED-4DB2-BD59-A6C34878D82A}">
                    <a16:rowId xmlns:a16="http://schemas.microsoft.com/office/drawing/2014/main" val="10015"/>
                  </a:ext>
                </a:extLst>
              </a:tr>
              <a:tr h="512126">
                <a:tc vMerge="1">
                  <a:txBody>
                    <a:bodyPr/>
                    <a:lstStyle/>
                    <a:p>
                      <a:endParaRPr lang="tr-TR"/>
                    </a:p>
                  </a:txBody>
                  <a:tcPr/>
                </a:tc>
                <a:tc vMerge="1">
                  <a:txBody>
                    <a:bodyPr/>
                    <a:lstStyle/>
                    <a:p>
                      <a:endParaRPr lang="tr-TR"/>
                    </a:p>
                  </a:txBody>
                  <a:tcPr/>
                </a:tc>
                <a:tc>
                  <a:txBody>
                    <a:bodyPr/>
                    <a:lstStyle/>
                    <a:p>
                      <a:pPr>
                        <a:lnSpc>
                          <a:spcPct val="115000"/>
                        </a:lnSpc>
                        <a:spcAft>
                          <a:spcPts val="0"/>
                        </a:spcAft>
                      </a:pPr>
                      <a:r>
                        <a:rPr lang="tr-TR" sz="1400" dirty="0" err="1">
                          <a:effectLst/>
                          <a:latin typeface="Calibri"/>
                          <a:ea typeface="Calibri"/>
                          <a:cs typeface="Times New Roman"/>
                        </a:rPr>
                        <a:t>Betaxanthin</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err="1">
                          <a:effectLst/>
                          <a:latin typeface="+mn-lt"/>
                          <a:ea typeface="+mn-ea"/>
                          <a:cs typeface="+mn-cs"/>
                        </a:rPr>
                        <a:t>Yellow</a:t>
                      </a:r>
                      <a:endParaRPr lang="tr-TR" sz="1400" dirty="0">
                        <a:effectLst/>
                        <a:latin typeface="Calibri"/>
                        <a:ea typeface="Calibri"/>
                        <a:cs typeface="Times New Roman"/>
                      </a:endParaRPr>
                    </a:p>
                  </a:txBody>
                  <a:tcPr marL="68580" marR="68580" marT="0" marB="0"/>
                </a:tc>
                <a:tc vMerge="1">
                  <a:txBody>
                    <a:bodyPr/>
                    <a:lstStyle/>
                    <a:p>
                      <a:endParaRPr lang="tr-TR"/>
                    </a:p>
                  </a:txBody>
                  <a:tcPr/>
                </a:tc>
                <a:extLst>
                  <a:ext uri="{0D108BD9-81ED-4DB2-BD59-A6C34878D82A}">
                    <a16:rowId xmlns:a16="http://schemas.microsoft.com/office/drawing/2014/main" val="10016"/>
                  </a:ext>
                </a:extLst>
              </a:tr>
            </a:tbl>
          </a:graphicData>
        </a:graphic>
      </p:graphicFrame>
      <p:sp>
        <p:nvSpPr>
          <p:cNvPr id="5" name="Slayt Numarası Yer Tutucusu 4"/>
          <p:cNvSpPr>
            <a:spLocks noGrp="1"/>
          </p:cNvSpPr>
          <p:nvPr>
            <p:ph type="sldNum" sz="quarter" idx="12"/>
          </p:nvPr>
        </p:nvSpPr>
        <p:spPr/>
        <p:txBody>
          <a:bodyPr/>
          <a:lstStyle/>
          <a:p>
            <a:fld id="{05879D45-D2A0-4A28-A831-E302C748BA68}" type="slidenum">
              <a:rPr lang="tr-TR" smtClean="0"/>
              <a:pPr/>
              <a:t>1</a:t>
            </a:fld>
            <a:endParaRPr lang="tr-TR"/>
          </a:p>
        </p:txBody>
      </p:sp>
      <p:sp>
        <p:nvSpPr>
          <p:cNvPr id="7" name="AutoShape 2" descr="prickly pear | Description, Uses, &amp; Species | Britann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8" name="Picture 4" descr="prickly pear | Description, Uses, &amp; Species | Britannica"/>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322431" y="4421281"/>
            <a:ext cx="2679070" cy="180000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Carrots 101: Cooking and Benefits - Jessica Gavi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2" name="Picture 8" descr="9 Impressive Health Benefits of Bee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1966" y="2349687"/>
            <a:ext cx="2400000" cy="1800000"/>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0" descr="Fresh Raw Red Beef Meat Stok Videosu (%100 Telifsiz) 11147549 | Shutterstoc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1566374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05879D45-D2A0-4A28-A831-E302C748BA68}" type="slidenum">
              <a:rPr lang="tr-TR" smtClean="0"/>
              <a:pPr/>
              <a:t>10</a:t>
            </a:fld>
            <a:endParaRPr lang="tr-TR"/>
          </a:p>
        </p:txBody>
      </p:sp>
      <p:sp>
        <p:nvSpPr>
          <p:cNvPr id="7" name="İçerik Yer Tutucusu 2"/>
          <p:cNvSpPr txBox="1">
            <a:spLocks/>
          </p:cNvSpPr>
          <p:nvPr/>
        </p:nvSpPr>
        <p:spPr>
          <a:xfrm>
            <a:off x="2789581" y="5387338"/>
            <a:ext cx="5719601" cy="428181"/>
          </a:xfrm>
          <a:prstGeom prst="rect">
            <a:avLst/>
          </a:prstGeom>
          <a:ln w="38100" cap="flat" cmpd="sng" algn="ctr">
            <a:solidFill>
              <a:srgbClr val="FF0000"/>
            </a:solid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n-US" sz="1600" b="1" dirty="0">
                <a:solidFill>
                  <a:prstClr val="black"/>
                </a:solidFill>
                <a:latin typeface="Arial" panose="020B0604020202020204" pitchFamily="34" charset="0"/>
                <a:cs typeface="Arial" panose="020B0604020202020204" pitchFamily="34" charset="0"/>
              </a:rPr>
              <a:t>Figure: Conversion of chlorophyll to different compounds</a:t>
            </a:r>
            <a:endParaRPr lang="tr-TR" sz="1600" dirty="0">
              <a:latin typeface="Arial" panose="020B0604020202020204" pitchFamily="34" charset="0"/>
              <a:cs typeface="Arial" panose="020B0604020202020204" pitchFamily="34" charset="0"/>
            </a:endParaRPr>
          </a:p>
        </p:txBody>
      </p:sp>
      <p:pic>
        <p:nvPicPr>
          <p:cNvPr id="8" name="Picture 2" descr="https://www.researchgate.net/profile/Daniele_Giuffrida/publication/263038372/figure/fig1/AS:296417991118848@1447682964587/Chlorophyll-and-its-derivatives.png">
            <a:extLst>
              <a:ext uri="{FF2B5EF4-FFF2-40B4-BE49-F238E27FC236}">
                <a16:creationId xmlns:a16="http://schemas.microsoft.com/office/drawing/2014/main" id="{3AE0C4A8-F232-4971-A907-668A8DDD53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6520" y="121298"/>
            <a:ext cx="7840556" cy="5128645"/>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
        <p:nvSpPr>
          <p:cNvPr id="9" name="Metin kutusu 8">
            <a:extLst>
              <a:ext uri="{FF2B5EF4-FFF2-40B4-BE49-F238E27FC236}">
                <a16:creationId xmlns:a16="http://schemas.microsoft.com/office/drawing/2014/main" id="{4C8F3277-2F66-416D-920D-11CED71CDCA5}"/>
              </a:ext>
            </a:extLst>
          </p:cNvPr>
          <p:cNvSpPr txBox="1"/>
          <p:nvPr/>
        </p:nvSpPr>
        <p:spPr>
          <a:xfrm>
            <a:off x="1856520" y="5815519"/>
            <a:ext cx="8780378" cy="646331"/>
          </a:xfrm>
          <a:prstGeom prst="rect">
            <a:avLst/>
          </a:prstGeom>
          <a:noFill/>
        </p:spPr>
        <p:txBody>
          <a:bodyPr wrap="square">
            <a:spAutoFit/>
          </a:bodyPr>
          <a:lstStyle/>
          <a:p>
            <a:pPr algn="l"/>
            <a:r>
              <a:rPr lang="en-US" sz="1800" b="0" i="0" u="none" strike="noStrike" baseline="0" dirty="0">
                <a:solidFill>
                  <a:srgbClr val="131313"/>
                </a:solidFill>
                <a:latin typeface="Times-Roman"/>
              </a:rPr>
              <a:t>Chlorophylls and pheophytins are lipophilic due</a:t>
            </a:r>
            <a:r>
              <a:rPr lang="tr-TR" sz="1800" b="0" i="0" u="none" strike="noStrike" baseline="0" dirty="0">
                <a:solidFill>
                  <a:srgbClr val="131313"/>
                </a:solidFill>
                <a:latin typeface="Times-Roman"/>
              </a:rPr>
              <a:t> </a:t>
            </a:r>
            <a:r>
              <a:rPr lang="en-US" sz="1800" b="0" i="0" u="none" strike="noStrike" baseline="0" dirty="0">
                <a:solidFill>
                  <a:srgbClr val="131313"/>
                </a:solidFill>
                <a:latin typeface="Times-Roman"/>
              </a:rPr>
              <a:t>to the presence of the phytol group, while chlorophyllides</a:t>
            </a:r>
            <a:r>
              <a:rPr lang="tr-TR" sz="1800" b="0" i="0" u="none" strike="noStrike" baseline="0" dirty="0">
                <a:solidFill>
                  <a:srgbClr val="131313"/>
                </a:solidFill>
                <a:latin typeface="Times-Roman"/>
              </a:rPr>
              <a:t> </a:t>
            </a:r>
            <a:r>
              <a:rPr lang="tr-TR" sz="1800" b="0" i="0" u="none" strike="noStrike" baseline="0" dirty="0" err="1">
                <a:solidFill>
                  <a:srgbClr val="131313"/>
                </a:solidFill>
                <a:latin typeface="Times-Roman"/>
              </a:rPr>
              <a:t>and</a:t>
            </a:r>
            <a:r>
              <a:rPr lang="tr-TR" sz="1800" b="0" i="0" u="none" strike="noStrike" baseline="0" dirty="0">
                <a:solidFill>
                  <a:srgbClr val="131313"/>
                </a:solidFill>
                <a:latin typeface="Times-Roman"/>
              </a:rPr>
              <a:t> </a:t>
            </a:r>
            <a:r>
              <a:rPr lang="tr-TR" sz="1800" b="0" i="0" u="none" strike="noStrike" baseline="0" dirty="0" err="1">
                <a:solidFill>
                  <a:srgbClr val="131313"/>
                </a:solidFill>
                <a:latin typeface="Times-Roman"/>
              </a:rPr>
              <a:t>pheophorbides</a:t>
            </a:r>
            <a:r>
              <a:rPr lang="tr-TR" sz="1800" b="0" i="0" u="none" strike="noStrike" baseline="0" dirty="0">
                <a:solidFill>
                  <a:srgbClr val="131313"/>
                </a:solidFill>
                <a:latin typeface="Times-Roman"/>
              </a:rPr>
              <a:t>, </a:t>
            </a:r>
            <a:r>
              <a:rPr lang="tr-TR" sz="1800" b="0" i="0" u="none" strike="noStrike" baseline="0" dirty="0" err="1">
                <a:solidFill>
                  <a:srgbClr val="131313"/>
                </a:solidFill>
                <a:latin typeface="Times-Roman"/>
              </a:rPr>
              <a:t>without</a:t>
            </a:r>
            <a:r>
              <a:rPr lang="tr-TR" sz="1800" b="0" i="0" u="none" strike="noStrike" baseline="0" dirty="0">
                <a:solidFill>
                  <a:srgbClr val="131313"/>
                </a:solidFill>
                <a:latin typeface="Times-Roman"/>
              </a:rPr>
              <a:t> </a:t>
            </a:r>
            <a:r>
              <a:rPr lang="tr-TR" sz="1800" b="0" i="0" u="none" strike="noStrike" baseline="0" dirty="0" err="1">
                <a:solidFill>
                  <a:srgbClr val="131313"/>
                </a:solidFill>
                <a:latin typeface="Times-Roman"/>
              </a:rPr>
              <a:t>phytol</a:t>
            </a:r>
            <a:r>
              <a:rPr lang="tr-TR" sz="1800" b="0" i="0" u="none" strike="noStrike" baseline="0" dirty="0">
                <a:solidFill>
                  <a:srgbClr val="131313"/>
                </a:solidFill>
                <a:latin typeface="Times-Roman"/>
              </a:rPr>
              <a:t> </a:t>
            </a:r>
            <a:r>
              <a:rPr lang="tr-TR" sz="1800" b="0" i="0" u="none" strike="noStrike" baseline="0" dirty="0" err="1">
                <a:solidFill>
                  <a:srgbClr val="131313"/>
                </a:solidFill>
                <a:latin typeface="Times-Roman"/>
              </a:rPr>
              <a:t>are</a:t>
            </a:r>
            <a:r>
              <a:rPr lang="tr-TR" sz="1800" b="0" i="0" u="none" strike="noStrike" baseline="0" dirty="0">
                <a:solidFill>
                  <a:srgbClr val="131313"/>
                </a:solidFill>
                <a:latin typeface="Times-Roman"/>
              </a:rPr>
              <a:t> </a:t>
            </a:r>
            <a:r>
              <a:rPr lang="tr-TR" sz="1800" b="0" i="0" u="none" strike="noStrike" baseline="0" dirty="0" err="1">
                <a:solidFill>
                  <a:srgbClr val="131313"/>
                </a:solidFill>
                <a:latin typeface="Times-Roman"/>
              </a:rPr>
              <a:t>hydrophilic</a:t>
            </a:r>
            <a:r>
              <a:rPr lang="tr-TR" sz="1800" b="0" i="0" u="none" strike="noStrike" baseline="0" dirty="0">
                <a:solidFill>
                  <a:srgbClr val="131313"/>
                </a:solidFill>
                <a:latin typeface="Times-Roman"/>
              </a:rPr>
              <a:t>.</a:t>
            </a:r>
            <a:endParaRPr lang="tr-TR" dirty="0"/>
          </a:p>
        </p:txBody>
      </p:sp>
    </p:spTree>
    <p:extLst>
      <p:ext uri="{BB962C8B-B14F-4D97-AF65-F5344CB8AC3E}">
        <p14:creationId xmlns:p14="http://schemas.microsoft.com/office/powerpoint/2010/main" val="150664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81199" y="332657"/>
            <a:ext cx="10017967" cy="6388818"/>
          </a:xfrm>
          <a:ln w="63500">
            <a:solidFill>
              <a:srgbClr val="0000FF"/>
            </a:solidFill>
          </a:ln>
        </p:spPr>
        <p:style>
          <a:lnRef idx="2">
            <a:schemeClr val="accent2"/>
          </a:lnRef>
          <a:fillRef idx="1">
            <a:schemeClr val="lt1"/>
          </a:fillRef>
          <a:effectRef idx="0">
            <a:schemeClr val="accent2"/>
          </a:effectRef>
          <a:fontRef idx="minor">
            <a:schemeClr val="dk1"/>
          </a:fontRef>
        </p:style>
        <p:txBody>
          <a:bodyPr>
            <a:normAutofit/>
          </a:bodyPr>
          <a:lstStyle/>
          <a:p>
            <a:r>
              <a:rPr lang="en-US" sz="1600" dirty="0">
                <a:latin typeface="Arial" panose="020B0604020202020204" pitchFamily="34" charset="0"/>
                <a:cs typeface="Arial" panose="020B0604020202020204" pitchFamily="34" charset="0"/>
              </a:rPr>
              <a:t>Chlorophylls also form metal complexes. Mg</a:t>
            </a:r>
            <a:r>
              <a:rPr lang="tr-TR" sz="1600" dirty="0">
                <a:latin typeface="Arial" panose="020B0604020202020204" pitchFamily="34" charset="0"/>
                <a:cs typeface="Arial" panose="020B0604020202020204" pitchFamily="34" charset="0"/>
              </a:rPr>
              <a:t> can be</a:t>
            </a:r>
            <a:r>
              <a:rPr lang="en-US" sz="1600" dirty="0">
                <a:latin typeface="Arial" panose="020B0604020202020204" pitchFamily="34" charset="0"/>
                <a:cs typeface="Arial" panose="020B0604020202020204" pitchFamily="34" charset="0"/>
              </a:rPr>
              <a:t> replaced by Zn or Cu. These are more stable in an acid environment.</a:t>
            </a:r>
          </a:p>
          <a:p>
            <a:r>
              <a:rPr lang="en-US" sz="1600" dirty="0">
                <a:latin typeface="Arial" panose="020B0604020202020204" pitchFamily="34" charset="0"/>
                <a:cs typeface="Arial" panose="020B0604020202020204" pitchFamily="34" charset="0"/>
              </a:rPr>
              <a:t>Chlorophylls can be dissolved and oxidized in a solution</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such</a:t>
            </a:r>
            <a:r>
              <a:rPr lang="tr-TR" sz="1600" dirty="0">
                <a:latin typeface="Arial" panose="020B0604020202020204" pitchFamily="34" charset="0"/>
                <a:cs typeface="Arial" panose="020B0604020202020204" pitchFamily="34" charset="0"/>
              </a:rPr>
              <a:t> as </a:t>
            </a:r>
            <a:r>
              <a:rPr lang="tr-TR" sz="1600" dirty="0" err="1">
                <a:latin typeface="Arial" panose="020B0604020202020204" pitchFamily="34" charset="0"/>
                <a:cs typeface="Arial" panose="020B0604020202020204" pitchFamily="34" charset="0"/>
              </a:rPr>
              <a:t>alcohol</a:t>
            </a:r>
            <a:r>
              <a:rPr lang="en-US" sz="1600" dirty="0">
                <a:latin typeface="Arial" panose="020B0604020202020204" pitchFamily="34" charset="0"/>
                <a:cs typeface="Arial" panose="020B0604020202020204" pitchFamily="34" charset="0"/>
              </a:rPr>
              <a:t>. This is called </a:t>
            </a:r>
            <a:r>
              <a:rPr lang="en-US" sz="1600" b="1" dirty="0" err="1">
                <a:solidFill>
                  <a:srgbClr val="00B0F0"/>
                </a:solidFill>
                <a:latin typeface="Arial" panose="020B0604020202020204" pitchFamily="34" charset="0"/>
                <a:cs typeface="Arial" panose="020B0604020202020204" pitchFamily="34" charset="0"/>
              </a:rPr>
              <a:t>allomerization</a:t>
            </a:r>
            <a:r>
              <a:rPr lang="tr-TR" sz="1600" b="1" dirty="0">
                <a:solidFill>
                  <a:srgbClr val="00B0F0"/>
                </a:solidFill>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The</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color</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turns</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to</a:t>
            </a:r>
            <a:r>
              <a:rPr lang="tr-TR"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blue-green.</a:t>
            </a:r>
          </a:p>
          <a:p>
            <a:r>
              <a:rPr lang="en-US" sz="1600" dirty="0">
                <a:latin typeface="Arial" panose="020B0604020202020204" pitchFamily="34" charset="0"/>
                <a:cs typeface="Arial" panose="020B0604020202020204" pitchFamily="34" charset="0"/>
              </a:rPr>
              <a:t>Normally, chlorophylls in living cells are protected from the effects of light by carotenes and lipids. However, it becomes sensitive to light after harvest.</a:t>
            </a:r>
          </a:p>
          <a:p>
            <a:r>
              <a:rPr lang="en-US" sz="1600" dirty="0">
                <a:latin typeface="Arial" panose="020B0604020202020204" pitchFamily="34" charset="0"/>
                <a:cs typeface="Arial" panose="020B0604020202020204" pitchFamily="34" charset="0"/>
              </a:rPr>
              <a:t>For preserving the color of chlorophyll in the food industry:</a:t>
            </a:r>
          </a:p>
          <a:p>
            <a:pPr marL="0" indent="0">
              <a:buNone/>
            </a:pPr>
            <a:r>
              <a:rPr lang="en-US" sz="1600" dirty="0">
                <a:latin typeface="Arial" panose="020B0604020202020204" pitchFamily="34" charset="0"/>
                <a:cs typeface="Arial" panose="020B0604020202020204" pitchFamily="34" charset="0"/>
              </a:rPr>
              <a:t>(1) Acid can be neutralized (2) HTST can be applied (3) Chlorophyll can be converted to chlorophyllides with enzymes (4) Zn or Cu complex can be formed in countries where permitted.</a:t>
            </a:r>
            <a:endParaRPr lang="tr-TR" sz="1600" dirty="0">
              <a:latin typeface="Arial" panose="020B0604020202020204" pitchFamily="34" charset="0"/>
              <a:cs typeface="Arial" panose="020B0604020202020204" pitchFamily="34" charset="0"/>
            </a:endParaRPr>
          </a:p>
        </p:txBody>
      </p:sp>
      <p:sp>
        <p:nvSpPr>
          <p:cNvPr id="4" name="Slayt Numarası Yer Tutucusu 3"/>
          <p:cNvSpPr>
            <a:spLocks noGrp="1"/>
          </p:cNvSpPr>
          <p:nvPr>
            <p:ph type="sldNum" sz="quarter" idx="12"/>
          </p:nvPr>
        </p:nvSpPr>
        <p:spPr/>
        <p:txBody>
          <a:bodyPr/>
          <a:lstStyle/>
          <a:p>
            <a:fld id="{05879D45-D2A0-4A28-A831-E302C748BA68}" type="slidenum">
              <a:rPr lang="tr-TR" smtClean="0"/>
              <a:pPr/>
              <a:t>11</a:t>
            </a:fld>
            <a:endParaRPr lang="tr-TR"/>
          </a:p>
        </p:txBody>
      </p:sp>
      <p:pic>
        <p:nvPicPr>
          <p:cNvPr id="5" name="Picture 2" descr="http://plantphys.info/plant_physiology/images/psnpigmentspe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6136" y="3265715"/>
            <a:ext cx="5163787" cy="3352935"/>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896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065176" y="454881"/>
            <a:ext cx="7859216" cy="850106"/>
          </a:xfrm>
        </p:spPr>
        <p:txBody>
          <a:bodyPr/>
          <a:lstStyle/>
          <a:p>
            <a:r>
              <a:rPr lang="tr-TR" b="1" dirty="0" err="1"/>
              <a:t>Carotenoids</a:t>
            </a:r>
            <a:r>
              <a:rPr lang="tr-TR" b="1" dirty="0"/>
              <a:t> (</a:t>
            </a:r>
            <a:r>
              <a:rPr lang="tr-TR" b="1" dirty="0" err="1"/>
              <a:t>triterpenoids</a:t>
            </a:r>
            <a:r>
              <a:rPr lang="tr-TR" b="1" dirty="0"/>
              <a:t>)</a:t>
            </a:r>
            <a:endParaRPr lang="tr-TR" sz="3200" b="1" dirty="0"/>
          </a:p>
        </p:txBody>
      </p:sp>
      <p:sp>
        <p:nvSpPr>
          <p:cNvPr id="3" name="İçerik Yer Tutucusu 2"/>
          <p:cNvSpPr>
            <a:spLocks noGrp="1"/>
          </p:cNvSpPr>
          <p:nvPr>
            <p:ph idx="1"/>
          </p:nvPr>
        </p:nvSpPr>
        <p:spPr>
          <a:xfrm>
            <a:off x="1651519" y="1666125"/>
            <a:ext cx="10488926" cy="4040560"/>
          </a:xfrm>
          <a:ln w="63500">
            <a:solidFill>
              <a:srgbClr val="0000FF"/>
            </a:solidFill>
          </a:ln>
        </p:spPr>
        <p:style>
          <a:lnRef idx="2">
            <a:schemeClr val="accent2"/>
          </a:lnRef>
          <a:fillRef idx="1">
            <a:schemeClr val="lt1"/>
          </a:fillRef>
          <a:effectRef idx="0">
            <a:schemeClr val="accent2"/>
          </a:effectRef>
          <a:fontRef idx="minor">
            <a:schemeClr val="dk1"/>
          </a:fontRef>
        </p:style>
        <p:txBody>
          <a:bodyPr>
            <a:normAutofit/>
          </a:bodyPr>
          <a:lstStyle/>
          <a:p>
            <a:r>
              <a:rPr lang="en-US" sz="1600" dirty="0">
                <a:latin typeface="Arial" panose="020B0604020202020204" pitchFamily="34" charset="0"/>
                <a:cs typeface="Arial" panose="020B0604020202020204" pitchFamily="34" charset="0"/>
              </a:rPr>
              <a:t>They are the richest pigments in nature. It is estimated that 100 million tons are produced annually </a:t>
            </a:r>
            <a:r>
              <a:rPr lang="tr-TR" sz="1600" dirty="0" err="1">
                <a:latin typeface="Arial" panose="020B0604020202020204" pitchFamily="34" charset="0"/>
                <a:cs typeface="Arial" panose="020B0604020202020204" pitchFamily="34" charset="0"/>
              </a:rPr>
              <a:t>worldwide</a:t>
            </a:r>
            <a:r>
              <a:rPr lang="en-US" sz="1600" dirty="0">
                <a:latin typeface="Arial" panose="020B0604020202020204" pitchFamily="34" charset="0"/>
                <a:cs typeface="Arial" panose="020B0604020202020204" pitchFamily="34" charset="0"/>
              </a:rPr>
              <a:t>, most of which are </a:t>
            </a:r>
            <a:r>
              <a:rPr lang="tr-TR" sz="1600" dirty="0" err="1">
                <a:latin typeface="Arial" panose="020B0604020202020204" pitchFamily="34" charset="0"/>
                <a:cs typeface="Arial" panose="020B0604020202020204" pitchFamily="34" charset="0"/>
              </a:rPr>
              <a:t>from</a:t>
            </a:r>
            <a:r>
              <a:rPr lang="en-US" sz="1600" dirty="0">
                <a:latin typeface="Arial" panose="020B0604020202020204" pitchFamily="34" charset="0"/>
                <a:cs typeface="Arial" panose="020B0604020202020204" pitchFamily="34" charset="0"/>
              </a:rPr>
              <a:t> ocean algae.</a:t>
            </a:r>
          </a:p>
          <a:p>
            <a:r>
              <a:rPr lang="en-US" sz="1600" dirty="0">
                <a:latin typeface="Arial" panose="020B0604020202020204" pitchFamily="34" charset="0"/>
                <a:cs typeface="Arial" panose="020B0604020202020204" pitchFamily="34" charset="0"/>
              </a:rPr>
              <a:t>In higher plants, it is masked by chlorophyll. Yellow-orange color becomes evident when chlorophyll degrades in autumn.</a:t>
            </a:r>
          </a:p>
          <a:p>
            <a:r>
              <a:rPr lang="en-US" sz="1600" dirty="0">
                <a:latin typeface="Arial" panose="020B0604020202020204" pitchFamily="34" charset="0"/>
                <a:cs typeface="Arial" panose="020B0604020202020204" pitchFamily="34" charset="0"/>
              </a:rPr>
              <a:t>It is known to play an important role in photosynthesis and protect vegetative tissues against the harmful effects of reactive oxygen species.</a:t>
            </a:r>
          </a:p>
          <a:p>
            <a:r>
              <a:rPr lang="en-US" sz="1600" dirty="0">
                <a:latin typeface="Arial" panose="020B0604020202020204" pitchFamily="34" charset="0"/>
                <a:cs typeface="Arial" panose="020B0604020202020204" pitchFamily="34" charset="0"/>
              </a:rPr>
              <a:t>It acts as a precursor in the formation of abscisic acid (message transmitter, growth regulator) in plant roots.</a:t>
            </a:r>
          </a:p>
          <a:p>
            <a:r>
              <a:rPr lang="en-US" sz="1600" dirty="0">
                <a:latin typeface="Arial" panose="020B0604020202020204" pitchFamily="34" charset="0"/>
                <a:cs typeface="Arial" panose="020B0604020202020204" pitchFamily="34" charset="0"/>
              </a:rPr>
              <a:t>Its role in the human diet is </a:t>
            </a:r>
            <a:r>
              <a:rPr lang="en-US" sz="1600" b="1" i="1" dirty="0">
                <a:latin typeface="Arial" panose="020B0604020202020204" pitchFamily="34" charset="0"/>
                <a:cs typeface="Arial" panose="020B0604020202020204" pitchFamily="34" charset="0"/>
              </a:rPr>
              <a:t>provitamin A</a:t>
            </a:r>
            <a:r>
              <a:rPr lang="en-US" sz="1600" dirty="0">
                <a:latin typeface="Arial" panose="020B0604020202020204" pitchFamily="34" charset="0"/>
                <a:cs typeface="Arial" panose="020B0604020202020204" pitchFamily="34" charset="0"/>
              </a:rPr>
              <a:t>. Among </a:t>
            </a:r>
            <a:r>
              <a:rPr lang="tr-TR" sz="1600" dirty="0" err="1">
                <a:latin typeface="Arial" panose="020B0604020202020204" pitchFamily="34" charset="0"/>
                <a:cs typeface="Arial" panose="020B0604020202020204" pitchFamily="34" charset="0"/>
              </a:rPr>
              <a:t>all</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carotenoids</a:t>
            </a:r>
            <a:r>
              <a:rPr lang="en-US" sz="1600" dirty="0">
                <a:latin typeface="Arial" panose="020B0604020202020204" pitchFamily="34" charset="0"/>
                <a:cs typeface="Arial" panose="020B0604020202020204" pitchFamily="34" charset="0"/>
              </a:rPr>
              <a:t>, β-carotene has the most important activity, because it contains 2 β-ionone rings. Other commonly consumed carotenoids are α-carotene, β-cryptoxanthin </a:t>
            </a:r>
            <a:r>
              <a:rPr lang="tr-TR" sz="1600" dirty="0" err="1">
                <a:latin typeface="Arial" panose="020B0604020202020204" pitchFamily="34" charset="0"/>
                <a:cs typeface="Arial" panose="020B0604020202020204" pitchFamily="34" charset="0"/>
              </a:rPr>
              <a:t>and</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they</a:t>
            </a:r>
            <a:r>
              <a:rPr lang="tr-TR"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also </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have</a:t>
            </a:r>
            <a:r>
              <a:rPr lang="tr-TR"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Vit A activity.</a:t>
            </a:r>
          </a:p>
          <a:p>
            <a:r>
              <a:rPr lang="en-US" sz="1600" dirty="0">
                <a:latin typeface="Arial" panose="020B0604020202020204" pitchFamily="34" charset="0"/>
                <a:cs typeface="Arial" panose="020B0604020202020204" pitchFamily="34" charset="0"/>
              </a:rPr>
              <a:t>They are easily oxidized and </a:t>
            </a:r>
            <a:r>
              <a:rPr lang="tr-TR" sz="1600" dirty="0" err="1">
                <a:latin typeface="Arial" panose="020B0604020202020204" pitchFamily="34" charset="0"/>
                <a:cs typeface="Arial" panose="020B0604020202020204" pitchFamily="34" charset="0"/>
              </a:rPr>
              <a:t>have</a:t>
            </a:r>
            <a:r>
              <a:rPr lang="en-US" sz="1600" dirty="0">
                <a:latin typeface="Arial" panose="020B0604020202020204" pitchFamily="34" charset="0"/>
                <a:cs typeface="Arial" panose="020B0604020202020204" pitchFamily="34" charset="0"/>
              </a:rPr>
              <a:t> antioxidant activity. They contain trans and cis isomers. </a:t>
            </a:r>
            <a:r>
              <a:rPr lang="tr-TR" sz="1600" dirty="0" err="1">
                <a:latin typeface="Arial" panose="020B0604020202020204" pitchFamily="34" charset="0"/>
                <a:cs typeface="Arial" panose="020B0604020202020204" pitchFamily="34" charset="0"/>
              </a:rPr>
              <a:t>They</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are</a:t>
            </a:r>
            <a:r>
              <a:rPr lang="tr-TR"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very stable during storage and processing.</a:t>
            </a:r>
            <a:endParaRPr lang="tr-TR" sz="2000" dirty="0"/>
          </a:p>
        </p:txBody>
      </p:sp>
      <p:sp>
        <p:nvSpPr>
          <p:cNvPr id="5" name="Slayt Numarası Yer Tutucusu 4"/>
          <p:cNvSpPr>
            <a:spLocks noGrp="1"/>
          </p:cNvSpPr>
          <p:nvPr>
            <p:ph type="sldNum" sz="quarter" idx="12"/>
          </p:nvPr>
        </p:nvSpPr>
        <p:spPr/>
        <p:txBody>
          <a:bodyPr/>
          <a:lstStyle/>
          <a:p>
            <a:fld id="{05879D45-D2A0-4A28-A831-E302C748BA68}" type="slidenum">
              <a:rPr lang="tr-TR" smtClean="0"/>
              <a:pPr/>
              <a:t>12</a:t>
            </a:fld>
            <a:endParaRPr lang="tr-TR"/>
          </a:p>
        </p:txBody>
      </p:sp>
      <p:pic>
        <p:nvPicPr>
          <p:cNvPr id="2050" name="Picture 2" descr="Fall Foliage">
            <a:extLst>
              <a:ext uri="{FF2B5EF4-FFF2-40B4-BE49-F238E27FC236}">
                <a16:creationId xmlns:a16="http://schemas.microsoft.com/office/drawing/2014/main" id="{B458EA69-2F8A-4E93-A812-7D7F618A5C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4784" y="5191875"/>
            <a:ext cx="3797158" cy="1582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9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31504" y="332656"/>
            <a:ext cx="10028684" cy="6388819"/>
          </a:xfrm>
          <a:noFill/>
          <a:ln w="63500">
            <a:solidFill>
              <a:srgbClr val="0000FF"/>
            </a:solidFill>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sz="1600" dirty="0">
                <a:solidFill>
                  <a:schemeClr val="tx1"/>
                </a:solidFill>
                <a:latin typeface="Arial" panose="020B0604020202020204" pitchFamily="34" charset="0"/>
                <a:cs typeface="Arial" panose="020B0604020202020204" pitchFamily="34" charset="0"/>
              </a:rPr>
              <a:t>Oxidative stability increases due to the deactivation of lipoxygenase as a result of </a:t>
            </a:r>
            <a:r>
              <a:rPr lang="tr-TR" sz="1600" dirty="0" err="1">
                <a:solidFill>
                  <a:schemeClr val="tx1"/>
                </a:solidFill>
                <a:latin typeface="Arial" panose="020B0604020202020204" pitchFamily="34" charset="0"/>
                <a:cs typeface="Arial" panose="020B0604020202020204" pitchFamily="34" charset="0"/>
              </a:rPr>
              <a:t>blanching</a:t>
            </a:r>
            <a:r>
              <a:rPr lang="en-US" sz="1600" dirty="0">
                <a:solidFill>
                  <a:schemeClr val="tx1"/>
                </a:solidFill>
                <a:latin typeface="Arial" panose="020B0604020202020204" pitchFamily="34" charset="0"/>
                <a:cs typeface="Arial" panose="020B0604020202020204" pitchFamily="34" charset="0"/>
              </a:rPr>
              <a:t>.</a:t>
            </a:r>
          </a:p>
          <a:p>
            <a:r>
              <a:rPr lang="en-US" sz="1600" dirty="0">
                <a:solidFill>
                  <a:schemeClr val="tx1"/>
                </a:solidFill>
                <a:latin typeface="Arial" panose="020B0604020202020204" pitchFamily="34" charset="0"/>
                <a:cs typeface="Arial" panose="020B0604020202020204" pitchFamily="34" charset="0"/>
              </a:rPr>
              <a:t>moderate heat treatment does not </a:t>
            </a:r>
            <a:r>
              <a:rPr lang="en-US" sz="1600" dirty="0" err="1">
                <a:solidFill>
                  <a:schemeClr val="tx1"/>
                </a:solidFill>
                <a:latin typeface="Arial" panose="020B0604020202020204" pitchFamily="34" charset="0"/>
                <a:cs typeface="Arial" panose="020B0604020202020204" pitchFamily="34" charset="0"/>
              </a:rPr>
              <a:t>affec</a:t>
            </a:r>
            <a:r>
              <a:rPr lang="tr-TR" sz="1600" dirty="0">
                <a:solidFill>
                  <a:schemeClr val="tx1"/>
                </a:solidFill>
                <a:latin typeface="Arial" panose="020B0604020202020204" pitchFamily="34" charset="0"/>
                <a:cs typeface="Arial" panose="020B0604020202020204" pitchFamily="34" charset="0"/>
              </a:rPr>
              <a:t>t </a:t>
            </a:r>
            <a:r>
              <a:rPr lang="en-US" sz="1600" dirty="0">
                <a:solidFill>
                  <a:schemeClr val="tx1"/>
                </a:solidFill>
                <a:latin typeface="Arial" panose="020B0604020202020204" pitchFamily="34" charset="0"/>
                <a:cs typeface="Arial" panose="020B0604020202020204" pitchFamily="34" charset="0"/>
              </a:rPr>
              <a:t>the level</a:t>
            </a:r>
            <a:r>
              <a:rPr lang="tr-TR" sz="1600" dirty="0">
                <a:solidFill>
                  <a:schemeClr val="tx1"/>
                </a:solidFill>
                <a:latin typeface="Arial" panose="020B0604020202020204" pitchFamily="34" charset="0"/>
                <a:cs typeface="Arial" panose="020B0604020202020204" pitchFamily="34" charset="0"/>
              </a:rPr>
              <a:t> of </a:t>
            </a:r>
            <a:r>
              <a:rPr lang="tr-TR" sz="1600" dirty="0" err="1">
                <a:solidFill>
                  <a:schemeClr val="tx1"/>
                </a:solidFill>
                <a:latin typeface="Arial" panose="020B0604020202020204" pitchFamily="34" charset="0"/>
                <a:cs typeface="Arial" panose="020B0604020202020204" pitchFamily="34" charset="0"/>
              </a:rPr>
              <a:t>carotenoids</a:t>
            </a:r>
            <a:r>
              <a:rPr lang="en-US" sz="1600" dirty="0">
                <a:solidFill>
                  <a:schemeClr val="tx1"/>
                </a:solidFill>
                <a:latin typeface="Arial" panose="020B0604020202020204" pitchFamily="34" charset="0"/>
                <a:cs typeface="Arial" panose="020B0604020202020204" pitchFamily="34" charset="0"/>
              </a:rPr>
              <a:t>. However, high temperature leads to isomerization and thus to a decrease in vit A activity.</a:t>
            </a:r>
            <a:endParaRPr lang="tr-TR" sz="1600" dirty="0">
              <a:solidFill>
                <a:schemeClr val="tx1"/>
              </a:solidFill>
              <a:latin typeface="Arial" panose="020B0604020202020204" pitchFamily="34" charset="0"/>
              <a:cs typeface="Arial" panose="020B0604020202020204" pitchFamily="34" charset="0"/>
            </a:endParaRPr>
          </a:p>
          <a:p>
            <a:r>
              <a:rPr lang="en-US" sz="1600" dirty="0">
                <a:solidFill>
                  <a:schemeClr val="tx1"/>
                </a:solidFill>
                <a:latin typeface="Arial" panose="020B0604020202020204" pitchFamily="34" charset="0"/>
                <a:cs typeface="Arial" panose="020B0604020202020204" pitchFamily="34" charset="0"/>
              </a:rPr>
              <a:t>In the drying processes carried out in air, there is a negative effect of </a:t>
            </a:r>
            <a:r>
              <a:rPr lang="en-US" sz="1600" b="1" dirty="0">
                <a:solidFill>
                  <a:schemeClr val="tx1"/>
                </a:solidFill>
                <a:latin typeface="Arial" panose="020B0604020202020204" pitchFamily="34" charset="0"/>
                <a:cs typeface="Arial" panose="020B0604020202020204" pitchFamily="34" charset="0"/>
              </a:rPr>
              <a:t>oxygen</a:t>
            </a:r>
            <a:r>
              <a:rPr lang="en-US" sz="1600" dirty="0">
                <a:solidFill>
                  <a:schemeClr val="tx1"/>
                </a:solidFill>
                <a:latin typeface="Arial" panose="020B0604020202020204" pitchFamily="34" charset="0"/>
                <a:cs typeface="Arial" panose="020B0604020202020204" pitchFamily="34" charset="0"/>
              </a:rPr>
              <a:t> rather than heat.</a:t>
            </a:r>
          </a:p>
          <a:p>
            <a:r>
              <a:rPr lang="en-US" sz="1600" dirty="0">
                <a:solidFill>
                  <a:schemeClr val="tx1"/>
                </a:solidFill>
                <a:latin typeface="Arial" panose="020B0604020202020204" pitchFamily="34" charset="0"/>
                <a:cs typeface="Arial" panose="020B0604020202020204" pitchFamily="34" charset="0"/>
              </a:rPr>
              <a:t>The formation of cis isomers leads to a limited change in color.</a:t>
            </a:r>
            <a:endParaRPr lang="tr-TR" sz="2000" dirty="0">
              <a:solidFill>
                <a:schemeClr val="tx1"/>
              </a:solidFill>
            </a:endParaRPr>
          </a:p>
        </p:txBody>
      </p:sp>
      <p:sp>
        <p:nvSpPr>
          <p:cNvPr id="5" name="Slayt Numarası Yer Tutucusu 4"/>
          <p:cNvSpPr>
            <a:spLocks noGrp="1"/>
          </p:cNvSpPr>
          <p:nvPr>
            <p:ph type="sldNum" sz="quarter" idx="12"/>
          </p:nvPr>
        </p:nvSpPr>
        <p:spPr/>
        <p:txBody>
          <a:bodyPr/>
          <a:lstStyle/>
          <a:p>
            <a:fld id="{05879D45-D2A0-4A28-A831-E302C748BA68}" type="slidenum">
              <a:rPr lang="tr-TR" smtClean="0"/>
              <a:pPr/>
              <a:t>13</a:t>
            </a:fld>
            <a:endParaRPr lang="tr-TR"/>
          </a:p>
        </p:txBody>
      </p:sp>
      <p:pic>
        <p:nvPicPr>
          <p:cNvPr id="13" name="Picture 2" descr="chemical structure of carotenoids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537" y="2015085"/>
            <a:ext cx="3949417" cy="4529741"/>
          </a:xfrm>
          <a:prstGeom prst="rect">
            <a:avLst/>
          </a:prstGeom>
          <a:noFill/>
          <a:ln w="38100">
            <a:solidFill>
              <a:srgbClr val="C00000"/>
            </a:solidFill>
          </a:ln>
          <a:extLst>
            <a:ext uri="{909E8E84-426E-40DD-AFC4-6F175D3DCCD1}">
              <a14:hiddenFill xmlns:a14="http://schemas.microsoft.com/office/drawing/2010/main">
                <a:solidFill>
                  <a:srgbClr val="FFFFFF"/>
                </a:solidFill>
              </a14:hiddenFill>
            </a:ext>
          </a:extLst>
        </p:spPr>
      </p:pic>
      <p:pic>
        <p:nvPicPr>
          <p:cNvPr id="14" name="Picture 4" descr="https://www.researchgate.net/profile/Petronio_Athayde-Filho/publication/247854488/figure/fig1/AS:393154235781124@1470746682858/Chemical-structure-of-carotene-series_W6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6490" y="2015085"/>
            <a:ext cx="4938729" cy="4529741"/>
          </a:xfrm>
          <a:prstGeom prst="rect">
            <a:avLst/>
          </a:prstGeom>
          <a:noFill/>
          <a:ln w="3810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193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37429" y="0"/>
            <a:ext cx="9082024" cy="398768"/>
          </a:xfrm>
        </p:spPr>
        <p:txBody>
          <a:bodyPr>
            <a:normAutofit fontScale="90000"/>
          </a:bodyPr>
          <a:lstStyle/>
          <a:p>
            <a:r>
              <a:rPr lang="tr-TR" b="1" dirty="0" err="1"/>
              <a:t>Anthocyanins</a:t>
            </a:r>
            <a:r>
              <a:rPr lang="tr-TR" b="1" dirty="0"/>
              <a:t> (O-</a:t>
            </a:r>
            <a:r>
              <a:rPr lang="tr-TR" b="1" dirty="0" err="1"/>
              <a:t>heterocyclic</a:t>
            </a:r>
            <a:r>
              <a:rPr lang="tr-TR" b="1" dirty="0"/>
              <a:t> </a:t>
            </a:r>
            <a:r>
              <a:rPr lang="tr-TR" b="1" dirty="0" err="1"/>
              <a:t>compounds</a:t>
            </a:r>
            <a:r>
              <a:rPr lang="tr-TR" b="1" dirty="0"/>
              <a:t>)</a:t>
            </a:r>
            <a:endParaRPr lang="tr-TR" sz="3600" dirty="0"/>
          </a:p>
        </p:txBody>
      </p:sp>
      <p:sp>
        <p:nvSpPr>
          <p:cNvPr id="3" name="İçerik Yer Tutucusu 2"/>
          <p:cNvSpPr>
            <a:spLocks noGrp="1"/>
          </p:cNvSpPr>
          <p:nvPr>
            <p:ph idx="1"/>
          </p:nvPr>
        </p:nvSpPr>
        <p:spPr>
          <a:xfrm>
            <a:off x="1567543" y="662473"/>
            <a:ext cx="10534261" cy="6059002"/>
          </a:xfrm>
          <a:noFill/>
          <a:ln w="63500">
            <a:solidFill>
              <a:srgbClr val="0000FF"/>
            </a:solidFill>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nSpc>
                <a:spcPct val="150000"/>
              </a:lnSpc>
            </a:pPr>
            <a:r>
              <a:rPr lang="en-US" sz="1600" dirty="0">
                <a:solidFill>
                  <a:schemeClr val="tx1"/>
                </a:solidFill>
                <a:latin typeface="Arial" panose="020B0604020202020204" pitchFamily="34" charset="0"/>
                <a:cs typeface="Arial" panose="020B0604020202020204" pitchFamily="34" charset="0"/>
              </a:rPr>
              <a:t>Phenolic compounds form an important group. Flavonoids are an important subgroup of these. One of these is anthocyanins. They are the source of many different colors in flowers and fruits and vegetables.</a:t>
            </a:r>
          </a:p>
          <a:p>
            <a:pPr>
              <a:lnSpc>
                <a:spcPct val="150000"/>
              </a:lnSpc>
            </a:pPr>
            <a:r>
              <a:rPr lang="en-US" sz="1600" dirty="0">
                <a:solidFill>
                  <a:schemeClr val="tx1"/>
                </a:solidFill>
                <a:latin typeface="Arial" panose="020B0604020202020204" pitchFamily="34" charset="0"/>
                <a:cs typeface="Arial" panose="020B0604020202020204" pitchFamily="34" charset="0"/>
              </a:rPr>
              <a:t>Anthocyanins are among flavonoids. There is an aglucon and sugar part in the structure. </a:t>
            </a:r>
            <a:r>
              <a:rPr lang="tr-TR" sz="1600" dirty="0">
                <a:solidFill>
                  <a:schemeClr val="tx1"/>
                </a:solidFill>
                <a:latin typeface="Arial" panose="020B0604020202020204" pitchFamily="34" charset="0"/>
                <a:cs typeface="Arial" panose="020B0604020202020204" pitchFamily="34" charset="0"/>
              </a:rPr>
              <a:t>(</a:t>
            </a:r>
            <a:r>
              <a:rPr lang="en-US" sz="1600" dirty="0">
                <a:solidFill>
                  <a:schemeClr val="tx1"/>
                </a:solidFill>
                <a:latin typeface="Arial" panose="020B0604020202020204" pitchFamily="34" charset="0"/>
                <a:cs typeface="Arial" panose="020B0604020202020204" pitchFamily="34" charset="0"/>
              </a:rPr>
              <a:t>Anthocyanin is in the form of glycoside</a:t>
            </a:r>
            <a:r>
              <a:rPr lang="tr-TR" sz="1600" dirty="0">
                <a:solidFill>
                  <a:schemeClr val="tx1"/>
                </a:solidFill>
                <a:latin typeface="Arial" panose="020B0604020202020204" pitchFamily="34" charset="0"/>
                <a:cs typeface="Arial" panose="020B0604020202020204" pitchFamily="34" charset="0"/>
              </a:rPr>
              <a:t>,</a:t>
            </a:r>
            <a:r>
              <a:rPr lang="en-US" sz="1600" dirty="0">
                <a:solidFill>
                  <a:schemeClr val="tx1"/>
                </a:solidFill>
                <a:latin typeface="Arial" panose="020B0604020202020204" pitchFamily="34" charset="0"/>
                <a:cs typeface="Arial" panose="020B0604020202020204" pitchFamily="34" charset="0"/>
              </a:rPr>
              <a:t> while anthocyanidin is known as the aglycone</a:t>
            </a:r>
            <a:r>
              <a:rPr lang="tr-TR" sz="1600" dirty="0">
                <a:solidFill>
                  <a:schemeClr val="tx1"/>
                </a:solidFill>
                <a:latin typeface="Arial" panose="020B0604020202020204" pitchFamily="34" charset="0"/>
                <a:cs typeface="Arial" panose="020B0604020202020204" pitchFamily="34" charset="0"/>
              </a:rPr>
              <a:t>) </a:t>
            </a:r>
            <a:r>
              <a:rPr lang="en-US" sz="1600" b="1" dirty="0">
                <a:solidFill>
                  <a:schemeClr val="tx1"/>
                </a:solidFill>
                <a:latin typeface="Arial" panose="020B0604020202020204" pitchFamily="34" charset="0"/>
                <a:cs typeface="Arial" panose="020B0604020202020204" pitchFamily="34" charset="0"/>
              </a:rPr>
              <a:t>Anthocyanidin + Sugar = Anthocyanin</a:t>
            </a:r>
          </a:p>
          <a:p>
            <a:pPr>
              <a:lnSpc>
                <a:spcPct val="150000"/>
              </a:lnSpc>
            </a:pPr>
            <a:r>
              <a:rPr lang="en-US" sz="1600" dirty="0">
                <a:solidFill>
                  <a:schemeClr val="tx1"/>
                </a:solidFill>
                <a:latin typeface="Arial" panose="020B0604020202020204" pitchFamily="34" charset="0"/>
                <a:cs typeface="Arial" panose="020B0604020202020204" pitchFamily="34" charset="0"/>
              </a:rPr>
              <a:t>The difference of aglucones from each other is due to the location and number of OH and CH</a:t>
            </a:r>
            <a:r>
              <a:rPr lang="en-US" sz="1050" dirty="0">
                <a:solidFill>
                  <a:schemeClr val="tx1"/>
                </a:solidFill>
                <a:latin typeface="Arial" panose="020B0604020202020204" pitchFamily="34" charset="0"/>
                <a:cs typeface="Arial" panose="020B0604020202020204" pitchFamily="34" charset="0"/>
              </a:rPr>
              <a:t>3 </a:t>
            </a:r>
            <a:r>
              <a:rPr lang="en-US" sz="1600" dirty="0">
                <a:solidFill>
                  <a:schemeClr val="tx1"/>
                </a:solidFill>
                <a:latin typeface="Arial" panose="020B0604020202020204" pitchFamily="34" charset="0"/>
                <a:cs typeface="Arial" panose="020B0604020202020204" pitchFamily="34" charset="0"/>
              </a:rPr>
              <a:t>groups attached. Color changes accordingly.</a:t>
            </a:r>
          </a:p>
          <a:p>
            <a:pPr>
              <a:lnSpc>
                <a:spcPct val="150000"/>
              </a:lnSpc>
            </a:pPr>
            <a:r>
              <a:rPr lang="en-US" sz="1600" b="1" dirty="0">
                <a:solidFill>
                  <a:srgbClr val="7030A0"/>
                </a:solidFill>
                <a:latin typeface="Arial" panose="020B0604020202020204" pitchFamily="34" charset="0"/>
                <a:cs typeface="Arial" panose="020B0604020202020204" pitchFamily="34" charset="0"/>
              </a:rPr>
              <a:t>                              Different colors of corn, kiwi, potatoes and carrots</a:t>
            </a:r>
            <a:endParaRPr lang="tr-TR" sz="1400" b="1" dirty="0">
              <a:solidFill>
                <a:srgbClr val="7030A0"/>
              </a:solidFill>
            </a:endParaRPr>
          </a:p>
        </p:txBody>
      </p:sp>
      <p:sp>
        <p:nvSpPr>
          <p:cNvPr id="6" name="Slayt Numarası Yer Tutucusu 5"/>
          <p:cNvSpPr>
            <a:spLocks noGrp="1"/>
          </p:cNvSpPr>
          <p:nvPr>
            <p:ph type="sldNum" sz="quarter" idx="12"/>
          </p:nvPr>
        </p:nvSpPr>
        <p:spPr/>
        <p:txBody>
          <a:bodyPr/>
          <a:lstStyle/>
          <a:p>
            <a:fld id="{05879D45-D2A0-4A28-A831-E302C748BA68}" type="slidenum">
              <a:rPr lang="tr-TR" smtClean="0"/>
              <a:pPr/>
              <a:t>14</a:t>
            </a:fld>
            <a:endParaRPr lang="tr-TR"/>
          </a:p>
        </p:txBody>
      </p:sp>
      <p:pic>
        <p:nvPicPr>
          <p:cNvPr id="7" name="Picture 2" descr="Color Mix Seed Potato Mix"/>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272318" y="2937888"/>
            <a:ext cx="1352139" cy="135213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6" name="Resim 15"/>
          <p:cNvPicPr>
            <a:picLocks noChangeAspect="1"/>
          </p:cNvPicPr>
          <p:nvPr/>
        </p:nvPicPr>
        <p:blipFill>
          <a:blip r:embed="rId4"/>
          <a:stretch>
            <a:fillRect/>
          </a:stretch>
        </p:blipFill>
        <p:spPr>
          <a:xfrm>
            <a:off x="8244744" y="4379951"/>
            <a:ext cx="1658589" cy="1142073"/>
          </a:xfrm>
          <a:prstGeom prst="rect">
            <a:avLst/>
          </a:prstGeom>
        </p:spPr>
      </p:pic>
      <p:pic>
        <p:nvPicPr>
          <p:cNvPr id="12" name="Resim 11"/>
          <p:cNvPicPr>
            <a:picLocks noChangeAspect="1"/>
          </p:cNvPicPr>
          <p:nvPr/>
        </p:nvPicPr>
        <p:blipFill>
          <a:blip r:embed="rId5"/>
          <a:stretch>
            <a:fillRect/>
          </a:stretch>
        </p:blipFill>
        <p:spPr>
          <a:xfrm>
            <a:off x="10935896" y="2873828"/>
            <a:ext cx="1062910" cy="1416199"/>
          </a:xfrm>
          <a:prstGeom prst="rect">
            <a:avLst/>
          </a:prstGeom>
          <a:ln w="28575">
            <a:solidFill>
              <a:schemeClr val="tx1"/>
            </a:solidFill>
          </a:ln>
        </p:spPr>
      </p:pic>
      <p:pic>
        <p:nvPicPr>
          <p:cNvPr id="17" name="Resim 16"/>
          <p:cNvPicPr>
            <a:picLocks noChangeAspect="1"/>
          </p:cNvPicPr>
          <p:nvPr/>
        </p:nvPicPr>
        <p:blipFill>
          <a:blip r:embed="rId6"/>
          <a:stretch>
            <a:fillRect/>
          </a:stretch>
        </p:blipFill>
        <p:spPr>
          <a:xfrm>
            <a:off x="8599486" y="5434440"/>
            <a:ext cx="1131002" cy="1131002"/>
          </a:xfrm>
          <a:prstGeom prst="rect">
            <a:avLst/>
          </a:prstGeom>
        </p:spPr>
      </p:pic>
      <p:pic>
        <p:nvPicPr>
          <p:cNvPr id="10" name="Resim 9"/>
          <p:cNvPicPr>
            <a:picLocks noChangeAspect="1"/>
          </p:cNvPicPr>
          <p:nvPr/>
        </p:nvPicPr>
        <p:blipFill>
          <a:blip r:embed="rId7"/>
          <a:stretch>
            <a:fillRect/>
          </a:stretch>
        </p:blipFill>
        <p:spPr>
          <a:xfrm>
            <a:off x="10031315" y="4553732"/>
            <a:ext cx="2010979" cy="1338215"/>
          </a:xfrm>
          <a:prstGeom prst="rect">
            <a:avLst/>
          </a:prstGeom>
          <a:ln w="28575">
            <a:solidFill>
              <a:srgbClr val="FFC000"/>
            </a:solidFill>
          </a:ln>
        </p:spPr>
      </p:pic>
      <p:pic>
        <p:nvPicPr>
          <p:cNvPr id="11" name="Picture 2" descr="Structures of common anthocyanidins and anthocyanins. | Download Scientific  Diagram">
            <a:extLst>
              <a:ext uri="{FF2B5EF4-FFF2-40B4-BE49-F238E27FC236}">
                <a16:creationId xmlns:a16="http://schemas.microsoft.com/office/drawing/2014/main" id="{9FF7781A-FA77-4FB4-9D28-996ED9EB59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4380" y="3613957"/>
            <a:ext cx="6456373" cy="2726596"/>
          </a:xfrm>
          <a:prstGeom prst="rect">
            <a:avLst/>
          </a:prstGeom>
          <a:noFill/>
          <a:extLst>
            <a:ext uri="{909E8E84-426E-40DD-AFC4-6F175D3DCCD1}">
              <a14:hiddenFill xmlns:a14="http://schemas.microsoft.com/office/drawing/2010/main">
                <a:solidFill>
                  <a:srgbClr val="FFFFFF"/>
                </a:solidFill>
              </a14:hiddenFill>
            </a:ext>
          </a:extLst>
        </p:spPr>
      </p:pic>
      <p:sp>
        <p:nvSpPr>
          <p:cNvPr id="13" name="Metin kutusu 12">
            <a:extLst>
              <a:ext uri="{FF2B5EF4-FFF2-40B4-BE49-F238E27FC236}">
                <a16:creationId xmlns:a16="http://schemas.microsoft.com/office/drawing/2014/main" id="{6874537C-4867-41F9-B37B-64B37A561848}"/>
              </a:ext>
            </a:extLst>
          </p:cNvPr>
          <p:cNvSpPr txBox="1"/>
          <p:nvPr/>
        </p:nvSpPr>
        <p:spPr>
          <a:xfrm>
            <a:off x="1567542" y="6195527"/>
            <a:ext cx="7704775" cy="584775"/>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Sugars</a:t>
            </a:r>
            <a:r>
              <a:rPr lang="en-US" sz="1600" dirty="0">
                <a:latin typeface="Arial" panose="020B0604020202020204" pitchFamily="34" charset="0"/>
                <a:cs typeface="Arial" panose="020B0604020202020204" pitchFamily="34" charset="0"/>
              </a:rPr>
              <a:t>: Most commonly glucose, galactose, arabinose, rhamnose, xylose are bound. There is no fructose in the structure.</a:t>
            </a:r>
          </a:p>
        </p:txBody>
      </p:sp>
    </p:spTree>
    <p:extLst>
      <p:ext uri="{BB962C8B-B14F-4D97-AF65-F5344CB8AC3E}">
        <p14:creationId xmlns:p14="http://schemas.microsoft.com/office/powerpoint/2010/main" val="2834098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2430786" y="1212986"/>
            <a:ext cx="2100263" cy="1221581"/>
          </a:xfrm>
          <a:prstGeom prst="rect">
            <a:avLst/>
          </a:prstGeom>
          <a:ln>
            <a:solidFill>
              <a:srgbClr val="C00000"/>
            </a:solidFill>
          </a:ln>
        </p:spPr>
      </p:pic>
      <p:pic>
        <p:nvPicPr>
          <p:cNvPr id="4" name="Resim 3"/>
          <p:cNvPicPr>
            <a:picLocks noChangeAspect="1"/>
          </p:cNvPicPr>
          <p:nvPr/>
        </p:nvPicPr>
        <p:blipFill>
          <a:blip r:embed="rId3"/>
          <a:stretch>
            <a:fillRect/>
          </a:stretch>
        </p:blipFill>
        <p:spPr>
          <a:xfrm>
            <a:off x="5023300" y="1212986"/>
            <a:ext cx="2080812" cy="1221581"/>
          </a:xfrm>
          <a:prstGeom prst="rect">
            <a:avLst/>
          </a:prstGeom>
          <a:ln>
            <a:solidFill>
              <a:srgbClr val="C00000"/>
            </a:solidFill>
          </a:ln>
        </p:spPr>
      </p:pic>
      <p:pic>
        <p:nvPicPr>
          <p:cNvPr id="6" name="Resim 5"/>
          <p:cNvPicPr>
            <a:picLocks noChangeAspect="1"/>
          </p:cNvPicPr>
          <p:nvPr/>
        </p:nvPicPr>
        <p:blipFill>
          <a:blip r:embed="rId4"/>
          <a:stretch>
            <a:fillRect/>
          </a:stretch>
        </p:blipFill>
        <p:spPr>
          <a:xfrm>
            <a:off x="7762534" y="1212985"/>
            <a:ext cx="1957388" cy="1314450"/>
          </a:xfrm>
          <a:prstGeom prst="rect">
            <a:avLst/>
          </a:prstGeom>
          <a:ln>
            <a:solidFill>
              <a:srgbClr val="C00000"/>
            </a:solidFill>
          </a:ln>
        </p:spPr>
      </p:pic>
      <p:pic>
        <p:nvPicPr>
          <p:cNvPr id="7" name="Resim 6"/>
          <p:cNvPicPr>
            <a:picLocks noChangeAspect="1"/>
          </p:cNvPicPr>
          <p:nvPr/>
        </p:nvPicPr>
        <p:blipFill>
          <a:blip r:embed="rId5"/>
          <a:stretch>
            <a:fillRect/>
          </a:stretch>
        </p:blipFill>
        <p:spPr>
          <a:xfrm>
            <a:off x="7737092" y="2892865"/>
            <a:ext cx="2035969" cy="1264444"/>
          </a:xfrm>
          <a:prstGeom prst="rect">
            <a:avLst/>
          </a:prstGeom>
          <a:ln>
            <a:solidFill>
              <a:srgbClr val="C00000"/>
            </a:solidFill>
          </a:ln>
        </p:spPr>
      </p:pic>
      <p:pic>
        <p:nvPicPr>
          <p:cNvPr id="9" name="Resim 8"/>
          <p:cNvPicPr>
            <a:picLocks noChangeAspect="1"/>
          </p:cNvPicPr>
          <p:nvPr/>
        </p:nvPicPr>
        <p:blipFill>
          <a:blip r:embed="rId6"/>
          <a:stretch>
            <a:fillRect/>
          </a:stretch>
        </p:blipFill>
        <p:spPr>
          <a:xfrm>
            <a:off x="5023300" y="2947545"/>
            <a:ext cx="2080813" cy="1300163"/>
          </a:xfrm>
          <a:prstGeom prst="rect">
            <a:avLst/>
          </a:prstGeom>
          <a:ln>
            <a:solidFill>
              <a:srgbClr val="C00000"/>
            </a:solidFill>
          </a:ln>
        </p:spPr>
      </p:pic>
      <p:pic>
        <p:nvPicPr>
          <p:cNvPr id="10" name="Resim 9"/>
          <p:cNvPicPr>
            <a:picLocks noChangeAspect="1"/>
          </p:cNvPicPr>
          <p:nvPr/>
        </p:nvPicPr>
        <p:blipFill>
          <a:blip r:embed="rId7"/>
          <a:stretch>
            <a:fillRect/>
          </a:stretch>
        </p:blipFill>
        <p:spPr>
          <a:xfrm>
            <a:off x="7753385" y="4493760"/>
            <a:ext cx="1993106" cy="1285875"/>
          </a:xfrm>
          <a:prstGeom prst="rect">
            <a:avLst/>
          </a:prstGeom>
          <a:ln>
            <a:solidFill>
              <a:srgbClr val="C00000"/>
            </a:solidFill>
          </a:ln>
        </p:spPr>
      </p:pic>
      <p:sp>
        <p:nvSpPr>
          <p:cNvPr id="11" name="Metin kutusu 10"/>
          <p:cNvSpPr txBox="1"/>
          <p:nvPr/>
        </p:nvSpPr>
        <p:spPr>
          <a:xfrm>
            <a:off x="2430786" y="2501881"/>
            <a:ext cx="1635369" cy="300082"/>
          </a:xfrm>
          <a:prstGeom prst="rect">
            <a:avLst/>
          </a:prstGeom>
          <a:noFill/>
        </p:spPr>
        <p:txBody>
          <a:bodyPr wrap="square" rtlCol="0">
            <a:spAutoFit/>
          </a:bodyPr>
          <a:lstStyle/>
          <a:p>
            <a:r>
              <a:rPr lang="tr-TR" sz="1350" dirty="0" err="1"/>
              <a:t>Pelargonidin</a:t>
            </a:r>
            <a:endParaRPr lang="tr-TR" sz="1350" dirty="0"/>
          </a:p>
        </p:txBody>
      </p:sp>
      <p:sp>
        <p:nvSpPr>
          <p:cNvPr id="12" name="Metin kutusu 11"/>
          <p:cNvSpPr txBox="1"/>
          <p:nvPr/>
        </p:nvSpPr>
        <p:spPr>
          <a:xfrm>
            <a:off x="5023300" y="2465614"/>
            <a:ext cx="1635369" cy="300082"/>
          </a:xfrm>
          <a:prstGeom prst="rect">
            <a:avLst/>
          </a:prstGeom>
          <a:noFill/>
        </p:spPr>
        <p:txBody>
          <a:bodyPr wrap="square" rtlCol="0">
            <a:spAutoFit/>
          </a:bodyPr>
          <a:lstStyle/>
          <a:p>
            <a:r>
              <a:rPr lang="tr-TR" sz="1350" dirty="0" err="1"/>
              <a:t>Cyanidin</a:t>
            </a:r>
            <a:endParaRPr lang="tr-TR" sz="1350" dirty="0"/>
          </a:p>
        </p:txBody>
      </p:sp>
      <p:sp>
        <p:nvSpPr>
          <p:cNvPr id="13" name="Metin kutusu 12"/>
          <p:cNvSpPr txBox="1"/>
          <p:nvPr/>
        </p:nvSpPr>
        <p:spPr>
          <a:xfrm>
            <a:off x="7659422" y="2493304"/>
            <a:ext cx="1635369" cy="300082"/>
          </a:xfrm>
          <a:prstGeom prst="rect">
            <a:avLst/>
          </a:prstGeom>
          <a:noFill/>
        </p:spPr>
        <p:txBody>
          <a:bodyPr wrap="square" rtlCol="0">
            <a:spAutoFit/>
          </a:bodyPr>
          <a:lstStyle/>
          <a:p>
            <a:r>
              <a:rPr lang="tr-TR" sz="1350"/>
              <a:t>Delphinidin</a:t>
            </a:r>
            <a:endParaRPr lang="tr-TR" sz="1350" dirty="0"/>
          </a:p>
        </p:txBody>
      </p:sp>
      <p:sp>
        <p:nvSpPr>
          <p:cNvPr id="14" name="Metin kutusu 13"/>
          <p:cNvSpPr txBox="1"/>
          <p:nvPr/>
        </p:nvSpPr>
        <p:spPr>
          <a:xfrm>
            <a:off x="7659422" y="4097666"/>
            <a:ext cx="1635369" cy="300082"/>
          </a:xfrm>
          <a:prstGeom prst="rect">
            <a:avLst/>
          </a:prstGeom>
          <a:noFill/>
        </p:spPr>
        <p:txBody>
          <a:bodyPr wrap="square" rtlCol="0">
            <a:spAutoFit/>
          </a:bodyPr>
          <a:lstStyle/>
          <a:p>
            <a:r>
              <a:rPr lang="tr-TR" sz="1350" dirty="0" err="1"/>
              <a:t>Petunidin</a:t>
            </a:r>
            <a:endParaRPr lang="tr-TR" sz="1350" dirty="0"/>
          </a:p>
        </p:txBody>
      </p:sp>
      <p:sp>
        <p:nvSpPr>
          <p:cNvPr id="15" name="Metin kutusu 14"/>
          <p:cNvSpPr txBox="1"/>
          <p:nvPr/>
        </p:nvSpPr>
        <p:spPr>
          <a:xfrm>
            <a:off x="4946721" y="4284585"/>
            <a:ext cx="1635369" cy="300082"/>
          </a:xfrm>
          <a:prstGeom prst="rect">
            <a:avLst/>
          </a:prstGeom>
          <a:noFill/>
        </p:spPr>
        <p:txBody>
          <a:bodyPr wrap="square" rtlCol="0">
            <a:spAutoFit/>
          </a:bodyPr>
          <a:lstStyle/>
          <a:p>
            <a:r>
              <a:rPr lang="tr-TR" sz="1350" dirty="0" err="1"/>
              <a:t>Peonidin</a:t>
            </a:r>
            <a:endParaRPr lang="tr-TR" sz="1350" dirty="0"/>
          </a:p>
        </p:txBody>
      </p:sp>
      <p:sp>
        <p:nvSpPr>
          <p:cNvPr id="16" name="Metin kutusu 15"/>
          <p:cNvSpPr txBox="1"/>
          <p:nvPr/>
        </p:nvSpPr>
        <p:spPr>
          <a:xfrm>
            <a:off x="7744676" y="5795551"/>
            <a:ext cx="1635369" cy="300082"/>
          </a:xfrm>
          <a:prstGeom prst="rect">
            <a:avLst/>
          </a:prstGeom>
          <a:noFill/>
        </p:spPr>
        <p:txBody>
          <a:bodyPr wrap="square" rtlCol="0">
            <a:spAutoFit/>
          </a:bodyPr>
          <a:lstStyle/>
          <a:p>
            <a:r>
              <a:rPr lang="tr-TR" sz="1350" dirty="0" err="1"/>
              <a:t>Malvidin</a:t>
            </a:r>
            <a:endParaRPr lang="tr-TR" sz="1350" dirty="0"/>
          </a:p>
        </p:txBody>
      </p:sp>
      <p:sp>
        <p:nvSpPr>
          <p:cNvPr id="17" name="Metin kutusu 16"/>
          <p:cNvSpPr txBox="1"/>
          <p:nvPr/>
        </p:nvSpPr>
        <p:spPr>
          <a:xfrm>
            <a:off x="2279577" y="671938"/>
            <a:ext cx="7458204" cy="300082"/>
          </a:xfrm>
          <a:prstGeom prst="rect">
            <a:avLst/>
          </a:prstGeom>
          <a:noFill/>
          <a:ln>
            <a:solidFill>
              <a:srgbClr val="0070C0"/>
            </a:solidFill>
          </a:ln>
        </p:spPr>
        <p:txBody>
          <a:bodyPr wrap="square" rtlCol="0">
            <a:spAutoFit/>
          </a:bodyPr>
          <a:lstStyle/>
          <a:p>
            <a:r>
              <a:rPr lang="tr-TR" sz="1350" b="1" dirty="0">
                <a:solidFill>
                  <a:srgbClr val="0070C0"/>
                </a:solidFill>
              </a:rPr>
              <a:t>INCREASING BLUE</a:t>
            </a:r>
          </a:p>
        </p:txBody>
      </p:sp>
      <p:cxnSp>
        <p:nvCxnSpPr>
          <p:cNvPr id="19" name="Düz Ok Bağlayıcısı 18"/>
          <p:cNvCxnSpPr>
            <a:cxnSpLocks/>
          </p:cNvCxnSpPr>
          <p:nvPr/>
        </p:nvCxnSpPr>
        <p:spPr>
          <a:xfrm>
            <a:off x="3946849" y="814390"/>
            <a:ext cx="5757895"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25" name="Metin kutusu 24"/>
          <p:cNvSpPr txBox="1"/>
          <p:nvPr/>
        </p:nvSpPr>
        <p:spPr>
          <a:xfrm>
            <a:off x="1922189" y="1212986"/>
            <a:ext cx="392415" cy="4664287"/>
          </a:xfrm>
          <a:prstGeom prst="rect">
            <a:avLst/>
          </a:prstGeom>
          <a:noFill/>
          <a:ln>
            <a:solidFill>
              <a:srgbClr val="C00000"/>
            </a:solidFill>
          </a:ln>
        </p:spPr>
        <p:txBody>
          <a:bodyPr vert="vert" wrap="square" rtlCol="0">
            <a:spAutoFit/>
            <a:scene3d>
              <a:camera prst="orthographicFront">
                <a:rot lat="21594000" lon="21594000" rev="0"/>
              </a:camera>
              <a:lightRig rig="threePt" dir="t"/>
            </a:scene3d>
          </a:bodyPr>
          <a:lstStyle/>
          <a:p>
            <a:r>
              <a:rPr lang="tr-TR" sz="1350" dirty="0">
                <a:solidFill>
                  <a:srgbClr val="FF0000"/>
                </a:solidFill>
              </a:rPr>
              <a:t>INCREASED REDNESS</a:t>
            </a:r>
          </a:p>
        </p:txBody>
      </p:sp>
      <p:cxnSp>
        <p:nvCxnSpPr>
          <p:cNvPr id="26" name="Düz Ok Bağlayıcısı 25"/>
          <p:cNvCxnSpPr>
            <a:cxnSpLocks/>
          </p:cNvCxnSpPr>
          <p:nvPr/>
        </p:nvCxnSpPr>
        <p:spPr>
          <a:xfrm>
            <a:off x="2135560" y="3172408"/>
            <a:ext cx="0" cy="2607226"/>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Slayt Numarası Yer Tutucusu 7">
            <a:extLst>
              <a:ext uri="{FF2B5EF4-FFF2-40B4-BE49-F238E27FC236}">
                <a16:creationId xmlns:a16="http://schemas.microsoft.com/office/drawing/2014/main" id="{C9E8EE00-EC05-4C19-B922-B27D9B91C2D2}"/>
              </a:ext>
            </a:extLst>
          </p:cNvPr>
          <p:cNvSpPr>
            <a:spLocks noGrp="1"/>
          </p:cNvSpPr>
          <p:nvPr>
            <p:ph type="sldNum" sz="quarter" idx="12"/>
          </p:nvPr>
        </p:nvSpPr>
        <p:spPr/>
        <p:txBody>
          <a:bodyPr/>
          <a:lstStyle/>
          <a:p>
            <a:fld id="{61A0B341-B81A-4CCD-A543-C7FE7FBBC096}" type="slidenum">
              <a:rPr lang="tr-TR" smtClean="0"/>
              <a:t>15</a:t>
            </a:fld>
            <a:endParaRPr lang="tr-TR"/>
          </a:p>
        </p:txBody>
      </p:sp>
    </p:spTree>
    <p:extLst>
      <p:ext uri="{BB962C8B-B14F-4D97-AF65-F5344CB8AC3E}">
        <p14:creationId xmlns:p14="http://schemas.microsoft.com/office/powerpoint/2010/main" val="845837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0A6C1E5F-F6AB-4E71-9D5B-08C114641405}"/>
              </a:ext>
            </a:extLst>
          </p:cNvPr>
          <p:cNvSpPr>
            <a:spLocks noGrp="1"/>
          </p:cNvSpPr>
          <p:nvPr>
            <p:ph type="sldNum" sz="quarter" idx="12"/>
          </p:nvPr>
        </p:nvSpPr>
        <p:spPr/>
        <p:txBody>
          <a:bodyPr/>
          <a:lstStyle/>
          <a:p>
            <a:fld id="{61A0B341-B81A-4CCD-A543-C7FE7FBBC096}" type="slidenum">
              <a:rPr lang="tr-TR" smtClean="0"/>
              <a:t>16</a:t>
            </a:fld>
            <a:endParaRPr lang="tr-TR"/>
          </a:p>
        </p:txBody>
      </p:sp>
      <p:pic>
        <p:nvPicPr>
          <p:cNvPr id="4" name="Resim 3">
            <a:extLst>
              <a:ext uri="{FF2B5EF4-FFF2-40B4-BE49-F238E27FC236}">
                <a16:creationId xmlns:a16="http://schemas.microsoft.com/office/drawing/2014/main" id="{CC287816-26F9-4F54-9C0F-C29E889E728D}"/>
              </a:ext>
            </a:extLst>
          </p:cNvPr>
          <p:cNvPicPr>
            <a:picLocks noChangeAspect="1"/>
          </p:cNvPicPr>
          <p:nvPr/>
        </p:nvPicPr>
        <p:blipFill>
          <a:blip r:embed="rId2"/>
          <a:stretch>
            <a:fillRect/>
          </a:stretch>
        </p:blipFill>
        <p:spPr>
          <a:xfrm>
            <a:off x="2981768" y="165850"/>
            <a:ext cx="7054547" cy="6526300"/>
          </a:xfrm>
          <a:prstGeom prst="rect">
            <a:avLst/>
          </a:prstGeom>
        </p:spPr>
      </p:pic>
    </p:spTree>
    <p:extLst>
      <p:ext uri="{BB962C8B-B14F-4D97-AF65-F5344CB8AC3E}">
        <p14:creationId xmlns:p14="http://schemas.microsoft.com/office/powerpoint/2010/main" val="3091988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a:xfrm>
            <a:off x="1703512" y="531845"/>
            <a:ext cx="7375174" cy="5299788"/>
          </a:xfrm>
          <a:ln w="63500">
            <a:solidFill>
              <a:srgbClr val="0000FF"/>
            </a:solidFill>
          </a:ln>
        </p:spPr>
        <p:style>
          <a:lnRef idx="2">
            <a:schemeClr val="accent2"/>
          </a:lnRef>
          <a:fillRef idx="1">
            <a:schemeClr val="lt1"/>
          </a:fillRef>
          <a:effectRef idx="0">
            <a:schemeClr val="accent2"/>
          </a:effectRef>
          <a:fontRef idx="minor">
            <a:schemeClr val="dk1"/>
          </a:fontRef>
        </p:style>
        <p:txBody>
          <a:bodyPr>
            <a:normAutofit/>
          </a:bodyPr>
          <a:lstStyle/>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Sometimes acids can be attached to the sugar molecule</a:t>
            </a:r>
            <a:r>
              <a:rPr lang="tr-TR" sz="1600" dirty="0">
                <a:latin typeface="Arial" panose="020B0604020202020204" pitchFamily="34" charset="0"/>
                <a:cs typeface="Arial" panose="020B0604020202020204" pitchFamily="34" charset="0"/>
              </a:rPr>
              <a:t> on C3</a:t>
            </a:r>
            <a:r>
              <a:rPr lang="en-US" sz="1600" dirty="0">
                <a:latin typeface="Arial" panose="020B0604020202020204" pitchFamily="34" charset="0"/>
                <a:cs typeface="Arial" panose="020B0604020202020204" pitchFamily="34" charset="0"/>
              </a:rPr>
              <a:t>. These are called </a:t>
            </a:r>
            <a:r>
              <a:rPr lang="en-US" sz="1600" b="1" dirty="0">
                <a:latin typeface="Arial" panose="020B0604020202020204" pitchFamily="34" charset="0"/>
                <a:cs typeface="Arial" panose="020B0604020202020204" pitchFamily="34" charset="0"/>
              </a:rPr>
              <a:t>acylated anthocyanins</a:t>
            </a:r>
            <a:r>
              <a:rPr lang="en-US"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Their</a:t>
            </a:r>
            <a:r>
              <a:rPr lang="en-US" sz="1600" dirty="0">
                <a:latin typeface="Arial" panose="020B0604020202020204" pitchFamily="34" charset="0"/>
                <a:cs typeface="Arial" panose="020B0604020202020204" pitchFamily="34" charset="0"/>
              </a:rPr>
              <a:t> colors are more stable.</a:t>
            </a:r>
          </a:p>
          <a:p>
            <a:r>
              <a:rPr lang="en-US" sz="1600" dirty="0">
                <a:latin typeface="Arial" panose="020B0604020202020204" pitchFamily="34" charset="0"/>
                <a:cs typeface="Arial" panose="020B0604020202020204" pitchFamily="34" charset="0"/>
              </a:rPr>
              <a:t>The main ones are:</a:t>
            </a:r>
          </a:p>
          <a:p>
            <a:pPr marL="0" indent="0">
              <a:buNone/>
            </a:pPr>
            <a:r>
              <a:rPr lang="en-US" sz="1600" dirty="0">
                <a:latin typeface="Arial" panose="020B0604020202020204" pitchFamily="34" charset="0"/>
                <a:cs typeface="Arial" panose="020B0604020202020204" pitchFamily="34" charset="0"/>
              </a:rPr>
              <a:t>Aromatic: p-coumaric, caffeic, ferulic, </a:t>
            </a:r>
            <a:r>
              <a:rPr lang="en-US" sz="1600" dirty="0" err="1">
                <a:latin typeface="Arial" panose="020B0604020202020204" pitchFamily="34" charset="0"/>
                <a:cs typeface="Arial" panose="020B0604020202020204" pitchFamily="34" charset="0"/>
              </a:rPr>
              <a:t>synapic</a:t>
            </a:r>
            <a:r>
              <a:rPr lang="en-US" sz="1600" dirty="0">
                <a:latin typeface="Arial" panose="020B0604020202020204" pitchFamily="34" charset="0"/>
                <a:cs typeface="Arial" panose="020B0604020202020204" pitchFamily="34" charset="0"/>
              </a:rPr>
              <a:t>, gallic, p-HBA</a:t>
            </a:r>
          </a:p>
          <a:p>
            <a:pPr marL="0" indent="0">
              <a:buNone/>
            </a:pPr>
            <a:r>
              <a:rPr lang="en-US" sz="1600" dirty="0">
                <a:latin typeface="Arial" panose="020B0604020202020204" pitchFamily="34" charset="0"/>
                <a:cs typeface="Arial" panose="020B0604020202020204" pitchFamily="34" charset="0"/>
              </a:rPr>
              <a:t>Aliphatic: Malonic, acetic, malic, succinic, oxalic</a:t>
            </a:r>
          </a:p>
          <a:p>
            <a:endParaRPr lang="en-US" sz="1600" dirty="0">
              <a:latin typeface="Arial" panose="020B0604020202020204" pitchFamily="34" charset="0"/>
              <a:cs typeface="Arial" panose="020B0604020202020204" pitchFamily="34" charset="0"/>
            </a:endParaRPr>
          </a:p>
          <a:p>
            <a:r>
              <a:rPr lang="en-US" sz="1600" b="1" i="0" dirty="0">
                <a:solidFill>
                  <a:srgbClr val="202124"/>
                </a:solidFill>
                <a:effectLst/>
                <a:latin typeface="arial" panose="020B0604020202020204" pitchFamily="34" charset="0"/>
              </a:rPr>
              <a:t>The</a:t>
            </a:r>
            <a:r>
              <a:rPr lang="en-US" sz="1600" b="0" i="0" dirty="0">
                <a:solidFill>
                  <a:srgbClr val="202124"/>
                </a:solidFill>
                <a:effectLst/>
                <a:latin typeface="arial" panose="020B0604020202020204" pitchFamily="34" charset="0"/>
              </a:rPr>
              <a:t> main </a:t>
            </a:r>
            <a:r>
              <a:rPr lang="en-US" sz="1600" b="1" i="0" dirty="0">
                <a:solidFill>
                  <a:srgbClr val="202124"/>
                </a:solidFill>
                <a:effectLst/>
                <a:latin typeface="arial" panose="020B0604020202020204" pitchFamily="34" charset="0"/>
              </a:rPr>
              <a:t>differences</a:t>
            </a:r>
            <a:r>
              <a:rPr lang="en-US" sz="1600" b="0" i="0" dirty="0">
                <a:solidFill>
                  <a:srgbClr val="202124"/>
                </a:solidFill>
                <a:effectLst/>
                <a:latin typeface="arial" panose="020B0604020202020204" pitchFamily="34" charset="0"/>
              </a:rPr>
              <a:t> among </a:t>
            </a:r>
            <a:r>
              <a:rPr lang="en-US" sz="1600" b="1" i="0" dirty="0">
                <a:solidFill>
                  <a:srgbClr val="202124"/>
                </a:solidFill>
                <a:effectLst/>
                <a:latin typeface="arial" panose="020B0604020202020204" pitchFamily="34" charset="0"/>
              </a:rPr>
              <a:t>the different anthocyanins</a:t>
            </a:r>
            <a:r>
              <a:rPr lang="en-US" sz="1600" b="0" i="0" dirty="0">
                <a:solidFill>
                  <a:srgbClr val="202124"/>
                </a:solidFill>
                <a:effectLst/>
                <a:latin typeface="arial" panose="020B0604020202020204" pitchFamily="34" charset="0"/>
              </a:rPr>
              <a:t> are</a:t>
            </a:r>
            <a:r>
              <a:rPr lang="tr-TR" sz="1600" b="0" i="0" dirty="0">
                <a:solidFill>
                  <a:srgbClr val="202124"/>
                </a:solidFill>
                <a:effectLst/>
                <a:latin typeface="arial" panose="020B0604020202020204" pitchFamily="34" charset="0"/>
              </a:rPr>
              <a:t>:</a:t>
            </a:r>
          </a:p>
          <a:p>
            <a:pPr lvl="1"/>
            <a:r>
              <a:rPr lang="en-US" sz="1400" b="1" i="0" dirty="0">
                <a:solidFill>
                  <a:srgbClr val="202124"/>
                </a:solidFill>
                <a:effectLst/>
                <a:latin typeface="arial" panose="020B0604020202020204" pitchFamily="34" charset="0"/>
              </a:rPr>
              <a:t>the</a:t>
            </a:r>
            <a:r>
              <a:rPr lang="en-US" sz="1400" b="0" i="0" dirty="0">
                <a:solidFill>
                  <a:srgbClr val="202124"/>
                </a:solidFill>
                <a:effectLst/>
                <a:latin typeface="arial" panose="020B0604020202020204" pitchFamily="34" charset="0"/>
              </a:rPr>
              <a:t> number of hydroxylated groups in </a:t>
            </a:r>
            <a:r>
              <a:rPr lang="en-US" sz="1400" b="1" i="0" dirty="0">
                <a:solidFill>
                  <a:srgbClr val="202124"/>
                </a:solidFill>
                <a:effectLst/>
                <a:latin typeface="arial" panose="020B0604020202020204" pitchFamily="34" charset="0"/>
              </a:rPr>
              <a:t>the</a:t>
            </a:r>
            <a:r>
              <a:rPr lang="en-US" sz="1400" b="0" i="0" dirty="0">
                <a:solidFill>
                  <a:srgbClr val="202124"/>
                </a:solidFill>
                <a:effectLst/>
                <a:latin typeface="arial" panose="020B0604020202020204" pitchFamily="34" charset="0"/>
              </a:rPr>
              <a:t> aglycone, </a:t>
            </a:r>
            <a:endParaRPr lang="tr-TR" sz="1400" b="0" i="0" dirty="0">
              <a:solidFill>
                <a:srgbClr val="202124"/>
              </a:solidFill>
              <a:effectLst/>
              <a:latin typeface="arial" panose="020B0604020202020204" pitchFamily="34" charset="0"/>
            </a:endParaRPr>
          </a:p>
          <a:p>
            <a:pPr lvl="1"/>
            <a:r>
              <a:rPr lang="en-US" sz="1400" b="1" i="0" dirty="0">
                <a:solidFill>
                  <a:srgbClr val="202124"/>
                </a:solidFill>
                <a:effectLst/>
                <a:latin typeface="arial" panose="020B0604020202020204" pitchFamily="34" charset="0"/>
              </a:rPr>
              <a:t>the</a:t>
            </a:r>
            <a:r>
              <a:rPr lang="en-US" sz="1400" b="0" i="0" dirty="0">
                <a:solidFill>
                  <a:srgbClr val="202124"/>
                </a:solidFill>
                <a:effectLst/>
                <a:latin typeface="arial" panose="020B0604020202020204" pitchFamily="34" charset="0"/>
              </a:rPr>
              <a:t> number and nature of bonded sugars, </a:t>
            </a:r>
            <a:endParaRPr lang="tr-TR" sz="1400" b="0" i="0" dirty="0">
              <a:solidFill>
                <a:srgbClr val="202124"/>
              </a:solidFill>
              <a:effectLst/>
              <a:latin typeface="arial" panose="020B0604020202020204" pitchFamily="34" charset="0"/>
            </a:endParaRPr>
          </a:p>
          <a:p>
            <a:pPr lvl="1"/>
            <a:r>
              <a:rPr lang="en-US" sz="1400" b="1" i="0" dirty="0">
                <a:solidFill>
                  <a:srgbClr val="202124"/>
                </a:solidFill>
                <a:effectLst/>
                <a:latin typeface="arial" panose="020B0604020202020204" pitchFamily="34" charset="0"/>
              </a:rPr>
              <a:t>the</a:t>
            </a:r>
            <a:r>
              <a:rPr lang="en-US" sz="1400" b="0" i="0" dirty="0">
                <a:solidFill>
                  <a:srgbClr val="202124"/>
                </a:solidFill>
                <a:effectLst/>
                <a:latin typeface="arial" panose="020B0604020202020204" pitchFamily="34" charset="0"/>
              </a:rPr>
              <a:t> aromatic or aliphatic carboxylates bonded to </a:t>
            </a:r>
            <a:r>
              <a:rPr lang="en-US" sz="1400" b="1" i="0" dirty="0">
                <a:solidFill>
                  <a:srgbClr val="202124"/>
                </a:solidFill>
                <a:effectLst/>
                <a:latin typeface="arial" panose="020B0604020202020204" pitchFamily="34" charset="0"/>
              </a:rPr>
              <a:t>the</a:t>
            </a:r>
            <a:r>
              <a:rPr lang="en-US" sz="1400" b="0" i="0" dirty="0">
                <a:solidFill>
                  <a:srgbClr val="202124"/>
                </a:solidFill>
                <a:effectLst/>
                <a:latin typeface="arial" panose="020B0604020202020204" pitchFamily="34" charset="0"/>
              </a:rPr>
              <a:t> sugar in </a:t>
            </a:r>
            <a:r>
              <a:rPr lang="en-US" sz="1400" b="1" i="0" dirty="0">
                <a:solidFill>
                  <a:srgbClr val="202124"/>
                </a:solidFill>
                <a:effectLst/>
                <a:latin typeface="arial" panose="020B0604020202020204" pitchFamily="34" charset="0"/>
              </a:rPr>
              <a:t>the</a:t>
            </a:r>
            <a:r>
              <a:rPr lang="en-US" sz="1400" b="0" i="0" dirty="0">
                <a:solidFill>
                  <a:srgbClr val="202124"/>
                </a:solidFill>
                <a:effectLst/>
                <a:latin typeface="arial" panose="020B0604020202020204" pitchFamily="34" charset="0"/>
              </a:rPr>
              <a:t> molecule, and </a:t>
            </a:r>
            <a:endParaRPr lang="tr-TR" sz="1400" b="0" i="0" dirty="0">
              <a:solidFill>
                <a:srgbClr val="202124"/>
              </a:solidFill>
              <a:effectLst/>
              <a:latin typeface="arial" panose="020B0604020202020204" pitchFamily="34" charset="0"/>
            </a:endParaRPr>
          </a:p>
          <a:p>
            <a:pPr lvl="1"/>
            <a:r>
              <a:rPr lang="en-US" sz="1400" b="1" i="0" dirty="0">
                <a:solidFill>
                  <a:srgbClr val="202124"/>
                </a:solidFill>
                <a:effectLst/>
                <a:latin typeface="arial" panose="020B0604020202020204" pitchFamily="34" charset="0"/>
              </a:rPr>
              <a:t>the</a:t>
            </a:r>
            <a:r>
              <a:rPr lang="en-US" sz="1400" b="0" i="0" dirty="0">
                <a:solidFill>
                  <a:srgbClr val="202124"/>
                </a:solidFill>
                <a:effectLst/>
                <a:latin typeface="arial" panose="020B0604020202020204" pitchFamily="34" charset="0"/>
              </a:rPr>
              <a:t> position of these bonds. </a:t>
            </a:r>
            <a:br>
              <a:rPr lang="en-US" sz="1400" b="0" i="0" dirty="0">
                <a:solidFill>
                  <a:srgbClr val="202124"/>
                </a:solidFill>
                <a:effectLst/>
                <a:latin typeface="arial" panose="020B0604020202020204" pitchFamily="34" charset="0"/>
              </a:rPr>
            </a:br>
            <a:endParaRPr lang="en-US" sz="14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If anthocyanins are hydrolyzed, the sugar molecule in the structure breaks off. Aglucon (anthocyanidin) and sugar are formed. Anthocyanidins are less soluble in water.</a:t>
            </a:r>
            <a:endParaRPr lang="tr-TR" sz="2000" dirty="0"/>
          </a:p>
        </p:txBody>
      </p:sp>
      <p:sp>
        <p:nvSpPr>
          <p:cNvPr id="3" name="Slayt Numarası Yer Tutucusu 2"/>
          <p:cNvSpPr>
            <a:spLocks noGrp="1"/>
          </p:cNvSpPr>
          <p:nvPr>
            <p:ph type="sldNum" sz="quarter" idx="12"/>
          </p:nvPr>
        </p:nvSpPr>
        <p:spPr/>
        <p:txBody>
          <a:bodyPr/>
          <a:lstStyle/>
          <a:p>
            <a:fld id="{05879D45-D2A0-4A28-A831-E302C748BA68}" type="slidenum">
              <a:rPr lang="tr-TR" smtClean="0"/>
              <a:pPr/>
              <a:t>17</a:t>
            </a:fld>
            <a:endParaRPr lang="tr-TR"/>
          </a:p>
        </p:txBody>
      </p:sp>
      <p:pic>
        <p:nvPicPr>
          <p:cNvPr id="5122" name="Picture 2" descr="Antioxidants | Free Full-Text | Anthocyanins and Their Metabolites as  Therapeutic Agents for Neurodegenerative Disease | HTML">
            <a:extLst>
              <a:ext uri="{FF2B5EF4-FFF2-40B4-BE49-F238E27FC236}">
                <a16:creationId xmlns:a16="http://schemas.microsoft.com/office/drawing/2014/main" id="{0135AE7E-6EA5-4D25-AF15-DFD6DEDA4C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2653"/>
          <a:stretch/>
        </p:blipFill>
        <p:spPr bwMode="auto">
          <a:xfrm>
            <a:off x="9201863" y="1897359"/>
            <a:ext cx="2803525" cy="4618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724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81200" y="332657"/>
            <a:ext cx="9570098" cy="5760640"/>
          </a:xfrm>
          <a:ln w="63500">
            <a:solidFill>
              <a:srgbClr val="0000FF"/>
            </a:solidFill>
          </a:ln>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n-US" sz="1600" dirty="0">
                <a:latin typeface="Arial" panose="020B0604020202020204" pitchFamily="34" charset="0"/>
                <a:cs typeface="Arial" panose="020B0604020202020204" pitchFamily="34" charset="0"/>
              </a:rPr>
              <a:t>There are 19 naturally occurring anthocyanidins, 6 of which are common. These</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are</a:t>
            </a:r>
            <a:r>
              <a:rPr lang="tr-TR"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cyanidin, malvidin, del</a:t>
            </a:r>
            <a:r>
              <a:rPr lang="tr-TR" sz="1600" dirty="0" err="1">
                <a:latin typeface="Arial" panose="020B0604020202020204" pitchFamily="34" charset="0"/>
                <a:cs typeface="Arial" panose="020B0604020202020204" pitchFamily="34" charset="0"/>
              </a:rPr>
              <a:t>ph</a:t>
            </a:r>
            <a:r>
              <a:rPr lang="en-US" sz="1600" dirty="0" err="1">
                <a:latin typeface="Arial" panose="020B0604020202020204" pitchFamily="34" charset="0"/>
                <a:cs typeface="Arial" panose="020B0604020202020204" pitchFamily="34" charset="0"/>
              </a:rPr>
              <a:t>inidin</a:t>
            </a:r>
            <a:r>
              <a:rPr lang="en-US" sz="1600" dirty="0">
                <a:latin typeface="Arial" panose="020B0604020202020204" pitchFamily="34" charset="0"/>
                <a:cs typeface="Arial" panose="020B0604020202020204" pitchFamily="34" charset="0"/>
              </a:rPr>
              <a:t>, peonidin, petunidin and pelargonidin.</a:t>
            </a:r>
          </a:p>
          <a:p>
            <a:r>
              <a:rPr lang="en-US" sz="1600" dirty="0">
                <a:latin typeface="Arial" panose="020B0604020202020204" pitchFamily="34" charset="0"/>
                <a:cs typeface="Arial" panose="020B0604020202020204" pitchFamily="34" charset="0"/>
              </a:rPr>
              <a:t>The difference of colors from each other changes with the </a:t>
            </a:r>
            <a:r>
              <a:rPr lang="tr-TR" sz="1600" dirty="0" err="1">
                <a:latin typeface="Arial" panose="020B0604020202020204" pitchFamily="34" charset="0"/>
                <a:cs typeface="Arial" panose="020B0604020202020204" pitchFamily="34" charset="0"/>
              </a:rPr>
              <a:t>before</a:t>
            </a:r>
            <a:r>
              <a:rPr lang="en-US" sz="1600" dirty="0">
                <a:latin typeface="Arial" panose="020B0604020202020204" pitchFamily="34" charset="0"/>
                <a:cs typeface="Arial" panose="020B0604020202020204" pitchFamily="34" charset="0"/>
              </a:rPr>
              <a:t>-mentioned factors as well as with pH and co</a:t>
            </a:r>
            <a:r>
              <a:rPr lang="tr-TR"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pigmentation (mainly phenolic acids, metals, other flavonoids, polysaccharides, etc.). With the change of pH, they change color like an indicator. Stability increases as the pH decreases. </a:t>
            </a:r>
          </a:p>
          <a:p>
            <a:r>
              <a:rPr lang="tr-TR" sz="1600" dirty="0" err="1">
                <a:latin typeface="Arial" panose="020B0604020202020204" pitchFamily="34" charset="0"/>
                <a:cs typeface="Arial" panose="020B0604020202020204" pitchFamily="34" charset="0"/>
              </a:rPr>
              <a:t>They</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are</a:t>
            </a:r>
            <a:r>
              <a:rPr lang="en-US" sz="1600" dirty="0">
                <a:latin typeface="Arial" panose="020B0604020202020204" pitchFamily="34" charset="0"/>
                <a:cs typeface="Arial" panose="020B0604020202020204" pitchFamily="34" charset="0"/>
              </a:rPr>
              <a:t> sensitive to temperature.</a:t>
            </a:r>
          </a:p>
          <a:p>
            <a:r>
              <a:rPr lang="en-US" sz="1600" dirty="0">
                <a:latin typeface="Arial" panose="020B0604020202020204" pitchFamily="34" charset="0"/>
                <a:cs typeface="Arial" panose="020B0604020202020204" pitchFamily="34" charset="0"/>
              </a:rPr>
              <a:t>If the OH group is high in the structure, the stability is less,</a:t>
            </a:r>
          </a:p>
          <a:p>
            <a:r>
              <a:rPr lang="en-US" sz="1600" dirty="0">
                <a:latin typeface="Arial" panose="020B0604020202020204" pitchFamily="34" charset="0"/>
                <a:cs typeface="Arial" panose="020B0604020202020204" pitchFamily="34" charset="0"/>
              </a:rPr>
              <a:t>If CH</a:t>
            </a:r>
            <a:r>
              <a:rPr lang="en-US" sz="1200" dirty="0">
                <a:latin typeface="Arial" panose="020B0604020202020204" pitchFamily="34" charset="0"/>
                <a:cs typeface="Arial" panose="020B0604020202020204" pitchFamily="34" charset="0"/>
              </a:rPr>
              <a:t>3</a:t>
            </a:r>
            <a:r>
              <a:rPr lang="en-US" sz="1600" dirty="0">
                <a:latin typeface="Arial" panose="020B0604020202020204" pitchFamily="34" charset="0"/>
                <a:cs typeface="Arial" panose="020B0604020202020204" pitchFamily="34" charset="0"/>
              </a:rPr>
              <a:t> is more in the structure, the stability is high.</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High concentrations of sugar have a protective effect on color (e.g. jam)</a:t>
            </a:r>
          </a:p>
          <a:p>
            <a:r>
              <a:rPr lang="en-US" sz="1600" dirty="0" err="1">
                <a:latin typeface="Arial" panose="020B0604020202020204" pitchFamily="34" charset="0"/>
                <a:cs typeface="Arial" panose="020B0604020202020204" pitchFamily="34" charset="0"/>
              </a:rPr>
              <a:t>Flavonols</a:t>
            </a:r>
            <a:r>
              <a:rPr lang="en-US" sz="1600" dirty="0">
                <a:latin typeface="Arial" panose="020B0604020202020204" pitchFamily="34" charset="0"/>
                <a:cs typeface="Arial" panose="020B0604020202020204" pitchFamily="34" charset="0"/>
              </a:rPr>
              <a:t> are responsible for the white color in some limited foods. Without these, the color would be transparent. (It will be mentioned in the section on phenolic compounds).</a:t>
            </a:r>
            <a:endParaRPr lang="tr-TR" sz="1600" dirty="0"/>
          </a:p>
        </p:txBody>
      </p:sp>
      <p:sp>
        <p:nvSpPr>
          <p:cNvPr id="4" name="Slayt Numarası Yer Tutucusu 3"/>
          <p:cNvSpPr>
            <a:spLocks noGrp="1"/>
          </p:cNvSpPr>
          <p:nvPr>
            <p:ph type="sldNum" sz="quarter" idx="12"/>
          </p:nvPr>
        </p:nvSpPr>
        <p:spPr/>
        <p:txBody>
          <a:bodyPr/>
          <a:lstStyle/>
          <a:p>
            <a:fld id="{05879D45-D2A0-4A28-A831-E302C748BA68}" type="slidenum">
              <a:rPr lang="tr-TR" smtClean="0"/>
              <a:pPr/>
              <a:t>18</a:t>
            </a:fld>
            <a:endParaRPr lang="tr-T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5424" y="1708740"/>
            <a:ext cx="2951487" cy="2038306"/>
          </a:xfrm>
          <a:prstGeom prst="rect">
            <a:avLst/>
          </a:prstGeom>
          <a:ln w="38100">
            <a:solidFill>
              <a:srgbClr val="FF0000"/>
            </a:solidFill>
          </a:ln>
        </p:spPr>
      </p:pic>
      <p:sp>
        <p:nvSpPr>
          <p:cNvPr id="7" name="Metin kutusu 6"/>
          <p:cNvSpPr txBox="1"/>
          <p:nvPr/>
        </p:nvSpPr>
        <p:spPr>
          <a:xfrm>
            <a:off x="7483918" y="3531603"/>
            <a:ext cx="3768800" cy="430887"/>
          </a:xfrm>
          <a:prstGeom prst="rect">
            <a:avLst/>
          </a:prstGeom>
          <a:solidFill>
            <a:schemeClr val="accent2">
              <a:lumMod val="20000"/>
              <a:lumOff val="80000"/>
            </a:schemeClr>
          </a:solidFill>
        </p:spPr>
        <p:txBody>
          <a:bodyPr wrap="square" rtlCol="0">
            <a:spAutoFit/>
          </a:bodyPr>
          <a:lstStyle/>
          <a:p>
            <a:r>
              <a:rPr lang="en-US" sz="1100" b="1" i="1" dirty="0">
                <a:solidFill>
                  <a:srgbClr val="C00000"/>
                </a:solidFill>
                <a:latin typeface="Arial" panose="020B0604020202020204" pitchFamily="34" charset="0"/>
                <a:cs typeface="Arial" panose="020B0604020202020204" pitchFamily="34" charset="0"/>
              </a:rPr>
              <a:t>RED CABBAGE PIGMENT</a:t>
            </a:r>
          </a:p>
          <a:p>
            <a:r>
              <a:rPr lang="en-US" sz="1100" b="1" i="1" dirty="0">
                <a:solidFill>
                  <a:srgbClr val="C00000"/>
                </a:solidFill>
                <a:latin typeface="Arial" panose="020B0604020202020204" pitchFamily="34" charset="0"/>
                <a:cs typeface="Arial" panose="020B0604020202020204" pitchFamily="34" charset="0"/>
              </a:rPr>
              <a:t>left to right, pH: 1, 3, 5, 7,</a:t>
            </a:r>
            <a:r>
              <a:rPr lang="tr-TR" sz="1100" b="1" i="1" dirty="0">
                <a:solidFill>
                  <a:srgbClr val="C00000"/>
                </a:solidFill>
                <a:latin typeface="Arial" panose="020B0604020202020204" pitchFamily="34" charset="0"/>
                <a:cs typeface="Arial" panose="020B0604020202020204" pitchFamily="34" charset="0"/>
              </a:rPr>
              <a:t>                     </a:t>
            </a:r>
            <a:r>
              <a:rPr lang="en-US" sz="1100" b="1" i="1" dirty="0">
                <a:solidFill>
                  <a:srgbClr val="C00000"/>
                </a:solidFill>
                <a:latin typeface="Arial" panose="020B0604020202020204" pitchFamily="34" charset="0"/>
                <a:cs typeface="Arial" panose="020B0604020202020204" pitchFamily="34" charset="0"/>
              </a:rPr>
              <a:t> 8, 9, 10, 11, 13</a:t>
            </a:r>
            <a:endParaRPr lang="tr-TR" sz="1100" b="1" i="1" dirty="0">
              <a:solidFill>
                <a:srgbClr val="C00000"/>
              </a:solidFill>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7736" y="2883531"/>
            <a:ext cx="4181475" cy="1296144"/>
          </a:xfrm>
          <a:prstGeom prst="rect">
            <a:avLst/>
          </a:prstGeom>
          <a:ln w="38100">
            <a:solidFill>
              <a:srgbClr val="FF0000"/>
            </a:solidFill>
          </a:ln>
        </p:spPr>
      </p:pic>
      <p:sp>
        <p:nvSpPr>
          <p:cNvPr id="9" name="Metin kutusu 8"/>
          <p:cNvSpPr txBox="1"/>
          <p:nvPr/>
        </p:nvSpPr>
        <p:spPr>
          <a:xfrm>
            <a:off x="2969027" y="4086551"/>
            <a:ext cx="2228142" cy="261610"/>
          </a:xfrm>
          <a:prstGeom prst="rect">
            <a:avLst/>
          </a:prstGeom>
          <a:solidFill>
            <a:schemeClr val="accent2">
              <a:lumMod val="20000"/>
              <a:lumOff val="80000"/>
            </a:schemeClr>
          </a:solidFill>
        </p:spPr>
        <p:txBody>
          <a:bodyPr wrap="square" rtlCol="0">
            <a:spAutoFit/>
          </a:bodyPr>
          <a:lstStyle/>
          <a:p>
            <a:r>
              <a:rPr lang="tr-TR" sz="1100" b="1" i="1" dirty="0">
                <a:solidFill>
                  <a:srgbClr val="C00000"/>
                </a:solidFill>
                <a:latin typeface="Arial" panose="020B0604020202020204" pitchFamily="34" charset="0"/>
                <a:cs typeface="Arial" panose="020B0604020202020204" pitchFamily="34" charset="0"/>
              </a:rPr>
              <a:t>PURPLE POTATO PIGMENT</a:t>
            </a:r>
          </a:p>
        </p:txBody>
      </p:sp>
    </p:spTree>
    <p:extLst>
      <p:ext uri="{BB962C8B-B14F-4D97-AF65-F5344CB8AC3E}">
        <p14:creationId xmlns:p14="http://schemas.microsoft.com/office/powerpoint/2010/main" val="2906762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3BB146-E681-429D-9835-5F269DE8CDBF}"/>
              </a:ext>
            </a:extLst>
          </p:cNvPr>
          <p:cNvSpPr>
            <a:spLocks noGrp="1"/>
          </p:cNvSpPr>
          <p:nvPr>
            <p:ph type="title"/>
          </p:nvPr>
        </p:nvSpPr>
        <p:spPr>
          <a:xfrm>
            <a:off x="2650075" y="90710"/>
            <a:ext cx="8911687" cy="1280890"/>
          </a:xfrm>
        </p:spPr>
        <p:txBody>
          <a:bodyPr/>
          <a:lstStyle/>
          <a:p>
            <a:r>
              <a:rPr lang="tr-TR" dirty="0" err="1"/>
              <a:t>Tannins</a:t>
            </a:r>
            <a:endParaRPr lang="tr-TR" dirty="0"/>
          </a:p>
        </p:txBody>
      </p:sp>
      <p:sp>
        <p:nvSpPr>
          <p:cNvPr id="3" name="İçerik Yer Tutucusu 2">
            <a:extLst>
              <a:ext uri="{FF2B5EF4-FFF2-40B4-BE49-F238E27FC236}">
                <a16:creationId xmlns:a16="http://schemas.microsoft.com/office/drawing/2014/main" id="{A5AC259F-6BE3-487A-A1A8-EBDB18987A8E}"/>
              </a:ext>
            </a:extLst>
          </p:cNvPr>
          <p:cNvSpPr>
            <a:spLocks noGrp="1"/>
          </p:cNvSpPr>
          <p:nvPr>
            <p:ph idx="1"/>
          </p:nvPr>
        </p:nvSpPr>
        <p:spPr>
          <a:xfrm>
            <a:off x="2427286" y="731155"/>
            <a:ext cx="9326563" cy="3777622"/>
          </a:xfrm>
        </p:spPr>
        <p:txBody>
          <a:bodyPr>
            <a:normAutofit/>
          </a:bodyPr>
          <a:lstStyle/>
          <a:p>
            <a:pPr algn="l"/>
            <a:r>
              <a:rPr lang="en-US" sz="1800" b="0" i="0" u="none" strike="noStrike" baseline="0" dirty="0">
                <a:solidFill>
                  <a:srgbClr val="000000"/>
                </a:solidFill>
                <a:latin typeface="PalatinoLinotype-Roman"/>
              </a:rPr>
              <a:t>There are </a:t>
            </a:r>
            <a:r>
              <a:rPr lang="en-US" sz="1800" b="1" i="0" u="none" strike="noStrike" baseline="0" dirty="0">
                <a:solidFill>
                  <a:srgbClr val="C10000"/>
                </a:solidFill>
                <a:latin typeface="PalatinoLinotype-Bold"/>
              </a:rPr>
              <a:t>three </a:t>
            </a:r>
            <a:r>
              <a:rPr lang="en-US" sz="1800" b="0" i="0" u="none" strike="noStrike" baseline="0" dirty="0">
                <a:solidFill>
                  <a:srgbClr val="000000"/>
                </a:solidFill>
                <a:latin typeface="PalatinoLinotype-Roman"/>
              </a:rPr>
              <a:t>major classes of tannins:</a:t>
            </a:r>
            <a:r>
              <a:rPr lang="tr-TR" sz="1800" b="0" i="0" u="none" strike="noStrike" baseline="0" dirty="0">
                <a:solidFill>
                  <a:srgbClr val="000000"/>
                </a:solidFill>
                <a:latin typeface="PalatinoLinotype-Roman"/>
              </a:rPr>
              <a:t> </a:t>
            </a:r>
          </a:p>
          <a:p>
            <a:pPr marL="0" indent="0" algn="l">
              <a:buNone/>
            </a:pPr>
            <a:r>
              <a:rPr lang="tr-TR" sz="1800" b="0" i="0" u="none" strike="noStrike" baseline="0" dirty="0">
                <a:solidFill>
                  <a:srgbClr val="000000"/>
                </a:solidFill>
                <a:latin typeface="PalatinoLinotype-Roman"/>
              </a:rPr>
              <a:t>1. </a:t>
            </a:r>
            <a:r>
              <a:rPr lang="tr-TR" sz="1800" b="0" i="0" u="none" strike="noStrike" baseline="0" dirty="0" err="1">
                <a:solidFill>
                  <a:srgbClr val="000000"/>
                </a:solidFill>
                <a:latin typeface="PalatinoLinotype-Roman"/>
              </a:rPr>
              <a:t>Hydrolyzable</a:t>
            </a:r>
            <a:r>
              <a:rPr lang="tr-TR" sz="1800" b="0" i="0" u="none" strike="noStrike" baseline="0" dirty="0">
                <a:solidFill>
                  <a:srgbClr val="000000"/>
                </a:solidFill>
                <a:latin typeface="PalatinoLinotype-Roman"/>
              </a:rPr>
              <a:t> </a:t>
            </a:r>
            <a:r>
              <a:rPr lang="tr-TR" sz="1800" b="0" i="0" u="none" strike="noStrike" baseline="0" dirty="0" err="1">
                <a:solidFill>
                  <a:srgbClr val="000000"/>
                </a:solidFill>
                <a:latin typeface="PalatinoLinotype-Roman"/>
              </a:rPr>
              <a:t>tannins</a:t>
            </a:r>
            <a:r>
              <a:rPr lang="tr-TR" sz="1800" b="0" i="0" u="none" strike="noStrike" baseline="0" dirty="0">
                <a:solidFill>
                  <a:srgbClr val="000000"/>
                </a:solidFill>
                <a:latin typeface="PalatinoLinotype-Roman"/>
              </a:rPr>
              <a:t>(</a:t>
            </a:r>
            <a:r>
              <a:rPr lang="tr-TR" sz="1800" b="0" i="0" u="none" strike="noStrike" baseline="0" dirty="0" err="1">
                <a:solidFill>
                  <a:srgbClr val="000000"/>
                </a:solidFill>
                <a:latin typeface="PalatinoLinotype-Roman"/>
              </a:rPr>
              <a:t>Gallic</a:t>
            </a:r>
            <a:r>
              <a:rPr lang="tr-TR" sz="1800" b="0" i="0" u="none" strike="noStrike" baseline="0" dirty="0">
                <a:solidFill>
                  <a:srgbClr val="000000"/>
                </a:solidFill>
                <a:latin typeface="PalatinoLinotype-Roman"/>
              </a:rPr>
              <a:t> </a:t>
            </a:r>
            <a:r>
              <a:rPr lang="tr-TR" sz="1800" b="0" i="0" u="none" strike="noStrike" baseline="0" dirty="0" err="1">
                <a:solidFill>
                  <a:srgbClr val="000000"/>
                </a:solidFill>
                <a:latin typeface="PalatinoLinotype-Roman"/>
              </a:rPr>
              <a:t>acid</a:t>
            </a:r>
            <a:r>
              <a:rPr lang="tr-TR" sz="1800" b="0" i="0" u="none" strike="noStrike" baseline="0" dirty="0">
                <a:solidFill>
                  <a:srgbClr val="000000"/>
                </a:solidFill>
                <a:latin typeface="PalatinoLinotype-Roman"/>
              </a:rPr>
              <a:t>)</a:t>
            </a:r>
          </a:p>
          <a:p>
            <a:pPr marL="0" indent="0" algn="l">
              <a:buNone/>
            </a:pPr>
            <a:r>
              <a:rPr lang="tr-TR" sz="1800" b="0" i="0" u="none" strike="noStrike" baseline="0" dirty="0">
                <a:solidFill>
                  <a:srgbClr val="000000"/>
                </a:solidFill>
                <a:latin typeface="PalatinoLinotype-Roman"/>
              </a:rPr>
              <a:t>2. </a:t>
            </a:r>
            <a:r>
              <a:rPr lang="tr-TR" sz="1800" b="0" i="0" u="none" strike="noStrike" baseline="0" dirty="0" err="1">
                <a:solidFill>
                  <a:srgbClr val="000000"/>
                </a:solidFill>
                <a:latin typeface="PalatinoLinotype-Roman"/>
              </a:rPr>
              <a:t>Non-Hydrolyzable</a:t>
            </a:r>
            <a:r>
              <a:rPr lang="tr-TR" sz="1800" b="0" i="0" u="none" strike="noStrike" baseline="0" dirty="0">
                <a:solidFill>
                  <a:srgbClr val="000000"/>
                </a:solidFill>
                <a:latin typeface="PalatinoLinotype-Roman"/>
              </a:rPr>
              <a:t> </a:t>
            </a:r>
            <a:r>
              <a:rPr lang="tr-TR" sz="1800" b="0" i="0" u="none" strike="noStrike" baseline="0" dirty="0" err="1">
                <a:solidFill>
                  <a:srgbClr val="000000"/>
                </a:solidFill>
                <a:latin typeface="PalatinoLinotype-Roman"/>
              </a:rPr>
              <a:t>or</a:t>
            </a:r>
            <a:r>
              <a:rPr lang="tr-TR" sz="1800" b="0" i="0" u="none" strike="noStrike" baseline="0" dirty="0">
                <a:solidFill>
                  <a:srgbClr val="000000"/>
                </a:solidFill>
                <a:latin typeface="PalatinoLinotype-Roman"/>
              </a:rPr>
              <a:t> </a:t>
            </a:r>
            <a:r>
              <a:rPr lang="tr-TR" sz="1800" b="0" i="0" u="none" strike="noStrike" baseline="0" dirty="0" err="1">
                <a:solidFill>
                  <a:srgbClr val="000000"/>
                </a:solidFill>
                <a:latin typeface="PalatinoLinotype-Roman"/>
              </a:rPr>
              <a:t>condensed</a:t>
            </a:r>
            <a:r>
              <a:rPr lang="tr-TR" sz="1800" b="0" i="0" u="none" strike="noStrike" baseline="0" dirty="0">
                <a:solidFill>
                  <a:srgbClr val="000000"/>
                </a:solidFill>
                <a:latin typeface="PalatinoLinotype-Roman"/>
              </a:rPr>
              <a:t> </a:t>
            </a:r>
            <a:r>
              <a:rPr lang="tr-TR" sz="1800" b="0" i="0" u="none" strike="noStrike" baseline="0" dirty="0" err="1">
                <a:solidFill>
                  <a:srgbClr val="000000"/>
                </a:solidFill>
                <a:latin typeface="PalatinoLinotype-Roman"/>
              </a:rPr>
              <a:t>tannins</a:t>
            </a:r>
            <a:r>
              <a:rPr lang="tr-TR" sz="1800" b="0" i="0" u="none" strike="noStrike" baseline="0" dirty="0">
                <a:solidFill>
                  <a:srgbClr val="000000"/>
                </a:solidFill>
                <a:latin typeface="PalatinoLinotype-Roman"/>
              </a:rPr>
              <a:t> (</a:t>
            </a:r>
            <a:r>
              <a:rPr lang="tr-TR" sz="1800" b="0" i="0" u="none" strike="noStrike" baseline="0" dirty="0" err="1">
                <a:solidFill>
                  <a:srgbClr val="000000"/>
                </a:solidFill>
                <a:latin typeface="PalatinoLinotype-Roman"/>
              </a:rPr>
              <a:t>Flavone</a:t>
            </a:r>
            <a:r>
              <a:rPr lang="tr-TR" sz="1800" b="0" i="0" u="none" strike="noStrike" baseline="0" dirty="0">
                <a:solidFill>
                  <a:srgbClr val="000000"/>
                </a:solidFill>
                <a:latin typeface="PalatinoLinotype-Roman"/>
              </a:rPr>
              <a:t>)</a:t>
            </a:r>
          </a:p>
          <a:p>
            <a:pPr marL="0" indent="0" algn="l">
              <a:buNone/>
            </a:pPr>
            <a:r>
              <a:rPr lang="tr-TR" sz="1800" b="0" i="0" u="none" strike="noStrike" baseline="0" dirty="0">
                <a:solidFill>
                  <a:srgbClr val="000000"/>
                </a:solidFill>
                <a:latin typeface="PalatinoLinotype-Roman"/>
              </a:rPr>
              <a:t>3. </a:t>
            </a:r>
            <a:r>
              <a:rPr lang="tr-TR" sz="1800" b="0" i="0" u="none" strike="noStrike" baseline="0" dirty="0" err="1">
                <a:solidFill>
                  <a:srgbClr val="000000"/>
                </a:solidFill>
                <a:latin typeface="PalatinoLinotype-Roman"/>
              </a:rPr>
              <a:t>Phlorotannins</a:t>
            </a:r>
            <a:r>
              <a:rPr lang="tr-TR" sz="1800" b="0" i="0" u="none" strike="noStrike" baseline="0" dirty="0">
                <a:solidFill>
                  <a:srgbClr val="000000"/>
                </a:solidFill>
                <a:latin typeface="PalatinoLinotype-Roman"/>
              </a:rPr>
              <a:t>(</a:t>
            </a:r>
            <a:r>
              <a:rPr lang="tr-TR" sz="1800" b="0" i="0" u="none" strike="noStrike" baseline="0" dirty="0" err="1">
                <a:solidFill>
                  <a:srgbClr val="000000"/>
                </a:solidFill>
                <a:latin typeface="PalatinoLinotype-Roman"/>
              </a:rPr>
              <a:t>Phloroglucinol</a:t>
            </a:r>
            <a:r>
              <a:rPr lang="tr-TR" sz="1800" b="0" i="0" u="none" strike="noStrike" baseline="0" dirty="0">
                <a:solidFill>
                  <a:srgbClr val="000000"/>
                </a:solidFill>
                <a:latin typeface="PalatinoLinotype-Roman"/>
              </a:rPr>
              <a:t>)</a:t>
            </a:r>
          </a:p>
          <a:p>
            <a:pPr marL="0" indent="0" algn="l">
              <a:buNone/>
            </a:pPr>
            <a:r>
              <a:rPr lang="en-US" sz="1800" b="0" i="0" u="none" strike="noStrike" baseline="0" dirty="0">
                <a:solidFill>
                  <a:srgbClr val="000000"/>
                </a:solidFill>
                <a:latin typeface="Wingdings-Regular"/>
              </a:rPr>
              <a:t> </a:t>
            </a:r>
            <a:r>
              <a:rPr lang="en-US" sz="1800" b="0" i="0" u="none" strike="noStrike" baseline="0" dirty="0">
                <a:solidFill>
                  <a:srgbClr val="000000"/>
                </a:solidFill>
                <a:latin typeface="PalatinoLinotype-Roman"/>
              </a:rPr>
              <a:t>Typically, tannin molecules require at least </a:t>
            </a:r>
            <a:r>
              <a:rPr lang="en-US" sz="1800" b="1" i="0" u="none" strike="noStrike" baseline="0" dirty="0">
                <a:solidFill>
                  <a:srgbClr val="C10000"/>
                </a:solidFill>
                <a:latin typeface="PalatinoLinotype-Bold"/>
              </a:rPr>
              <a:t>12 hydroxyl</a:t>
            </a:r>
            <a:r>
              <a:rPr lang="tr-TR" sz="1800" b="1" i="0" u="none" strike="noStrike" baseline="0" dirty="0">
                <a:solidFill>
                  <a:srgbClr val="C10000"/>
                </a:solidFill>
                <a:latin typeface="PalatinoLinotype-Bold"/>
              </a:rPr>
              <a:t> </a:t>
            </a:r>
            <a:r>
              <a:rPr lang="en-US" sz="1800" b="1" i="0" u="none" strike="noStrike" baseline="0" dirty="0">
                <a:solidFill>
                  <a:srgbClr val="C10000"/>
                </a:solidFill>
                <a:latin typeface="PalatinoLinotype-Bold"/>
              </a:rPr>
              <a:t>groups </a:t>
            </a:r>
            <a:r>
              <a:rPr lang="en-US" sz="1800" b="0" i="0" u="none" strike="noStrike" baseline="0" dirty="0">
                <a:solidFill>
                  <a:srgbClr val="000000"/>
                </a:solidFill>
                <a:latin typeface="PalatinoLinotype-Roman"/>
              </a:rPr>
              <a:t>and at least </a:t>
            </a:r>
            <a:r>
              <a:rPr lang="en-US" sz="1800" b="1" i="0" u="none" strike="noStrike" baseline="0" dirty="0">
                <a:solidFill>
                  <a:srgbClr val="C10000"/>
                </a:solidFill>
                <a:latin typeface="PalatinoLinotype-Bold"/>
              </a:rPr>
              <a:t>five phenyl groups </a:t>
            </a:r>
            <a:r>
              <a:rPr lang="en-US" sz="1800" b="0" i="0" u="none" strike="noStrike" baseline="0" dirty="0">
                <a:solidFill>
                  <a:srgbClr val="000000"/>
                </a:solidFill>
                <a:latin typeface="PalatinoLinotype-Roman"/>
              </a:rPr>
              <a:t>to function as</a:t>
            </a:r>
            <a:r>
              <a:rPr lang="tr-TR" sz="1800" b="0" i="0" u="none" strike="noStrike" baseline="0" dirty="0">
                <a:solidFill>
                  <a:srgbClr val="000000"/>
                </a:solidFill>
                <a:latin typeface="PalatinoLinotype-Roman"/>
              </a:rPr>
              <a:t> protein </a:t>
            </a:r>
            <a:r>
              <a:rPr lang="tr-TR" sz="1800" b="0" i="0" u="none" strike="noStrike" baseline="0" dirty="0" err="1">
                <a:solidFill>
                  <a:srgbClr val="000000"/>
                </a:solidFill>
                <a:latin typeface="PalatinoLinotype-Roman"/>
              </a:rPr>
              <a:t>binders</a:t>
            </a:r>
            <a:r>
              <a:rPr lang="tr-TR" sz="1800" b="0" i="0" u="none" strike="noStrike" baseline="0" dirty="0">
                <a:solidFill>
                  <a:srgbClr val="000000"/>
                </a:solidFill>
                <a:latin typeface="PalatinoLinotype-Roman"/>
              </a:rPr>
              <a:t>. </a:t>
            </a:r>
            <a:r>
              <a:rPr lang="en-US" sz="1800" b="0" i="0" u="none" strike="noStrike" baseline="0" dirty="0">
                <a:solidFill>
                  <a:srgbClr val="000000"/>
                </a:solidFill>
                <a:latin typeface="PalatinoLinotype-Roman"/>
              </a:rPr>
              <a:t>they have the ability to precipitate proteins. </a:t>
            </a:r>
            <a:endParaRPr lang="tr-TR" sz="1800" b="0" i="0" u="none" strike="noStrike" baseline="0" dirty="0">
              <a:solidFill>
                <a:srgbClr val="000000"/>
              </a:solidFill>
              <a:latin typeface="PalatinoLinotype-Roman"/>
            </a:endParaRPr>
          </a:p>
          <a:p>
            <a:pPr marL="0" indent="0" algn="l">
              <a:buNone/>
            </a:pPr>
            <a:r>
              <a:rPr lang="en-US" sz="1800" b="0" i="0" u="none" strike="noStrike" baseline="0" dirty="0">
                <a:solidFill>
                  <a:srgbClr val="000000"/>
                </a:solidFill>
                <a:latin typeface="Wingdings-Regular"/>
              </a:rPr>
              <a:t> </a:t>
            </a:r>
            <a:r>
              <a:rPr lang="en-US" sz="1800" b="0" i="0" u="none" strike="noStrike" baseline="0" dirty="0">
                <a:solidFill>
                  <a:srgbClr val="000000"/>
                </a:solidFill>
                <a:latin typeface="PalatinoLinotype-Roman"/>
              </a:rPr>
              <a:t>Tannins range in color from </a:t>
            </a:r>
            <a:r>
              <a:rPr lang="en-US" sz="1800" b="1" i="0" u="none" strike="noStrike" baseline="0" dirty="0">
                <a:solidFill>
                  <a:srgbClr val="FF0066"/>
                </a:solidFill>
                <a:latin typeface="PalatinoLinotype-Bold"/>
              </a:rPr>
              <a:t>yellowish –white to light brown.</a:t>
            </a:r>
          </a:p>
          <a:p>
            <a:pPr marL="0" indent="0" algn="l">
              <a:buNone/>
            </a:pPr>
            <a:r>
              <a:rPr lang="en-US" sz="1800" b="0" i="0" u="none" strike="noStrike" baseline="0" dirty="0">
                <a:solidFill>
                  <a:srgbClr val="000000"/>
                </a:solidFill>
                <a:latin typeface="Wingdings-Regular"/>
              </a:rPr>
              <a:t> </a:t>
            </a:r>
            <a:r>
              <a:rPr lang="en-US" sz="1800" b="0" i="0" u="none" strike="noStrike" baseline="0" dirty="0">
                <a:solidFill>
                  <a:srgbClr val="000000"/>
                </a:solidFill>
                <a:latin typeface="PalatinoLinotype-Roman"/>
              </a:rPr>
              <a:t>Bark of the oak tree and grape seeds are sources of tannins.</a:t>
            </a:r>
            <a:endParaRPr lang="tr-TR" dirty="0"/>
          </a:p>
          <a:p>
            <a:pPr algn="l"/>
            <a:endParaRPr lang="tr-TR" sz="1800" b="0" i="0" u="none" strike="noStrike" baseline="0" dirty="0">
              <a:solidFill>
                <a:srgbClr val="000000"/>
              </a:solidFill>
              <a:latin typeface="PalatinoLinotype-Roman"/>
            </a:endParaRPr>
          </a:p>
          <a:p>
            <a:pPr marL="0" indent="0" algn="l">
              <a:buNone/>
            </a:pPr>
            <a:endParaRPr lang="tr-TR" dirty="0"/>
          </a:p>
        </p:txBody>
      </p:sp>
      <p:sp>
        <p:nvSpPr>
          <p:cNvPr id="4" name="Slayt Numarası Yer Tutucusu 3">
            <a:extLst>
              <a:ext uri="{FF2B5EF4-FFF2-40B4-BE49-F238E27FC236}">
                <a16:creationId xmlns:a16="http://schemas.microsoft.com/office/drawing/2014/main" id="{CDC0EE42-2B6D-4F40-B5E2-BC9BB20DCEBE}"/>
              </a:ext>
            </a:extLst>
          </p:cNvPr>
          <p:cNvSpPr>
            <a:spLocks noGrp="1"/>
          </p:cNvSpPr>
          <p:nvPr>
            <p:ph type="sldNum" sz="quarter" idx="12"/>
          </p:nvPr>
        </p:nvSpPr>
        <p:spPr/>
        <p:txBody>
          <a:bodyPr/>
          <a:lstStyle/>
          <a:p>
            <a:fld id="{61A0B341-B81A-4CCD-A543-C7FE7FBBC096}" type="slidenum">
              <a:rPr lang="tr-TR" smtClean="0"/>
              <a:t>19</a:t>
            </a:fld>
            <a:endParaRPr lang="tr-TR"/>
          </a:p>
        </p:txBody>
      </p:sp>
      <p:pic>
        <p:nvPicPr>
          <p:cNvPr id="1026" name="Picture 2" descr="Figure1: Types of tannins and their basic structures Tannins in... |  Download Scientific Diagram">
            <a:extLst>
              <a:ext uri="{FF2B5EF4-FFF2-40B4-BE49-F238E27FC236}">
                <a16:creationId xmlns:a16="http://schemas.microsoft.com/office/drawing/2014/main" id="{70655EC5-1395-43B1-A6DE-4024C9C97A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9187" y="3903621"/>
            <a:ext cx="4495800" cy="2491202"/>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a:extLst>
              <a:ext uri="{FF2B5EF4-FFF2-40B4-BE49-F238E27FC236}">
                <a16:creationId xmlns:a16="http://schemas.microsoft.com/office/drawing/2014/main" id="{0CE50641-FD57-44FA-BD16-5142947CCF67}"/>
              </a:ext>
            </a:extLst>
          </p:cNvPr>
          <p:cNvSpPr txBox="1"/>
          <p:nvPr/>
        </p:nvSpPr>
        <p:spPr>
          <a:xfrm>
            <a:off x="7664450" y="4508777"/>
            <a:ext cx="4276725" cy="2031325"/>
          </a:xfrm>
          <a:prstGeom prst="rect">
            <a:avLst/>
          </a:prstGeom>
          <a:noFill/>
        </p:spPr>
        <p:txBody>
          <a:bodyPr wrap="square">
            <a:spAutoFit/>
          </a:bodyPr>
          <a:lstStyle/>
          <a:p>
            <a:r>
              <a:rPr lang="en-US" dirty="0" err="1"/>
              <a:t>Phlorotannins</a:t>
            </a:r>
            <a:r>
              <a:rPr lang="en-US" dirty="0"/>
              <a:t> are a type of tannins found in brown algae, and in a lower amount also in some red algae. Contrary to hydrolysable or condensed tannins, these compounds are oligomers of phloroglucinol (polyphloroglucinols).</a:t>
            </a:r>
          </a:p>
        </p:txBody>
      </p:sp>
      <p:pic>
        <p:nvPicPr>
          <p:cNvPr id="8" name="Resim 7">
            <a:extLst>
              <a:ext uri="{FF2B5EF4-FFF2-40B4-BE49-F238E27FC236}">
                <a16:creationId xmlns:a16="http://schemas.microsoft.com/office/drawing/2014/main" id="{F922B390-CE2F-4B78-BD4A-9D9959E834BE}"/>
              </a:ext>
            </a:extLst>
          </p:cNvPr>
          <p:cNvPicPr>
            <a:picLocks noChangeAspect="1"/>
          </p:cNvPicPr>
          <p:nvPr/>
        </p:nvPicPr>
        <p:blipFill>
          <a:blip r:embed="rId3"/>
          <a:stretch>
            <a:fillRect/>
          </a:stretch>
        </p:blipFill>
        <p:spPr>
          <a:xfrm>
            <a:off x="8105775" y="212045"/>
            <a:ext cx="3966790" cy="1800000"/>
          </a:xfrm>
          <a:prstGeom prst="rect">
            <a:avLst/>
          </a:prstGeom>
        </p:spPr>
      </p:pic>
    </p:spTree>
    <p:extLst>
      <p:ext uri="{BB962C8B-B14F-4D97-AF65-F5344CB8AC3E}">
        <p14:creationId xmlns:p14="http://schemas.microsoft.com/office/powerpoint/2010/main" val="264408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81200" y="19312"/>
            <a:ext cx="7787208" cy="583776"/>
          </a:xfrm>
        </p:spPr>
        <p:txBody>
          <a:bodyPr>
            <a:normAutofit/>
          </a:bodyPr>
          <a:lstStyle/>
          <a:p>
            <a:r>
              <a:rPr lang="tr-TR" sz="2800" b="1" dirty="0" err="1"/>
              <a:t>Myoglobin</a:t>
            </a:r>
            <a:r>
              <a:rPr lang="tr-TR" sz="2800" b="1" dirty="0"/>
              <a:t> </a:t>
            </a:r>
            <a:r>
              <a:rPr lang="tr-TR" sz="2800" b="1" dirty="0" err="1"/>
              <a:t>and</a:t>
            </a:r>
            <a:r>
              <a:rPr lang="tr-TR" sz="2800" b="1" dirty="0"/>
              <a:t> </a:t>
            </a:r>
            <a:r>
              <a:rPr lang="tr-TR" sz="2800" b="1" dirty="0" err="1"/>
              <a:t>Chlorophyll</a:t>
            </a:r>
            <a:r>
              <a:rPr lang="tr-TR" sz="2800" b="1" dirty="0"/>
              <a:t> (</a:t>
            </a:r>
            <a:r>
              <a:rPr lang="tr-TR" sz="2800" b="1" dirty="0" err="1"/>
              <a:t>Tetrapyrroles</a:t>
            </a:r>
            <a:r>
              <a:rPr lang="tr-TR" sz="2800" b="1" dirty="0"/>
              <a:t> )</a:t>
            </a:r>
          </a:p>
        </p:txBody>
      </p:sp>
      <p:sp>
        <p:nvSpPr>
          <p:cNvPr id="3" name="İçerik Yer Tutucusu 2"/>
          <p:cNvSpPr>
            <a:spLocks noGrp="1"/>
          </p:cNvSpPr>
          <p:nvPr>
            <p:ph idx="1"/>
          </p:nvPr>
        </p:nvSpPr>
        <p:spPr>
          <a:xfrm>
            <a:off x="1981199" y="603088"/>
            <a:ext cx="9996435" cy="6254912"/>
          </a:xfrm>
          <a:noFill/>
          <a:ln w="63500">
            <a:solidFill>
              <a:srgbClr val="0000FF"/>
            </a:solidFill>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tr-TR" sz="1600" b="1" u="sng" dirty="0">
                <a:solidFill>
                  <a:schemeClr val="tx1"/>
                </a:solidFill>
                <a:latin typeface="Arial" panose="020B0604020202020204" pitchFamily="34" charset="0"/>
                <a:cs typeface="Arial" panose="020B0604020202020204" pitchFamily="34" charset="0"/>
              </a:rPr>
              <a:t>(1) </a:t>
            </a:r>
            <a:r>
              <a:rPr lang="tr-TR" sz="1600" b="1" u="sng" dirty="0" err="1">
                <a:solidFill>
                  <a:schemeClr val="tx1"/>
                </a:solidFill>
                <a:latin typeface="Arial" panose="020B0604020202020204" pitchFamily="34" charset="0"/>
                <a:cs typeface="Arial" panose="020B0604020202020204" pitchFamily="34" charset="0"/>
              </a:rPr>
              <a:t>Heme</a:t>
            </a:r>
            <a:r>
              <a:rPr lang="tr-TR" sz="1600" b="1" u="sng" dirty="0">
                <a:solidFill>
                  <a:schemeClr val="tx1"/>
                </a:solidFill>
                <a:latin typeface="Arial" panose="020B0604020202020204" pitchFamily="34" charset="0"/>
                <a:cs typeface="Arial" panose="020B0604020202020204" pitchFamily="34" charset="0"/>
              </a:rPr>
              <a:t> </a:t>
            </a:r>
            <a:r>
              <a:rPr lang="tr-TR" sz="1600" b="1" u="sng" dirty="0" err="1">
                <a:solidFill>
                  <a:schemeClr val="tx1"/>
                </a:solidFill>
                <a:latin typeface="Arial" panose="020B0604020202020204" pitchFamily="34" charset="0"/>
                <a:cs typeface="Arial" panose="020B0604020202020204" pitchFamily="34" charset="0"/>
              </a:rPr>
              <a:t>Compounds</a:t>
            </a:r>
            <a:r>
              <a:rPr lang="tr-TR" sz="1600" b="1" u="sng" dirty="0">
                <a:solidFill>
                  <a:schemeClr val="tx1"/>
                </a:solidFill>
                <a:latin typeface="Arial" panose="020B0604020202020204" pitchFamily="34" charset="0"/>
                <a:cs typeface="Arial" panose="020B0604020202020204" pitchFamily="34" charset="0"/>
              </a:rPr>
              <a:t> (</a:t>
            </a:r>
            <a:r>
              <a:rPr lang="tr-TR" sz="1600" b="1" u="sng" dirty="0" err="1">
                <a:solidFill>
                  <a:schemeClr val="tx1"/>
                </a:solidFill>
                <a:latin typeface="Arial" panose="020B0604020202020204" pitchFamily="34" charset="0"/>
                <a:cs typeface="Arial" panose="020B0604020202020204" pitchFamily="34" charset="0"/>
              </a:rPr>
              <a:t>Myoglobin</a:t>
            </a:r>
            <a:r>
              <a:rPr lang="tr-TR" sz="1600" b="1" u="sng" dirty="0">
                <a:solidFill>
                  <a:schemeClr val="tx1"/>
                </a:solidFill>
                <a:latin typeface="Arial" panose="020B0604020202020204" pitchFamily="34" charset="0"/>
                <a:cs typeface="Arial" panose="020B0604020202020204" pitchFamily="34" charset="0"/>
              </a:rPr>
              <a:t>):</a:t>
            </a:r>
          </a:p>
          <a:p>
            <a:r>
              <a:rPr lang="en-US" sz="1600" dirty="0">
                <a:solidFill>
                  <a:schemeClr val="tx1"/>
                </a:solidFill>
                <a:latin typeface="Arial" panose="020B0604020202020204" pitchFamily="34" charset="0"/>
                <a:cs typeface="Arial" panose="020B0604020202020204" pitchFamily="34" charset="0"/>
              </a:rPr>
              <a:t>These are responsible for the color of the </a:t>
            </a:r>
            <a:r>
              <a:rPr lang="tr-TR" sz="1600" dirty="0" err="1">
                <a:solidFill>
                  <a:schemeClr val="tx1"/>
                </a:solidFill>
                <a:latin typeface="Arial" panose="020B0604020202020204" pitchFamily="34" charset="0"/>
                <a:cs typeface="Arial" panose="020B0604020202020204" pitchFamily="34" charset="0"/>
              </a:rPr>
              <a:t>meat</a:t>
            </a:r>
            <a:r>
              <a:rPr lang="en-US" sz="1600" dirty="0">
                <a:solidFill>
                  <a:schemeClr val="tx1"/>
                </a:solidFill>
                <a:latin typeface="Arial" panose="020B0604020202020204" pitchFamily="34" charset="0"/>
                <a:cs typeface="Arial" panose="020B0604020202020204" pitchFamily="34" charset="0"/>
              </a:rPr>
              <a:t>. The main pigment is myoglobin (Mb). The blood pigment hemoglobin (</a:t>
            </a:r>
            <a:r>
              <a:rPr lang="en-US" sz="1600" dirty="0" err="1">
                <a:solidFill>
                  <a:schemeClr val="tx1"/>
                </a:solidFill>
                <a:latin typeface="Arial" panose="020B0604020202020204" pitchFamily="34" charset="0"/>
                <a:cs typeface="Arial" panose="020B0604020202020204" pitchFamily="34" charset="0"/>
              </a:rPr>
              <a:t>Hb</a:t>
            </a:r>
            <a:r>
              <a:rPr lang="en-US" sz="1600" dirty="0">
                <a:solidFill>
                  <a:schemeClr val="tx1"/>
                </a:solidFill>
                <a:latin typeface="Arial" panose="020B0604020202020204" pitchFamily="34" charset="0"/>
                <a:cs typeface="Arial" panose="020B0604020202020204" pitchFamily="34" charset="0"/>
              </a:rPr>
              <a:t>) is of 2nd degree importance.</a:t>
            </a:r>
          </a:p>
          <a:p>
            <a:r>
              <a:rPr lang="en-US" sz="1600" dirty="0">
                <a:solidFill>
                  <a:schemeClr val="tx1"/>
                </a:solidFill>
                <a:latin typeface="Arial" panose="020B0604020202020204" pitchFamily="34" charset="0"/>
                <a:cs typeface="Arial" panose="020B0604020202020204" pitchFamily="34" charset="0"/>
              </a:rPr>
              <a:t>Since blood is removed by slaughter, Mb is responsible for&gt; 90% of the flesh color.</a:t>
            </a:r>
          </a:p>
          <a:p>
            <a:r>
              <a:rPr lang="en-US" sz="1600" dirty="0">
                <a:solidFill>
                  <a:schemeClr val="tx1"/>
                </a:solidFill>
                <a:latin typeface="Arial" panose="020B0604020202020204" pitchFamily="34" charset="0"/>
                <a:cs typeface="Arial" panose="020B0604020202020204" pitchFamily="34" charset="0"/>
              </a:rPr>
              <a:t>Mb content of meat is related to species, age, gender and physical activity. </a:t>
            </a:r>
            <a:r>
              <a:rPr lang="tr-TR" sz="1600" dirty="0" err="1">
                <a:solidFill>
                  <a:schemeClr val="tx1"/>
                </a:solidFill>
                <a:latin typeface="Arial" panose="020B0604020202020204" pitchFamily="34" charset="0"/>
                <a:cs typeface="Arial" panose="020B0604020202020204" pitchFamily="34" charset="0"/>
              </a:rPr>
              <a:t>Pale-colored</a:t>
            </a:r>
            <a:r>
              <a:rPr lang="en-US" sz="1600" dirty="0">
                <a:solidFill>
                  <a:schemeClr val="tx1"/>
                </a:solidFill>
                <a:latin typeface="Arial" panose="020B0604020202020204" pitchFamily="34" charset="0"/>
                <a:cs typeface="Arial" panose="020B0604020202020204" pitchFamily="34" charset="0"/>
              </a:rPr>
              <a:t> beef, for example, contains less Mb than a bright red one.</a:t>
            </a:r>
          </a:p>
          <a:p>
            <a:r>
              <a:rPr lang="en-US" sz="1600" dirty="0">
                <a:solidFill>
                  <a:schemeClr val="tx1"/>
                </a:solidFill>
                <a:latin typeface="Arial" panose="020B0604020202020204" pitchFamily="34" charset="0"/>
                <a:cs typeface="Arial" panose="020B0604020202020204" pitchFamily="34" charset="0"/>
              </a:rPr>
              <a:t>Chicken breast meat contains less Mb than thigh meat and </a:t>
            </a:r>
            <a:r>
              <a:rPr lang="tr-TR" sz="1600" dirty="0" err="1">
                <a:solidFill>
                  <a:schemeClr val="tx1"/>
                </a:solidFill>
                <a:latin typeface="Arial" panose="020B0604020202020204" pitchFamily="34" charset="0"/>
                <a:cs typeface="Arial" panose="020B0604020202020204" pitchFamily="34" charset="0"/>
              </a:rPr>
              <a:t>therefore</a:t>
            </a:r>
            <a:r>
              <a:rPr lang="tr-TR" sz="1600"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is whitish in color.</a:t>
            </a:r>
          </a:p>
          <a:p>
            <a:r>
              <a:rPr lang="en-US" sz="1600" dirty="0">
                <a:solidFill>
                  <a:schemeClr val="tx1"/>
                </a:solidFill>
                <a:latin typeface="Arial" panose="020B0604020202020204" pitchFamily="34" charset="0"/>
                <a:cs typeface="Arial" panose="020B0604020202020204" pitchFamily="34" charset="0"/>
              </a:rPr>
              <a:t>Minor pigments in </a:t>
            </a:r>
            <a:r>
              <a:rPr lang="en-US" sz="1600" b="1" dirty="0">
                <a:solidFill>
                  <a:schemeClr val="tx1"/>
                </a:solidFill>
                <a:latin typeface="Arial" panose="020B0604020202020204" pitchFamily="34" charset="0"/>
                <a:cs typeface="Arial" panose="020B0604020202020204" pitchFamily="34" charset="0"/>
              </a:rPr>
              <a:t>muscle</a:t>
            </a:r>
            <a:r>
              <a:rPr lang="en-US" sz="1600" dirty="0">
                <a:solidFill>
                  <a:schemeClr val="tx1"/>
                </a:solidFill>
                <a:latin typeface="Arial" panose="020B0604020202020204" pitchFamily="34" charset="0"/>
                <a:cs typeface="Arial" panose="020B0604020202020204" pitchFamily="34" charset="0"/>
              </a:rPr>
              <a:t>: cytochrome enzymes, </a:t>
            </a:r>
            <a:r>
              <a:rPr lang="en-US" sz="1600" dirty="0" err="1">
                <a:solidFill>
                  <a:schemeClr val="tx1"/>
                </a:solidFill>
                <a:latin typeface="Arial" panose="020B0604020202020204" pitchFamily="34" charset="0"/>
                <a:cs typeface="Arial" panose="020B0604020202020204" pitchFamily="34" charset="0"/>
              </a:rPr>
              <a:t>flavins</a:t>
            </a:r>
            <a:r>
              <a:rPr lang="en-US" sz="1600" dirty="0">
                <a:solidFill>
                  <a:schemeClr val="tx1"/>
                </a:solidFill>
                <a:latin typeface="Arial" panose="020B0604020202020204" pitchFamily="34" charset="0"/>
                <a:cs typeface="Arial" panose="020B0604020202020204" pitchFamily="34" charset="0"/>
              </a:rPr>
              <a:t> and </a:t>
            </a:r>
            <a:r>
              <a:rPr lang="en-US" sz="1600" dirty="0" err="1">
                <a:solidFill>
                  <a:schemeClr val="tx1"/>
                </a:solidFill>
                <a:latin typeface="Arial" panose="020B0604020202020204" pitchFamily="34" charset="0"/>
                <a:cs typeface="Arial" panose="020B0604020202020204" pitchFamily="34" charset="0"/>
              </a:rPr>
              <a:t>Vit</a:t>
            </a:r>
            <a:r>
              <a:rPr lang="en-US" sz="1600" dirty="0">
                <a:solidFill>
                  <a:schemeClr val="tx1"/>
                </a:solidFill>
                <a:latin typeface="Arial" panose="020B0604020202020204" pitchFamily="34" charset="0"/>
                <a:cs typeface="Arial" panose="020B0604020202020204" pitchFamily="34" charset="0"/>
              </a:rPr>
              <a:t> B12.</a:t>
            </a:r>
          </a:p>
          <a:p>
            <a:r>
              <a:rPr lang="en-US" sz="1600" dirty="0">
                <a:solidFill>
                  <a:schemeClr val="tx1"/>
                </a:solidFill>
                <a:latin typeface="Arial" panose="020B0604020202020204" pitchFamily="34" charset="0"/>
                <a:cs typeface="Arial" panose="020B0604020202020204" pitchFamily="34" charset="0"/>
              </a:rPr>
              <a:t>Myoglobin is a globular protein. It consists of a single polypeptide chain. Molecular size is 16.8 </a:t>
            </a:r>
            <a:r>
              <a:rPr lang="en-US" sz="1600" dirty="0" err="1">
                <a:solidFill>
                  <a:schemeClr val="tx1"/>
                </a:solidFill>
                <a:latin typeface="Arial" panose="020B0604020202020204" pitchFamily="34" charset="0"/>
                <a:cs typeface="Arial" panose="020B0604020202020204" pitchFamily="34" charset="0"/>
              </a:rPr>
              <a:t>KiloDaltons</a:t>
            </a:r>
            <a:r>
              <a:rPr lang="en-US" sz="1600" dirty="0">
                <a:solidFill>
                  <a:schemeClr val="tx1"/>
                </a:solidFill>
                <a:latin typeface="Arial" panose="020B0604020202020204" pitchFamily="34" charset="0"/>
                <a:cs typeface="Arial" panose="020B0604020202020204" pitchFamily="34" charset="0"/>
              </a:rPr>
              <a:t>. It contains 153 amino acids.</a:t>
            </a:r>
            <a:endParaRPr lang="tr-TR" sz="2000" dirty="0"/>
          </a:p>
          <a:p>
            <a:endParaRPr lang="tr-TR" sz="2000" dirty="0"/>
          </a:p>
          <a:p>
            <a:endParaRPr lang="tr-TR" sz="2000" dirty="0"/>
          </a:p>
        </p:txBody>
      </p:sp>
      <p:sp>
        <p:nvSpPr>
          <p:cNvPr id="5" name="Slayt Numarası Yer Tutucusu 4"/>
          <p:cNvSpPr>
            <a:spLocks noGrp="1"/>
          </p:cNvSpPr>
          <p:nvPr>
            <p:ph type="sldNum" sz="quarter" idx="12"/>
          </p:nvPr>
        </p:nvSpPr>
        <p:spPr/>
        <p:txBody>
          <a:bodyPr/>
          <a:lstStyle/>
          <a:p>
            <a:fld id="{05879D45-D2A0-4A28-A831-E302C748BA68}" type="slidenum">
              <a:rPr lang="tr-TR" smtClean="0"/>
              <a:pPr/>
              <a:t>2</a:t>
            </a:fld>
            <a:endParaRPr lang="tr-TR"/>
          </a:p>
        </p:txBody>
      </p:sp>
      <p:pic>
        <p:nvPicPr>
          <p:cNvPr id="7" name="Picture 2" descr="globin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2392" y="3842984"/>
            <a:ext cx="3013365" cy="2832864"/>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
        <p:nvSpPr>
          <p:cNvPr id="6" name="AutoShape 2" descr="Haemoglobin – Structure And Function | A-Level Biology Revision N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0" name="Picture 6" descr="Structure Of Human Hemoglobin Molecule Stock Vector - Illustration of  chemical, chemistry: 102593315"/>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t="3919" b="11785"/>
          <a:stretch/>
        </p:blipFill>
        <p:spPr bwMode="auto">
          <a:xfrm>
            <a:off x="4240405" y="4011862"/>
            <a:ext cx="2951282" cy="2659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456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81200" y="51620"/>
            <a:ext cx="7931224" cy="403897"/>
          </a:xfrm>
        </p:spPr>
        <p:txBody>
          <a:bodyPr>
            <a:normAutofit fontScale="90000"/>
          </a:bodyPr>
          <a:lstStyle/>
          <a:p>
            <a:r>
              <a:rPr lang="tr-TR" b="1" dirty="0" err="1"/>
              <a:t>Betalains</a:t>
            </a:r>
            <a:r>
              <a:rPr lang="tr-TR" b="1" dirty="0"/>
              <a:t> (N-</a:t>
            </a:r>
            <a:r>
              <a:rPr lang="tr-TR" b="1" dirty="0" err="1"/>
              <a:t>heterocyclic</a:t>
            </a:r>
            <a:r>
              <a:rPr lang="tr-TR" b="1" dirty="0"/>
              <a:t> </a:t>
            </a:r>
            <a:r>
              <a:rPr lang="tr-TR" b="1" dirty="0" err="1"/>
              <a:t>compounds</a:t>
            </a:r>
            <a:r>
              <a:rPr lang="tr-TR" b="1" dirty="0"/>
              <a:t>)</a:t>
            </a:r>
            <a:endParaRPr lang="tr-TR" sz="3100" dirty="0"/>
          </a:p>
        </p:txBody>
      </p:sp>
      <p:sp>
        <p:nvSpPr>
          <p:cNvPr id="3" name="İçerik Yer Tutucusu 2"/>
          <p:cNvSpPr>
            <a:spLocks noGrp="1"/>
          </p:cNvSpPr>
          <p:nvPr>
            <p:ph idx="1"/>
          </p:nvPr>
        </p:nvSpPr>
        <p:spPr>
          <a:xfrm>
            <a:off x="1631503" y="548681"/>
            <a:ext cx="10488961" cy="6172795"/>
          </a:xfrm>
          <a:noFill/>
          <a:ln w="63500">
            <a:solidFill>
              <a:srgbClr val="0000FF"/>
            </a:solidFill>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sz="1600" dirty="0">
                <a:solidFill>
                  <a:schemeClr val="tx1"/>
                </a:solidFill>
                <a:latin typeface="Arial" panose="020B0604020202020204" pitchFamily="34" charset="0"/>
                <a:cs typeface="Arial" panose="020B0604020202020204" pitchFamily="34" charset="0"/>
              </a:rPr>
              <a:t>Foods containing </a:t>
            </a:r>
            <a:r>
              <a:rPr lang="en-US" sz="1600" dirty="0" err="1">
                <a:solidFill>
                  <a:schemeClr val="tx1"/>
                </a:solidFill>
                <a:latin typeface="Arial" panose="020B0604020202020204" pitchFamily="34" charset="0"/>
                <a:cs typeface="Arial" panose="020B0604020202020204" pitchFamily="34" charset="0"/>
              </a:rPr>
              <a:t>betalain</a:t>
            </a:r>
            <a:r>
              <a:rPr lang="en-US" sz="1600" dirty="0">
                <a:solidFill>
                  <a:schemeClr val="tx1"/>
                </a:solidFill>
                <a:latin typeface="Arial" panose="020B0604020202020204" pitchFamily="34" charset="0"/>
                <a:cs typeface="Arial" panose="020B0604020202020204" pitchFamily="34" charset="0"/>
              </a:rPr>
              <a:t> are similar in color to those containing anthocyanins. Their distribution in nature is extremely low compared to anthocyanins. It is located in the vacuole in the plant cell. </a:t>
            </a:r>
            <a:r>
              <a:rPr lang="en-US" sz="1600" dirty="0" err="1">
                <a:solidFill>
                  <a:schemeClr val="tx1"/>
                </a:solidFill>
                <a:latin typeface="Arial" panose="020B0604020202020204" pitchFamily="34" charset="0"/>
                <a:cs typeface="Arial" panose="020B0604020202020204" pitchFamily="34" charset="0"/>
              </a:rPr>
              <a:t>Betalamic</a:t>
            </a:r>
            <a:r>
              <a:rPr lang="en-US" sz="1600" dirty="0">
                <a:solidFill>
                  <a:schemeClr val="tx1"/>
                </a:solidFill>
                <a:latin typeface="Arial" panose="020B0604020202020204" pitchFamily="34" charset="0"/>
                <a:cs typeface="Arial" panose="020B0604020202020204" pitchFamily="34" charset="0"/>
              </a:rPr>
              <a:t> acid forms its main skeleton. </a:t>
            </a:r>
            <a:endParaRPr lang="tr-TR" sz="1600" dirty="0">
              <a:solidFill>
                <a:schemeClr val="tx1"/>
              </a:solidFill>
              <a:latin typeface="Arial" panose="020B0604020202020204" pitchFamily="34" charset="0"/>
              <a:cs typeface="Arial" panose="020B0604020202020204" pitchFamily="34" charset="0"/>
            </a:endParaRPr>
          </a:p>
          <a:p>
            <a:r>
              <a:rPr lang="tr-TR" sz="1600" dirty="0" err="1">
                <a:solidFill>
                  <a:schemeClr val="tx1"/>
                </a:solidFill>
                <a:latin typeface="Arial" panose="020B0604020202020204" pitchFamily="34" charset="0"/>
                <a:cs typeface="Arial" panose="020B0604020202020204" pitchFamily="34" charset="0"/>
              </a:rPr>
              <a:t>Betalains</a:t>
            </a:r>
            <a:r>
              <a:rPr lang="en-US" sz="1600" dirty="0">
                <a:solidFill>
                  <a:schemeClr val="tx1"/>
                </a:solidFill>
                <a:latin typeface="Arial" panose="020B0604020202020204" pitchFamily="34" charset="0"/>
                <a:cs typeface="Arial" panose="020B0604020202020204" pitchFamily="34" charset="0"/>
              </a:rPr>
              <a:t> consist</a:t>
            </a:r>
            <a:r>
              <a:rPr lang="tr-TR" sz="1600"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of two main groups:</a:t>
            </a:r>
          </a:p>
          <a:p>
            <a:pPr marL="0" indent="0">
              <a:buNone/>
            </a:pPr>
            <a:r>
              <a:rPr lang="en-US" sz="1600" b="1" dirty="0" err="1">
                <a:solidFill>
                  <a:srgbClr val="7030A0"/>
                </a:solidFill>
                <a:latin typeface="Arial" panose="020B0604020202020204" pitchFamily="34" charset="0"/>
                <a:cs typeface="Arial" panose="020B0604020202020204" pitchFamily="34" charset="0"/>
              </a:rPr>
              <a:t>Betacyanins</a:t>
            </a:r>
            <a:r>
              <a:rPr lang="en-US" sz="1600" b="1" dirty="0">
                <a:solidFill>
                  <a:srgbClr val="7030A0"/>
                </a:solidFill>
                <a:latin typeface="Arial" panose="020B0604020202020204" pitchFamily="34" charset="0"/>
                <a:cs typeface="Arial" panose="020B0604020202020204" pitchFamily="34" charset="0"/>
              </a:rPr>
              <a:t>: Purple</a:t>
            </a:r>
            <a:r>
              <a:rPr lang="tr-TR" sz="1600" b="1" dirty="0">
                <a:solidFill>
                  <a:srgbClr val="7030A0"/>
                </a:solidFill>
                <a:latin typeface="Arial" panose="020B0604020202020204" pitchFamily="34" charset="0"/>
                <a:cs typeface="Arial" panose="020B0604020202020204" pitchFamily="34" charset="0"/>
              </a:rPr>
              <a:t> </a:t>
            </a:r>
            <a:r>
              <a:rPr lang="tr-TR" sz="1600" dirty="0">
                <a:solidFill>
                  <a:schemeClr val="tx1"/>
                </a:solidFill>
                <a:latin typeface="Arial" panose="020B0604020202020204" pitchFamily="34" charset="0"/>
                <a:cs typeface="Arial" panose="020B0604020202020204" pitchFamily="34" charset="0"/>
              </a:rPr>
              <a:t>/    </a:t>
            </a:r>
            <a:r>
              <a:rPr lang="en-US" sz="1600" b="1" dirty="0" err="1">
                <a:solidFill>
                  <a:srgbClr val="FFC000"/>
                </a:solidFill>
                <a:latin typeface="Arial" panose="020B0604020202020204" pitchFamily="34" charset="0"/>
                <a:cs typeface="Arial" panose="020B0604020202020204" pitchFamily="34" charset="0"/>
              </a:rPr>
              <a:t>Betaxanthines</a:t>
            </a:r>
            <a:r>
              <a:rPr lang="en-US" sz="1600" b="1" dirty="0">
                <a:solidFill>
                  <a:srgbClr val="FFC000"/>
                </a:solidFill>
                <a:latin typeface="Arial" panose="020B0604020202020204" pitchFamily="34" charset="0"/>
                <a:cs typeface="Arial" panose="020B0604020202020204" pitchFamily="34" charset="0"/>
              </a:rPr>
              <a:t>: Yellow</a:t>
            </a:r>
            <a:endParaRPr lang="tr-TR" sz="2000" b="1" dirty="0">
              <a:solidFill>
                <a:srgbClr val="FFC000"/>
              </a:solidFill>
            </a:endParaRPr>
          </a:p>
        </p:txBody>
      </p:sp>
      <p:sp>
        <p:nvSpPr>
          <p:cNvPr id="6" name="Slayt Numarası Yer Tutucusu 5"/>
          <p:cNvSpPr>
            <a:spLocks noGrp="1"/>
          </p:cNvSpPr>
          <p:nvPr>
            <p:ph type="sldNum" sz="quarter" idx="12"/>
          </p:nvPr>
        </p:nvSpPr>
        <p:spPr/>
        <p:txBody>
          <a:bodyPr/>
          <a:lstStyle/>
          <a:p>
            <a:fld id="{05879D45-D2A0-4A28-A831-E302C748BA68}" type="slidenum">
              <a:rPr lang="tr-TR" smtClean="0"/>
              <a:pPr/>
              <a:t>20</a:t>
            </a:fld>
            <a:endParaRPr lang="tr-TR"/>
          </a:p>
        </p:txBody>
      </p:sp>
      <p:pic>
        <p:nvPicPr>
          <p:cNvPr id="18434" name="Picture 2" descr="https://images.readcube-cdn.com/publishers/wiley/figures/15d8c29b51ebea78c17857cc29d7ccd3e568dc52ef99c151f7475c3d5258828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6680" y="2204863"/>
            <a:ext cx="6165286" cy="2869229"/>
          </a:xfrm>
          <a:prstGeom prst="rect">
            <a:avLst/>
          </a:prstGeom>
          <a:noFill/>
          <a:ln w="38100">
            <a:solidFill>
              <a:srgbClr val="C00000"/>
            </a:solidFill>
          </a:ln>
          <a:extLst>
            <a:ext uri="{909E8E84-426E-40DD-AFC4-6F175D3DCCD1}">
              <a14:hiddenFill xmlns:a14="http://schemas.microsoft.com/office/drawing/2010/main">
                <a:solidFill>
                  <a:srgbClr val="FFFFFF"/>
                </a:solidFill>
              </a14:hiddenFill>
            </a:ext>
          </a:extLst>
        </p:spPr>
      </p:pic>
      <p:sp>
        <p:nvSpPr>
          <p:cNvPr id="7" name="Dikdörtgen 6"/>
          <p:cNvSpPr/>
          <p:nvPr/>
        </p:nvSpPr>
        <p:spPr>
          <a:xfrm>
            <a:off x="2149112" y="5271077"/>
            <a:ext cx="4729655" cy="261610"/>
          </a:xfrm>
          <a:prstGeom prst="rect">
            <a:avLst/>
          </a:prstGeom>
          <a:ln>
            <a:solidFill>
              <a:srgbClr val="00B0F0"/>
            </a:solidFill>
          </a:ln>
        </p:spPr>
        <p:txBody>
          <a:bodyPr wrap="square">
            <a:spAutoFit/>
          </a:bodyPr>
          <a:lstStyle/>
          <a:p>
            <a:r>
              <a:rPr lang="tr-TR" sz="1100" b="1" dirty="0" err="1">
                <a:solidFill>
                  <a:srgbClr val="000000"/>
                </a:solidFill>
                <a:latin typeface="Century Gothic" panose="020B0502020202020204" pitchFamily="34" charset="0"/>
              </a:rPr>
              <a:t>Figure</a:t>
            </a:r>
            <a:r>
              <a:rPr lang="tr-TR" sz="1100" b="1" dirty="0">
                <a:solidFill>
                  <a:srgbClr val="000000"/>
                </a:solidFill>
                <a:latin typeface="Century Gothic" panose="020B0502020202020204" pitchFamily="34" charset="0"/>
              </a:rPr>
              <a:t>: </a:t>
            </a:r>
            <a:r>
              <a:rPr lang="tr-TR" sz="1100" b="1" dirty="0" err="1">
                <a:solidFill>
                  <a:srgbClr val="000000"/>
                </a:solidFill>
                <a:latin typeface="Century Gothic" panose="020B0502020202020204" pitchFamily="34" charset="0"/>
              </a:rPr>
              <a:t>Betalamic</a:t>
            </a:r>
            <a:r>
              <a:rPr lang="tr-TR" sz="1100" b="1" dirty="0">
                <a:solidFill>
                  <a:srgbClr val="000000"/>
                </a:solidFill>
                <a:latin typeface="Century Gothic" panose="020B0502020202020204" pitchFamily="34" charset="0"/>
              </a:rPr>
              <a:t> </a:t>
            </a:r>
            <a:r>
              <a:rPr lang="tr-TR" sz="1100" b="1" dirty="0" err="1">
                <a:solidFill>
                  <a:srgbClr val="000000"/>
                </a:solidFill>
                <a:latin typeface="Century Gothic" panose="020B0502020202020204" pitchFamily="34" charset="0"/>
              </a:rPr>
              <a:t>acid</a:t>
            </a:r>
            <a:r>
              <a:rPr lang="tr-TR" sz="1100" b="1" dirty="0">
                <a:solidFill>
                  <a:srgbClr val="000000"/>
                </a:solidFill>
                <a:latin typeface="Century Gothic" panose="020B0502020202020204" pitchFamily="34" charset="0"/>
              </a:rPr>
              <a:t> (a), </a:t>
            </a:r>
            <a:r>
              <a:rPr lang="tr-TR" sz="1100" b="1" dirty="0" err="1">
                <a:solidFill>
                  <a:srgbClr val="000000"/>
                </a:solidFill>
                <a:latin typeface="Century Gothic" panose="020B0502020202020204" pitchFamily="34" charset="0"/>
              </a:rPr>
              <a:t>betacyanins</a:t>
            </a:r>
            <a:r>
              <a:rPr lang="tr-TR" sz="1100" b="1" dirty="0">
                <a:solidFill>
                  <a:srgbClr val="000000"/>
                </a:solidFill>
                <a:latin typeface="Century Gothic" panose="020B0502020202020204" pitchFamily="34" charset="0"/>
              </a:rPr>
              <a:t> (b) </a:t>
            </a:r>
            <a:r>
              <a:rPr lang="tr-TR" sz="1100" b="1" dirty="0" err="1">
                <a:solidFill>
                  <a:srgbClr val="000000"/>
                </a:solidFill>
                <a:latin typeface="Century Gothic" panose="020B0502020202020204" pitchFamily="34" charset="0"/>
              </a:rPr>
              <a:t>and</a:t>
            </a:r>
            <a:r>
              <a:rPr lang="tr-TR" sz="1100" b="1" dirty="0">
                <a:solidFill>
                  <a:srgbClr val="000000"/>
                </a:solidFill>
                <a:latin typeface="Century Gothic" panose="020B0502020202020204" pitchFamily="34" charset="0"/>
              </a:rPr>
              <a:t> </a:t>
            </a:r>
            <a:r>
              <a:rPr lang="tr-TR" sz="1100" b="1" dirty="0" err="1">
                <a:solidFill>
                  <a:srgbClr val="000000"/>
                </a:solidFill>
                <a:latin typeface="Century Gothic" panose="020B0502020202020204" pitchFamily="34" charset="0"/>
              </a:rPr>
              <a:t>betaxanthines</a:t>
            </a:r>
            <a:r>
              <a:rPr lang="tr-TR" sz="1100" b="1" dirty="0">
                <a:solidFill>
                  <a:srgbClr val="000000"/>
                </a:solidFill>
                <a:latin typeface="Century Gothic" panose="020B0502020202020204" pitchFamily="34" charset="0"/>
              </a:rPr>
              <a:t> (c).</a:t>
            </a:r>
          </a:p>
        </p:txBody>
      </p:sp>
      <p:pic>
        <p:nvPicPr>
          <p:cNvPr id="8" name="Resim 7"/>
          <p:cNvPicPr>
            <a:picLocks noChangeAspect="1"/>
          </p:cNvPicPr>
          <p:nvPr/>
        </p:nvPicPr>
        <p:blipFill>
          <a:blip r:embed="rId4"/>
          <a:stretch>
            <a:fillRect/>
          </a:stretch>
        </p:blipFill>
        <p:spPr>
          <a:xfrm>
            <a:off x="7975671" y="1877073"/>
            <a:ext cx="3611545" cy="3767948"/>
          </a:xfrm>
          <a:prstGeom prst="rect">
            <a:avLst/>
          </a:prstGeom>
          <a:ln w="38100">
            <a:solidFill>
              <a:srgbClr val="C00000"/>
            </a:solidFill>
          </a:ln>
        </p:spPr>
      </p:pic>
      <p:sp>
        <p:nvSpPr>
          <p:cNvPr id="11" name="Dikdörtgen 10"/>
          <p:cNvSpPr/>
          <p:nvPr/>
        </p:nvSpPr>
        <p:spPr>
          <a:xfrm>
            <a:off x="7886774" y="1353021"/>
            <a:ext cx="3789340" cy="430887"/>
          </a:xfrm>
          <a:prstGeom prst="rect">
            <a:avLst/>
          </a:prstGeom>
          <a:ln>
            <a:solidFill>
              <a:srgbClr val="00B0F0"/>
            </a:solidFill>
          </a:ln>
        </p:spPr>
        <p:txBody>
          <a:bodyPr wrap="square">
            <a:spAutoFit/>
          </a:bodyPr>
          <a:lstStyle/>
          <a:p>
            <a:r>
              <a:rPr lang="tr-TR" sz="1100" b="1" dirty="0" err="1">
                <a:solidFill>
                  <a:srgbClr val="000000"/>
                </a:solidFill>
                <a:latin typeface="Century Gothic" panose="020B0502020202020204" pitchFamily="34" charset="0"/>
              </a:rPr>
              <a:t>Figure</a:t>
            </a:r>
            <a:r>
              <a:rPr lang="tr-TR" sz="1100" b="1" dirty="0">
                <a:solidFill>
                  <a:srgbClr val="000000"/>
                </a:solidFill>
                <a:latin typeface="Century Gothic" panose="020B0502020202020204" pitchFamily="34" charset="0"/>
              </a:rPr>
              <a:t>: </a:t>
            </a:r>
            <a:r>
              <a:rPr lang="tr-TR" sz="1100" b="1" dirty="0" err="1">
                <a:solidFill>
                  <a:srgbClr val="000000"/>
                </a:solidFill>
                <a:latin typeface="Century Gothic" panose="020B0502020202020204" pitchFamily="34" charset="0"/>
              </a:rPr>
              <a:t>Some</a:t>
            </a:r>
            <a:r>
              <a:rPr lang="tr-TR" sz="1100" b="1" dirty="0">
                <a:solidFill>
                  <a:srgbClr val="000000"/>
                </a:solidFill>
                <a:latin typeface="Century Gothic" panose="020B0502020202020204" pitchFamily="34" charset="0"/>
              </a:rPr>
              <a:t> </a:t>
            </a:r>
            <a:r>
              <a:rPr lang="tr-TR" sz="1100" b="1" dirty="0" err="1">
                <a:solidFill>
                  <a:srgbClr val="000000"/>
                </a:solidFill>
                <a:latin typeface="Century Gothic" panose="020B0502020202020204" pitchFamily="34" charset="0"/>
              </a:rPr>
              <a:t>plants</a:t>
            </a:r>
            <a:r>
              <a:rPr lang="tr-TR" sz="1100" b="1" dirty="0">
                <a:solidFill>
                  <a:srgbClr val="000000"/>
                </a:solidFill>
                <a:latin typeface="Century Gothic" panose="020B0502020202020204" pitchFamily="34" charset="0"/>
              </a:rPr>
              <a:t> </a:t>
            </a:r>
            <a:r>
              <a:rPr lang="tr-TR" sz="1100" b="1" dirty="0" err="1">
                <a:solidFill>
                  <a:srgbClr val="000000"/>
                </a:solidFill>
                <a:latin typeface="Century Gothic" panose="020B0502020202020204" pitchFamily="34" charset="0"/>
              </a:rPr>
              <a:t>containing</a:t>
            </a:r>
            <a:r>
              <a:rPr lang="tr-TR" sz="1100" b="1" dirty="0">
                <a:solidFill>
                  <a:srgbClr val="000000"/>
                </a:solidFill>
                <a:latin typeface="Century Gothic" panose="020B0502020202020204" pitchFamily="34" charset="0"/>
              </a:rPr>
              <a:t> </a:t>
            </a:r>
            <a:r>
              <a:rPr lang="tr-TR" sz="1100" b="1" dirty="0" err="1">
                <a:solidFill>
                  <a:srgbClr val="000000"/>
                </a:solidFill>
                <a:latin typeface="Century Gothic" panose="020B0502020202020204" pitchFamily="34" charset="0"/>
              </a:rPr>
              <a:t>betalain</a:t>
            </a:r>
            <a:r>
              <a:rPr lang="tr-TR" sz="1100" b="1" dirty="0">
                <a:solidFill>
                  <a:srgbClr val="000000"/>
                </a:solidFill>
                <a:latin typeface="Century Gothic" panose="020B0502020202020204" pitchFamily="34" charset="0"/>
              </a:rPr>
              <a:t>. </a:t>
            </a:r>
            <a:r>
              <a:rPr lang="tr-TR" sz="1100" b="1" dirty="0" err="1">
                <a:solidFill>
                  <a:srgbClr val="000000"/>
                </a:solidFill>
                <a:latin typeface="Century Gothic" panose="020B0502020202020204" pitchFamily="34" charset="0"/>
              </a:rPr>
              <a:t>Purple</a:t>
            </a:r>
            <a:r>
              <a:rPr lang="tr-TR" sz="1100" b="1" dirty="0">
                <a:solidFill>
                  <a:srgbClr val="000000"/>
                </a:solidFill>
                <a:latin typeface="Century Gothic" panose="020B0502020202020204" pitchFamily="34" charset="0"/>
              </a:rPr>
              <a:t> </a:t>
            </a:r>
            <a:r>
              <a:rPr lang="tr-TR" sz="1100" b="1" dirty="0" err="1">
                <a:solidFill>
                  <a:srgbClr val="000000"/>
                </a:solidFill>
                <a:latin typeface="Century Gothic" panose="020B0502020202020204" pitchFamily="34" charset="0"/>
              </a:rPr>
              <a:t>beet</a:t>
            </a:r>
            <a:r>
              <a:rPr lang="tr-TR" sz="1100" b="1" dirty="0">
                <a:solidFill>
                  <a:srgbClr val="000000"/>
                </a:solidFill>
                <a:latin typeface="Century Gothic" panose="020B0502020202020204" pitchFamily="34" charset="0"/>
              </a:rPr>
              <a:t> (A) </a:t>
            </a:r>
            <a:r>
              <a:rPr lang="tr-TR" sz="1100" b="1" dirty="0" err="1">
                <a:solidFill>
                  <a:srgbClr val="000000"/>
                </a:solidFill>
                <a:latin typeface="Century Gothic" panose="020B0502020202020204" pitchFamily="34" charset="0"/>
              </a:rPr>
              <a:t>amaranth</a:t>
            </a:r>
            <a:r>
              <a:rPr lang="tr-TR" sz="1100" b="1" dirty="0">
                <a:solidFill>
                  <a:srgbClr val="000000"/>
                </a:solidFill>
                <a:latin typeface="Century Gothic" panose="020B0502020202020204" pitchFamily="34" charset="0"/>
              </a:rPr>
              <a:t> (B), </a:t>
            </a:r>
            <a:r>
              <a:rPr lang="tr-TR" sz="1100" b="1" dirty="0" err="1">
                <a:solidFill>
                  <a:srgbClr val="000000"/>
                </a:solidFill>
                <a:latin typeface="Century Gothic" panose="020B0502020202020204" pitchFamily="34" charset="0"/>
              </a:rPr>
              <a:t>cactus</a:t>
            </a:r>
            <a:r>
              <a:rPr lang="tr-TR" sz="1100" b="1" dirty="0">
                <a:solidFill>
                  <a:srgbClr val="000000"/>
                </a:solidFill>
                <a:latin typeface="Century Gothic" panose="020B0502020202020204" pitchFamily="34" charset="0"/>
              </a:rPr>
              <a:t> </a:t>
            </a:r>
            <a:r>
              <a:rPr lang="tr-TR" sz="1100" b="1" dirty="0" err="1">
                <a:solidFill>
                  <a:srgbClr val="000000"/>
                </a:solidFill>
                <a:latin typeface="Century Gothic" panose="020B0502020202020204" pitchFamily="34" charset="0"/>
              </a:rPr>
              <a:t>fruit</a:t>
            </a:r>
            <a:r>
              <a:rPr lang="tr-TR" sz="1100" b="1" dirty="0">
                <a:solidFill>
                  <a:srgbClr val="000000"/>
                </a:solidFill>
                <a:latin typeface="Century Gothic" panose="020B0502020202020204" pitchFamily="34" charset="0"/>
              </a:rPr>
              <a:t> (C), </a:t>
            </a:r>
            <a:r>
              <a:rPr lang="tr-TR" sz="1100" b="1" dirty="0" err="1">
                <a:solidFill>
                  <a:srgbClr val="000000"/>
                </a:solidFill>
                <a:latin typeface="Century Gothic" panose="020B0502020202020204" pitchFamily="34" charset="0"/>
              </a:rPr>
              <a:t>red</a:t>
            </a:r>
            <a:r>
              <a:rPr lang="tr-TR" sz="1100" b="1" dirty="0">
                <a:solidFill>
                  <a:srgbClr val="000000"/>
                </a:solidFill>
                <a:latin typeface="Century Gothic" panose="020B0502020202020204" pitchFamily="34" charset="0"/>
              </a:rPr>
              <a:t> </a:t>
            </a:r>
            <a:r>
              <a:rPr lang="tr-TR" sz="1100" b="1" dirty="0" err="1">
                <a:solidFill>
                  <a:srgbClr val="000000"/>
                </a:solidFill>
                <a:latin typeface="Century Gothic" panose="020B0502020202020204" pitchFamily="34" charset="0"/>
              </a:rPr>
              <a:t>pitahaya</a:t>
            </a:r>
            <a:r>
              <a:rPr lang="tr-TR" sz="1100" b="1" dirty="0">
                <a:solidFill>
                  <a:srgbClr val="000000"/>
                </a:solidFill>
                <a:latin typeface="Century Gothic" panose="020B0502020202020204" pitchFamily="34" charset="0"/>
              </a:rPr>
              <a:t> (D)</a:t>
            </a:r>
            <a:endParaRPr lang="tr-TR" sz="1100" dirty="0">
              <a:latin typeface="Century Gothic" panose="020B0502020202020204" pitchFamily="34" charset="0"/>
            </a:endParaRPr>
          </a:p>
        </p:txBody>
      </p:sp>
    </p:spTree>
    <p:extLst>
      <p:ext uri="{BB962C8B-B14F-4D97-AF65-F5344CB8AC3E}">
        <p14:creationId xmlns:p14="http://schemas.microsoft.com/office/powerpoint/2010/main" val="3371470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31503" y="116634"/>
            <a:ext cx="10358333" cy="3923521"/>
          </a:xfrm>
          <a:ln w="63500">
            <a:solidFill>
              <a:srgbClr val="0000FF"/>
            </a:solidFill>
          </a:ln>
        </p:spPr>
        <p:style>
          <a:lnRef idx="2">
            <a:schemeClr val="accent2"/>
          </a:lnRef>
          <a:fillRef idx="1">
            <a:schemeClr val="lt1"/>
          </a:fillRef>
          <a:effectRef idx="0">
            <a:schemeClr val="accent2"/>
          </a:effectRef>
          <a:fontRef idx="minor">
            <a:schemeClr val="dk1"/>
          </a:fontRef>
        </p:style>
        <p:txBody>
          <a:bodyPr>
            <a:normAutofit/>
          </a:bodyPr>
          <a:lstStyle/>
          <a:p>
            <a:r>
              <a:rPr lang="en-US" sz="1600" dirty="0">
                <a:latin typeface="Arial" panose="020B0604020202020204" pitchFamily="34" charset="0"/>
                <a:cs typeface="Arial" panose="020B0604020202020204" pitchFamily="34" charset="0"/>
              </a:rPr>
              <a:t>Within the Caryophyllales group, there are 78 </a:t>
            </a:r>
            <a:r>
              <a:rPr lang="en-US" sz="1600" dirty="0" err="1">
                <a:latin typeface="Arial" panose="020B0604020202020204" pitchFamily="34" charset="0"/>
                <a:cs typeface="Arial" panose="020B0604020202020204" pitchFamily="34" charset="0"/>
              </a:rPr>
              <a:t>betalains</a:t>
            </a:r>
            <a:r>
              <a:rPr lang="en-US" sz="1600" dirty="0">
                <a:latin typeface="Arial" panose="020B0604020202020204" pitchFamily="34" charset="0"/>
                <a:cs typeface="Arial" panose="020B0604020202020204" pitchFamily="34" charset="0"/>
              </a:rPr>
              <a:t> defined in 17 families.</a:t>
            </a:r>
          </a:p>
          <a:p>
            <a:r>
              <a:rPr lang="en-US" sz="1600" dirty="0">
                <a:latin typeface="Arial" panose="020B0604020202020204" pitchFamily="34" charset="0"/>
                <a:cs typeface="Arial" panose="020B0604020202020204" pitchFamily="34" charset="0"/>
              </a:rPr>
              <a:t>The main source is purple beet. 99.99% of the </a:t>
            </a:r>
            <a:r>
              <a:rPr lang="en-US" sz="1600" dirty="0" err="1">
                <a:latin typeface="Arial" panose="020B0604020202020204" pitchFamily="34" charset="0"/>
                <a:cs typeface="Arial" panose="020B0604020202020204" pitchFamily="34" charset="0"/>
              </a:rPr>
              <a:t>betalain</a:t>
            </a:r>
            <a:r>
              <a:rPr lang="en-US" sz="1600" dirty="0">
                <a:latin typeface="Arial" panose="020B0604020202020204" pitchFamily="34" charset="0"/>
                <a:cs typeface="Arial" panose="020B0604020202020204" pitchFamily="34" charset="0"/>
              </a:rPr>
              <a:t> produced in nature originates from this plant. The pigment in this is</a:t>
            </a:r>
            <a:r>
              <a:rPr lang="tr-TR"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indicaxanthin</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type</a:t>
            </a:r>
            <a:r>
              <a:rPr lang="tr-TR" sz="1600" dirty="0">
                <a:latin typeface="Arial" panose="020B0604020202020204" pitchFamily="34" charset="0"/>
                <a:cs typeface="Arial" panose="020B0604020202020204" pitchFamily="34" charset="0"/>
              </a:rPr>
              <a:t> of </a:t>
            </a:r>
            <a:r>
              <a:rPr lang="tr-TR" sz="1600" dirty="0" err="1">
                <a:latin typeface="Arial" panose="020B0604020202020204" pitchFamily="34" charset="0"/>
                <a:cs typeface="Arial" panose="020B0604020202020204" pitchFamily="34" charset="0"/>
              </a:rPr>
              <a:t>betaxanthin</a:t>
            </a:r>
            <a:r>
              <a:rPr lang="tr-TR"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It is found in amaranth, cactus fruit, and red pitahaya and flower bougainvillea.</a:t>
            </a:r>
          </a:p>
          <a:p>
            <a:r>
              <a:rPr lang="en-US" sz="1600" dirty="0">
                <a:latin typeface="Arial" panose="020B0604020202020204" pitchFamily="34" charset="0"/>
                <a:cs typeface="Arial" panose="020B0604020202020204" pitchFamily="34" charset="0"/>
              </a:rPr>
              <a:t>Although their color is similar to some anthocyanins, they are not affected by </a:t>
            </a:r>
            <a:r>
              <a:rPr lang="en-US" sz="1600" dirty="0" err="1">
                <a:latin typeface="Arial" panose="020B0604020202020204" pitchFamily="34" charset="0"/>
                <a:cs typeface="Arial" panose="020B0604020202020204" pitchFamily="34" charset="0"/>
              </a:rPr>
              <a:t>pH.</a:t>
            </a:r>
            <a:r>
              <a:rPr lang="en-US" sz="1600" dirty="0">
                <a:latin typeface="Arial" panose="020B0604020202020204" pitchFamily="34" charset="0"/>
                <a:cs typeface="Arial" panose="020B0604020202020204" pitchFamily="34" charset="0"/>
              </a:rPr>
              <a:t> They are generally stable between pH 3.0-7.0. (very stable at pH 4.0-5.0). When they are out of the cell, pH, water activity, light, oxygen, metal ions, temperature and enzymes reduce their stability. At optimal pH, the main deterioration factor is temperature.</a:t>
            </a:r>
          </a:p>
          <a:p>
            <a:r>
              <a:rPr lang="en-US" sz="1600" dirty="0">
                <a:latin typeface="Arial" panose="020B0604020202020204" pitchFamily="34" charset="0"/>
                <a:cs typeface="Arial" panose="020B0604020202020204" pitchFamily="34" charset="0"/>
              </a:rPr>
              <a:t>It degrades easily in alkaline conditions. Its level depends on pH and O</a:t>
            </a:r>
            <a:r>
              <a:rPr lang="en-US" sz="105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 They are good antioxidants.</a:t>
            </a:r>
            <a:r>
              <a:rPr lang="tr-TR"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They dissolve well in water. If there is no water in the environment, it will not degrade.</a:t>
            </a:r>
          </a:p>
          <a:p>
            <a:r>
              <a:rPr lang="en-US" sz="1600" dirty="0">
                <a:latin typeface="Arial" panose="020B0604020202020204" pitchFamily="34" charset="0"/>
                <a:cs typeface="Arial" panose="020B0604020202020204" pitchFamily="34" charset="0"/>
              </a:rPr>
              <a:t>They absorb light strongly. It has beautiful colors. They give the maximum absorbance at 532-550 nm and 457-485 nm.</a:t>
            </a:r>
          </a:p>
          <a:p>
            <a:r>
              <a:rPr lang="en-US" sz="1600" dirty="0">
                <a:latin typeface="Arial" panose="020B0604020202020204" pitchFamily="34" charset="0"/>
                <a:cs typeface="Arial" panose="020B0604020202020204" pitchFamily="34" charset="0"/>
              </a:rPr>
              <a:t> Their sensitivity to oxygen limits their use as a food coloring.</a:t>
            </a:r>
            <a:endParaRPr lang="tr-TR" sz="2000" dirty="0"/>
          </a:p>
        </p:txBody>
      </p:sp>
      <p:sp>
        <p:nvSpPr>
          <p:cNvPr id="4" name="Slayt Numarası Yer Tutucusu 3"/>
          <p:cNvSpPr>
            <a:spLocks noGrp="1"/>
          </p:cNvSpPr>
          <p:nvPr>
            <p:ph type="sldNum" sz="quarter" idx="12"/>
          </p:nvPr>
        </p:nvSpPr>
        <p:spPr/>
        <p:txBody>
          <a:bodyPr/>
          <a:lstStyle/>
          <a:p>
            <a:fld id="{05879D45-D2A0-4A28-A831-E302C748BA68}" type="slidenum">
              <a:rPr lang="tr-TR" smtClean="0"/>
              <a:pPr/>
              <a:t>21</a:t>
            </a:fld>
            <a:endParaRPr lang="tr-TR"/>
          </a:p>
        </p:txBody>
      </p:sp>
      <p:pic>
        <p:nvPicPr>
          <p:cNvPr id="9218" name="Picture 2" descr="Caryophyllales - Vikipedi">
            <a:extLst>
              <a:ext uri="{FF2B5EF4-FFF2-40B4-BE49-F238E27FC236}">
                <a16:creationId xmlns:a16="http://schemas.microsoft.com/office/drawing/2014/main" id="{C232F05C-9FEA-463D-8CBA-E2E9408476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5402" y="4142403"/>
            <a:ext cx="195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Beet, Moulin Rouge Hybrid - Beets at Burpee.com">
            <a:extLst>
              <a:ext uri="{FF2B5EF4-FFF2-40B4-BE49-F238E27FC236}">
                <a16:creationId xmlns:a16="http://schemas.microsoft.com/office/drawing/2014/main" id="{635DAA28-CDD7-4394-96A8-869D95427C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0589" y="4459839"/>
            <a:ext cx="1527049" cy="18000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Growing Bougainvillea– Bougainvillea Care Tips | Garden Design">
            <a:extLst>
              <a:ext uri="{FF2B5EF4-FFF2-40B4-BE49-F238E27FC236}">
                <a16:creationId xmlns:a16="http://schemas.microsoft.com/office/drawing/2014/main" id="{596013C0-B46F-448A-80C7-75C22C1188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5007" y="4807296"/>
            <a:ext cx="1197818" cy="1800000"/>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a:extLst>
              <a:ext uri="{FF2B5EF4-FFF2-40B4-BE49-F238E27FC236}">
                <a16:creationId xmlns:a16="http://schemas.microsoft.com/office/drawing/2014/main" id="{9B653796-BEE2-4D05-A129-DF5C6C74A6E3}"/>
              </a:ext>
            </a:extLst>
          </p:cNvPr>
          <p:cNvSpPr txBox="1"/>
          <p:nvPr/>
        </p:nvSpPr>
        <p:spPr>
          <a:xfrm>
            <a:off x="1835799" y="5060965"/>
            <a:ext cx="6097554" cy="646331"/>
          </a:xfrm>
          <a:prstGeom prst="rect">
            <a:avLst/>
          </a:prstGeom>
          <a:noFill/>
        </p:spPr>
        <p:txBody>
          <a:bodyPr wrap="square">
            <a:spAutoFit/>
          </a:bodyPr>
          <a:lstStyle/>
          <a:p>
            <a:pPr algn="l"/>
            <a:r>
              <a:rPr lang="tr-TR" sz="1800" b="0" i="0" u="none" strike="noStrike" baseline="0" dirty="0" err="1">
                <a:solidFill>
                  <a:srgbClr val="131313"/>
                </a:solidFill>
                <a:latin typeface="Times-Roman"/>
              </a:rPr>
              <a:t>red-violet</a:t>
            </a:r>
            <a:r>
              <a:rPr lang="tr-TR" sz="1800" b="0" i="0" u="none" strike="noStrike" baseline="0" dirty="0">
                <a:solidFill>
                  <a:srgbClr val="131313"/>
                </a:solidFill>
                <a:latin typeface="Times-Roman"/>
              </a:rPr>
              <a:t> </a:t>
            </a:r>
            <a:r>
              <a:rPr lang="tr-TR" sz="1800" b="0" i="0" u="none" strike="noStrike" baseline="0" dirty="0" err="1">
                <a:solidFill>
                  <a:srgbClr val="131313"/>
                </a:solidFill>
                <a:latin typeface="Times-Roman"/>
              </a:rPr>
              <a:t>betacyanins</a:t>
            </a:r>
            <a:r>
              <a:rPr lang="tr-TR" sz="1800" b="0" i="0" u="none" strike="noStrike" baseline="0" dirty="0">
                <a:solidFill>
                  <a:srgbClr val="131313"/>
                </a:solidFill>
                <a:latin typeface="Times-Roman"/>
              </a:rPr>
              <a:t> (</a:t>
            </a:r>
            <a:r>
              <a:rPr lang="el-GR" sz="1800" b="0" i="0" u="none" strike="noStrike" baseline="0" dirty="0">
                <a:solidFill>
                  <a:srgbClr val="131313"/>
                </a:solidFill>
                <a:latin typeface="Segoe Print" panose="02000600000000000000" pitchFamily="2" charset="0"/>
              </a:rPr>
              <a:t>λ</a:t>
            </a:r>
            <a:r>
              <a:rPr lang="tr-TR" sz="800" b="0" i="0" u="none" strike="noStrike" baseline="0" dirty="0">
                <a:solidFill>
                  <a:srgbClr val="131313"/>
                </a:solidFill>
                <a:latin typeface="Times-Roman"/>
              </a:rPr>
              <a:t>max</a:t>
            </a:r>
            <a:r>
              <a:rPr lang="tr-TR" sz="1800" b="0" i="1" u="none" strike="noStrike" baseline="0" dirty="0">
                <a:solidFill>
                  <a:srgbClr val="131313"/>
                </a:solidFill>
                <a:latin typeface="CMSY10"/>
              </a:rPr>
              <a:t>∼</a:t>
            </a:r>
            <a:r>
              <a:rPr lang="tr-TR" sz="1800" b="0" i="0" u="none" strike="noStrike" baseline="0" dirty="0">
                <a:solidFill>
                  <a:srgbClr val="131313"/>
                </a:solidFill>
                <a:latin typeface="Times-Roman"/>
              </a:rPr>
              <a:t>540 </a:t>
            </a:r>
            <a:r>
              <a:rPr lang="tr-TR" sz="1800" b="0" i="0" u="none" strike="noStrike" baseline="0" dirty="0" err="1">
                <a:solidFill>
                  <a:srgbClr val="131313"/>
                </a:solidFill>
                <a:latin typeface="Times-Roman"/>
              </a:rPr>
              <a:t>nm</a:t>
            </a:r>
            <a:r>
              <a:rPr lang="tr-TR" sz="1800" b="0" i="0" u="none" strike="noStrike" baseline="0" dirty="0">
                <a:solidFill>
                  <a:srgbClr val="131313"/>
                </a:solidFill>
                <a:latin typeface="Times-Roman"/>
              </a:rPr>
              <a:t>) </a:t>
            </a:r>
            <a:r>
              <a:rPr lang="tr-TR" sz="1800" b="0" i="0" u="none" strike="noStrike" baseline="0" dirty="0" err="1">
                <a:solidFill>
                  <a:srgbClr val="131313"/>
                </a:solidFill>
                <a:latin typeface="Times-Roman"/>
              </a:rPr>
              <a:t>and</a:t>
            </a:r>
            <a:endParaRPr lang="tr-TR" sz="1800" b="0" i="0" u="none" strike="noStrike" baseline="0" dirty="0">
              <a:solidFill>
                <a:srgbClr val="131313"/>
              </a:solidFill>
              <a:latin typeface="Times-Roman"/>
            </a:endParaRPr>
          </a:p>
          <a:p>
            <a:pPr algn="l"/>
            <a:r>
              <a:rPr lang="tr-TR" sz="1800" b="0" i="0" u="none" strike="noStrike" baseline="0" dirty="0" err="1">
                <a:solidFill>
                  <a:srgbClr val="131313"/>
                </a:solidFill>
                <a:latin typeface="Times-Roman"/>
              </a:rPr>
              <a:t>yellow</a:t>
            </a:r>
            <a:r>
              <a:rPr lang="tr-TR" sz="1800" b="0" i="0" u="none" strike="noStrike" baseline="0" dirty="0">
                <a:solidFill>
                  <a:srgbClr val="131313"/>
                </a:solidFill>
                <a:latin typeface="Times-Roman"/>
              </a:rPr>
              <a:t> </a:t>
            </a:r>
            <a:r>
              <a:rPr lang="tr-TR" sz="1800" b="0" i="0" u="none" strike="noStrike" baseline="0" dirty="0" err="1">
                <a:solidFill>
                  <a:srgbClr val="131313"/>
                </a:solidFill>
                <a:latin typeface="Times-Roman"/>
              </a:rPr>
              <a:t>betaxanthins</a:t>
            </a:r>
            <a:r>
              <a:rPr lang="tr-TR" sz="1800" b="0" i="0" u="none" strike="noStrike" baseline="0" dirty="0">
                <a:solidFill>
                  <a:srgbClr val="131313"/>
                </a:solidFill>
                <a:latin typeface="Times-Roman"/>
              </a:rPr>
              <a:t> (</a:t>
            </a:r>
            <a:r>
              <a:rPr lang="el-GR" sz="1800" b="0" i="0" u="none" strike="noStrike" baseline="0" dirty="0">
                <a:solidFill>
                  <a:srgbClr val="131313"/>
                </a:solidFill>
                <a:latin typeface="Segoe Print" panose="02000600000000000000" pitchFamily="2" charset="0"/>
              </a:rPr>
              <a:t>λ</a:t>
            </a:r>
            <a:r>
              <a:rPr lang="tr-TR" sz="800" b="0" i="0" u="none" strike="noStrike" baseline="0" dirty="0">
                <a:solidFill>
                  <a:srgbClr val="131313"/>
                </a:solidFill>
                <a:latin typeface="Times-Roman"/>
              </a:rPr>
              <a:t>max</a:t>
            </a:r>
            <a:r>
              <a:rPr lang="tr-TR" sz="1800" b="0" i="1" u="none" strike="noStrike" baseline="0" dirty="0">
                <a:solidFill>
                  <a:srgbClr val="131313"/>
                </a:solidFill>
                <a:latin typeface="CMSY10"/>
              </a:rPr>
              <a:t>∼</a:t>
            </a:r>
            <a:r>
              <a:rPr lang="tr-TR" sz="1800" b="0" i="0" u="none" strike="noStrike" baseline="0" dirty="0">
                <a:solidFill>
                  <a:srgbClr val="131313"/>
                </a:solidFill>
                <a:latin typeface="Times-Roman"/>
              </a:rPr>
              <a:t>480 </a:t>
            </a:r>
            <a:r>
              <a:rPr lang="tr-TR" sz="1800" b="0" i="0" u="none" strike="noStrike" baseline="0" dirty="0" err="1">
                <a:solidFill>
                  <a:srgbClr val="131313"/>
                </a:solidFill>
                <a:latin typeface="Times-Roman"/>
              </a:rPr>
              <a:t>nm</a:t>
            </a:r>
            <a:r>
              <a:rPr lang="tr-TR" sz="1800" b="0" i="0" u="none" strike="noStrike" baseline="0" dirty="0">
                <a:solidFill>
                  <a:srgbClr val="131313"/>
                </a:solidFill>
                <a:latin typeface="Times-Roman"/>
              </a:rPr>
              <a:t>).</a:t>
            </a:r>
            <a:endParaRPr lang="tr-TR" dirty="0"/>
          </a:p>
        </p:txBody>
      </p:sp>
    </p:spTree>
    <p:extLst>
      <p:ext uri="{BB962C8B-B14F-4D97-AF65-F5344CB8AC3E}">
        <p14:creationId xmlns:p14="http://schemas.microsoft.com/office/powerpoint/2010/main" val="400878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007768" y="491073"/>
            <a:ext cx="4968552" cy="634082"/>
          </a:xfrm>
        </p:spPr>
        <p:txBody>
          <a:bodyPr>
            <a:normAutofit fontScale="90000"/>
          </a:bodyPr>
          <a:lstStyle/>
          <a:p>
            <a:r>
              <a:rPr lang="tr-TR" sz="3200" dirty="0" err="1"/>
              <a:t>Spectra</a:t>
            </a:r>
            <a:r>
              <a:rPr lang="tr-TR" sz="3200" dirty="0"/>
              <a:t> of </a:t>
            </a:r>
            <a:r>
              <a:rPr lang="tr-TR" sz="3200" dirty="0" err="1"/>
              <a:t>Some</a:t>
            </a:r>
            <a:r>
              <a:rPr lang="tr-TR" sz="3200" dirty="0"/>
              <a:t> </a:t>
            </a:r>
            <a:r>
              <a:rPr lang="tr-TR" sz="3200" dirty="0" err="1"/>
              <a:t>Pigments</a:t>
            </a:r>
            <a:endParaRPr lang="tr-TR" sz="3200" dirty="0"/>
          </a:p>
        </p:txBody>
      </p:sp>
      <p:sp>
        <p:nvSpPr>
          <p:cNvPr id="5" name="Slayt Numarası Yer Tutucusu 4"/>
          <p:cNvSpPr>
            <a:spLocks noGrp="1"/>
          </p:cNvSpPr>
          <p:nvPr>
            <p:ph type="sldNum" sz="quarter" idx="12"/>
          </p:nvPr>
        </p:nvSpPr>
        <p:spPr/>
        <p:txBody>
          <a:bodyPr/>
          <a:lstStyle/>
          <a:p>
            <a:fld id="{05879D45-D2A0-4A28-A831-E302C748BA68}" type="slidenum">
              <a:rPr lang="tr-TR" smtClean="0"/>
              <a:pPr/>
              <a:t>22</a:t>
            </a:fld>
            <a:endParaRPr lang="tr-TR"/>
          </a:p>
        </p:txBody>
      </p:sp>
      <p:pic>
        <p:nvPicPr>
          <p:cNvPr id="7172" name="Picture 4" descr="Absorption spectra of the major leaf pigments. Chlorophylls and... |  Download Scientific Diagram">
            <a:extLst>
              <a:ext uri="{FF2B5EF4-FFF2-40B4-BE49-F238E27FC236}">
                <a16:creationId xmlns:a16="http://schemas.microsoft.com/office/drawing/2014/main" id="{00FEC0FC-D422-421C-9CC1-7659C1640BC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9646" y="2040294"/>
            <a:ext cx="6789667" cy="377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112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1925" y="1964353"/>
            <a:ext cx="8970597" cy="4893647"/>
          </a:xfrm>
          <a:prstGeom prst="rect">
            <a:avLst/>
          </a:prstGeom>
        </p:spPr>
        <p:txBody>
          <a:bodyPr wrap="square">
            <a:spAutoFit/>
          </a:bodyPr>
          <a:lstStyle/>
          <a:p>
            <a:pPr algn="l"/>
            <a:endParaRPr lang="en-US" sz="2400" dirty="0"/>
          </a:p>
          <a:p>
            <a:pPr algn="just" rtl="0"/>
            <a:r>
              <a:rPr lang="en-US" sz="2400" dirty="0">
                <a:latin typeface="Times New Roman" pitchFamily="18" charset="0"/>
                <a:cs typeface="Times New Roman" pitchFamily="18" charset="0"/>
              </a:rPr>
              <a:t>The color is one of the most important factors affecting quality and palatability of the foods among different consumers</a:t>
            </a:r>
            <a:r>
              <a:rPr lang="tr-TR"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rtl="0"/>
            <a:endParaRPr lang="en-US" sz="2400" dirty="0">
              <a:latin typeface="Times New Roman" pitchFamily="18" charset="0"/>
              <a:cs typeface="Times New Roman" pitchFamily="18" charset="0"/>
            </a:endParaRPr>
          </a:p>
          <a:p>
            <a:pPr algn="just" rtl="0"/>
            <a:r>
              <a:rPr lang="en-US" sz="2400" dirty="0">
                <a:latin typeface="Times New Roman" pitchFamily="18" charset="0"/>
                <a:cs typeface="Times New Roman" pitchFamily="18" charset="0"/>
              </a:rPr>
              <a:t>Therefore, food quality and flavor are closely associated with color. So, liking or disliking a food is conditioned by its color, attractive foods are sought out as pleasure giving, while unattractive foods avoided as undesirable.</a:t>
            </a:r>
            <a:endParaRPr lang="tr-TR" sz="2400" dirty="0">
              <a:latin typeface="Times New Roman" pitchFamily="18" charset="0"/>
              <a:cs typeface="Times New Roman" pitchFamily="18" charset="0"/>
            </a:endParaRPr>
          </a:p>
          <a:p>
            <a:pPr algn="just" rtl="0"/>
            <a:endParaRPr lang="tr-TR"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Today a large number of industrially produced foods such as beverages, dairy products, confectionery margarine, pasta etc.., </a:t>
            </a:r>
            <a:r>
              <a:rPr lang="tr-TR" sz="2400" dirty="0" err="1">
                <a:latin typeface="Times New Roman" pitchFamily="18" charset="0"/>
                <a:cs typeface="Times New Roman" pitchFamily="18" charset="0"/>
              </a:rPr>
              <a:t>may</a:t>
            </a:r>
            <a:r>
              <a:rPr lang="tr-TR" sz="2400" dirty="0">
                <a:latin typeface="Times New Roman" pitchFamily="18" charset="0"/>
                <a:cs typeface="Times New Roman" pitchFamily="18" charset="0"/>
              </a:rPr>
              <a:t> </a:t>
            </a:r>
            <a:r>
              <a:rPr lang="tr-TR" sz="2400" dirty="0" err="1">
                <a:latin typeface="Times New Roman" pitchFamily="18" charset="0"/>
                <a:cs typeface="Times New Roman" pitchFamily="18" charset="0"/>
              </a:rPr>
              <a:t>contain</a:t>
            </a:r>
            <a:r>
              <a:rPr lang="tr-TR" sz="2400" dirty="0">
                <a:latin typeface="Times New Roman" pitchFamily="18" charset="0"/>
                <a:cs typeface="Times New Roman" pitchFamily="18" charset="0"/>
              </a:rPr>
              <a:t> </a:t>
            </a:r>
            <a:r>
              <a:rPr lang="tr-TR" sz="2400" dirty="0" err="1">
                <a:latin typeface="Times New Roman" pitchFamily="18" charset="0"/>
                <a:cs typeface="Times New Roman" pitchFamily="18" charset="0"/>
              </a:rPr>
              <a:t>food</a:t>
            </a:r>
            <a:r>
              <a:rPr lang="tr-TR" sz="2400" dirty="0">
                <a:latin typeface="Times New Roman" pitchFamily="18" charset="0"/>
                <a:cs typeface="Times New Roman" pitchFamily="18" charset="0"/>
              </a:rPr>
              <a:t> </a:t>
            </a:r>
            <a:r>
              <a:rPr lang="tr-TR" sz="2400" dirty="0" err="1">
                <a:latin typeface="Times New Roman" pitchFamily="18" charset="0"/>
                <a:cs typeface="Times New Roman" pitchFamily="18" charset="0"/>
              </a:rPr>
              <a:t>colorants</a:t>
            </a:r>
            <a:r>
              <a:rPr lang="en-US" sz="2400" dirty="0">
                <a:latin typeface="Times New Roman" pitchFamily="18" charset="0"/>
                <a:cs typeface="Times New Roman" pitchFamily="18" charset="0"/>
              </a:rPr>
              <a:t>.</a:t>
            </a:r>
          </a:p>
          <a:p>
            <a:pPr algn="just" rtl="0"/>
            <a:endParaRPr lang="en-US" sz="2400" dirty="0">
              <a:latin typeface="Times New Roman" pitchFamily="18" charset="0"/>
              <a:cs typeface="Times New Roman" pitchFamily="18" charset="0"/>
            </a:endParaRPr>
          </a:p>
        </p:txBody>
      </p:sp>
      <p:sp>
        <p:nvSpPr>
          <p:cNvPr id="3" name="Metin kutusu 2">
            <a:extLst>
              <a:ext uri="{FF2B5EF4-FFF2-40B4-BE49-F238E27FC236}">
                <a16:creationId xmlns:a16="http://schemas.microsoft.com/office/drawing/2014/main" id="{5690D621-9BD7-45B1-9CBA-3EED8D9F542F}"/>
              </a:ext>
            </a:extLst>
          </p:cNvPr>
          <p:cNvSpPr txBox="1"/>
          <p:nvPr/>
        </p:nvSpPr>
        <p:spPr>
          <a:xfrm>
            <a:off x="2817845" y="1138335"/>
            <a:ext cx="2582758" cy="523220"/>
          </a:xfrm>
          <a:prstGeom prst="rect">
            <a:avLst/>
          </a:prstGeom>
          <a:noFill/>
        </p:spPr>
        <p:txBody>
          <a:bodyPr wrap="none" rtlCol="0">
            <a:spAutoFit/>
          </a:bodyPr>
          <a:lstStyle/>
          <a:p>
            <a:r>
              <a:rPr lang="tr-TR" sz="2800" b="1" dirty="0" err="1"/>
              <a:t>Food</a:t>
            </a:r>
            <a:r>
              <a:rPr lang="tr-TR" sz="2800" b="1" dirty="0"/>
              <a:t> </a:t>
            </a:r>
            <a:r>
              <a:rPr lang="tr-TR" sz="2800" b="1" dirty="0" err="1"/>
              <a:t>coloring</a:t>
            </a:r>
            <a:endParaRPr lang="tr-TR" sz="2800" b="1" dirty="0"/>
          </a:p>
        </p:txBody>
      </p:sp>
      <p:pic>
        <p:nvPicPr>
          <p:cNvPr id="10242" name="Picture 2" descr="Artificial Food Coloring- Should You Avoid it? - Kimberton Whole Foods">
            <a:extLst>
              <a:ext uri="{FF2B5EF4-FFF2-40B4-BE49-F238E27FC236}">
                <a16:creationId xmlns:a16="http://schemas.microsoft.com/office/drawing/2014/main" id="{7BC45708-B7D7-4296-A9FF-649DD5F729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6803" y="428722"/>
            <a:ext cx="3228975" cy="1419225"/>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a:extLst>
              <a:ext uri="{FF2B5EF4-FFF2-40B4-BE49-F238E27FC236}">
                <a16:creationId xmlns:a16="http://schemas.microsoft.com/office/drawing/2014/main" id="{FBF5EED5-ACEE-4B87-91DC-9ACDBB2F95BF}"/>
              </a:ext>
            </a:extLst>
          </p:cNvPr>
          <p:cNvSpPr>
            <a:spLocks noGrp="1"/>
          </p:cNvSpPr>
          <p:nvPr>
            <p:ph type="sldNum" sz="quarter" idx="12"/>
          </p:nvPr>
        </p:nvSpPr>
        <p:spPr/>
        <p:txBody>
          <a:bodyPr/>
          <a:lstStyle/>
          <a:p>
            <a:fld id="{61A0B341-B81A-4CCD-A543-C7FE7FBBC096}" type="slidenum">
              <a:rPr lang="tr-TR" smtClean="0"/>
              <a:t>23</a:t>
            </a:fld>
            <a:endParaRPr lang="tr-TR"/>
          </a:p>
        </p:txBody>
      </p:sp>
    </p:spTree>
    <p:extLst>
      <p:ext uri="{BB962C8B-B14F-4D97-AF65-F5344CB8AC3E}">
        <p14:creationId xmlns:p14="http://schemas.microsoft.com/office/powerpoint/2010/main" val="1607205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ctrTitle"/>
          </p:nvPr>
        </p:nvSpPr>
        <p:spPr>
          <a:xfrm>
            <a:off x="1881158" y="714376"/>
            <a:ext cx="8572560" cy="5572145"/>
          </a:xfrm>
        </p:spPr>
        <p:txBody>
          <a:bodyPr rtlCol="1">
            <a:normAutofit fontScale="90000"/>
          </a:bodyPr>
          <a:lstStyle/>
          <a:p>
            <a:pPr>
              <a:defRPr/>
            </a:pPr>
            <a:r>
              <a:rPr lang="en-US" altLang="ar-SA" sz="3600" dirty="0">
                <a:solidFill>
                  <a:schemeClr val="tx1"/>
                </a:solidFill>
              </a:rPr>
              <a:t/>
            </a:r>
            <a:br>
              <a:rPr lang="en-US" altLang="ar-SA" sz="3600" dirty="0">
                <a:solidFill>
                  <a:schemeClr val="tx1"/>
                </a:solidFill>
              </a:rPr>
            </a:br>
            <a:r>
              <a:rPr lang="en-US" altLang="ar-SA" sz="3600" dirty="0">
                <a:solidFill>
                  <a:schemeClr val="tx1"/>
                </a:solidFill>
              </a:rPr>
              <a:t/>
            </a:r>
            <a:br>
              <a:rPr lang="en-US" altLang="ar-SA" sz="3600" dirty="0">
                <a:solidFill>
                  <a:schemeClr val="tx1"/>
                </a:solidFill>
              </a:rPr>
            </a:br>
            <a:r>
              <a:rPr lang="en-US" altLang="ar-SA" sz="3600" dirty="0">
                <a:solidFill>
                  <a:schemeClr val="tx1"/>
                </a:solidFill>
              </a:rPr>
              <a:t/>
            </a:r>
            <a:br>
              <a:rPr lang="en-US" altLang="ar-SA" sz="3600" dirty="0">
                <a:solidFill>
                  <a:schemeClr val="tx1"/>
                </a:solidFill>
              </a:rPr>
            </a:br>
            <a:r>
              <a:rPr lang="en-US" altLang="ar-SA" sz="3600" dirty="0">
                <a:solidFill>
                  <a:schemeClr val="tx1"/>
                </a:solidFill>
              </a:rPr>
              <a:t/>
            </a:r>
            <a:br>
              <a:rPr lang="en-US" altLang="ar-SA" sz="3600" dirty="0">
                <a:solidFill>
                  <a:schemeClr val="tx1"/>
                </a:solidFill>
              </a:rPr>
            </a:br>
            <a:r>
              <a:rPr lang="en-US" altLang="ar-SA" sz="3600" dirty="0">
                <a:solidFill>
                  <a:schemeClr val="tx1"/>
                </a:solidFill>
              </a:rPr>
              <a:t/>
            </a:r>
            <a:br>
              <a:rPr lang="en-US" altLang="ar-SA" sz="3600" dirty="0">
                <a:solidFill>
                  <a:schemeClr val="tx1"/>
                </a:solidFill>
              </a:rPr>
            </a:br>
            <a:r>
              <a:rPr lang="en-US" altLang="ar-SA" sz="3600" dirty="0">
                <a:solidFill>
                  <a:schemeClr val="tx1"/>
                </a:solidFill>
              </a:rPr>
              <a:t/>
            </a:r>
            <a:br>
              <a:rPr lang="en-US" altLang="ar-SA" sz="3600" dirty="0">
                <a:solidFill>
                  <a:schemeClr val="tx1"/>
                </a:solidFill>
              </a:rPr>
            </a:br>
            <a:r>
              <a:rPr lang="en-US" altLang="ar-SA" sz="3600" dirty="0">
                <a:solidFill>
                  <a:schemeClr val="tx1"/>
                </a:solidFill>
              </a:rPr>
              <a:t/>
            </a:r>
            <a:br>
              <a:rPr lang="en-US" altLang="ar-SA" sz="3600" dirty="0">
                <a:solidFill>
                  <a:schemeClr val="tx1"/>
                </a:solidFill>
              </a:rPr>
            </a:br>
            <a:r>
              <a:rPr lang="en-US" altLang="ar-SA" sz="3600" dirty="0">
                <a:solidFill>
                  <a:schemeClr val="tx1"/>
                </a:solidFill>
              </a:rPr>
              <a:t/>
            </a:r>
            <a:br>
              <a:rPr lang="en-US" altLang="ar-SA" sz="3600" dirty="0">
                <a:solidFill>
                  <a:schemeClr val="tx1"/>
                </a:solidFill>
              </a:rPr>
            </a:br>
            <a:r>
              <a:rPr lang="en-US" altLang="ar-SA" sz="3600" dirty="0">
                <a:solidFill>
                  <a:schemeClr val="tx1"/>
                </a:solidFill>
              </a:rPr>
              <a:t/>
            </a:r>
            <a:br>
              <a:rPr lang="en-US" altLang="ar-SA" sz="3600" dirty="0">
                <a:solidFill>
                  <a:schemeClr val="tx1"/>
                </a:solidFill>
              </a:rPr>
            </a:br>
            <a:r>
              <a:rPr lang="en-US" altLang="ar-SA" sz="3600" dirty="0">
                <a:solidFill>
                  <a:schemeClr val="tx1"/>
                </a:solidFill>
              </a:rPr>
              <a:t/>
            </a:r>
            <a:br>
              <a:rPr lang="en-US" altLang="ar-SA" sz="3600" dirty="0">
                <a:solidFill>
                  <a:schemeClr val="tx1"/>
                </a:solidFill>
              </a:rPr>
            </a:br>
            <a:r>
              <a:rPr lang="en-US" altLang="ar-SA" sz="3600" dirty="0">
                <a:solidFill>
                  <a:schemeClr val="tx1"/>
                </a:solidFill>
              </a:rPr>
              <a:t/>
            </a:r>
            <a:br>
              <a:rPr lang="en-US" altLang="ar-SA" sz="3600" dirty="0">
                <a:solidFill>
                  <a:schemeClr val="tx1"/>
                </a:solidFill>
              </a:rPr>
            </a:br>
            <a:r>
              <a:rPr lang="en-US" altLang="ar-SA" sz="3600" dirty="0">
                <a:solidFill>
                  <a:schemeClr val="tx1"/>
                </a:solidFill>
              </a:rPr>
              <a:t/>
            </a:r>
            <a:br>
              <a:rPr lang="en-US" altLang="ar-SA" sz="3600" dirty="0">
                <a:solidFill>
                  <a:schemeClr val="tx1"/>
                </a:solidFill>
              </a:rPr>
            </a:br>
            <a:r>
              <a:rPr lang="en-US" altLang="ar-SA" sz="3600" dirty="0">
                <a:solidFill>
                  <a:schemeClr val="tx1"/>
                </a:solidFill>
              </a:rPr>
              <a:t/>
            </a:r>
            <a:br>
              <a:rPr lang="en-US" altLang="ar-SA" sz="3600" dirty="0">
                <a:solidFill>
                  <a:schemeClr val="tx1"/>
                </a:solidFill>
              </a:rPr>
            </a:br>
            <a:r>
              <a:rPr lang="en-US" altLang="ar-SA" sz="3600" dirty="0">
                <a:solidFill>
                  <a:schemeClr val="tx1"/>
                </a:solidFill>
              </a:rPr>
              <a:t/>
            </a:r>
            <a:br>
              <a:rPr lang="en-US" altLang="ar-SA" sz="3600" dirty="0">
                <a:solidFill>
                  <a:schemeClr val="tx1"/>
                </a:solidFill>
              </a:rPr>
            </a:br>
            <a:r>
              <a:rPr lang="en-US" altLang="ar-SA" sz="3600" dirty="0">
                <a:solidFill>
                  <a:schemeClr val="tx1"/>
                </a:solidFill>
              </a:rPr>
              <a:t/>
            </a:r>
            <a:br>
              <a:rPr lang="en-US" altLang="ar-SA" sz="3600" dirty="0">
                <a:solidFill>
                  <a:schemeClr val="tx1"/>
                </a:solidFill>
              </a:rPr>
            </a:br>
            <a:r>
              <a:rPr lang="en-US" altLang="ar-SA" sz="3600" dirty="0">
                <a:solidFill>
                  <a:schemeClr val="tx1"/>
                </a:solidFill>
              </a:rPr>
              <a:t/>
            </a:r>
            <a:br>
              <a:rPr lang="en-US" altLang="ar-SA" sz="3600" dirty="0">
                <a:solidFill>
                  <a:schemeClr val="tx1"/>
                </a:solidFill>
              </a:rPr>
            </a:br>
            <a:r>
              <a:rPr lang="en-US" altLang="ar-SA" sz="3600" dirty="0">
                <a:solidFill>
                  <a:schemeClr val="tx1"/>
                </a:solidFill>
              </a:rPr>
              <a:t/>
            </a:r>
            <a:br>
              <a:rPr lang="en-US" altLang="ar-SA" sz="3600" dirty="0">
                <a:solidFill>
                  <a:schemeClr val="tx1"/>
                </a:solidFill>
              </a:rPr>
            </a:br>
            <a:r>
              <a:rPr lang="en-US" altLang="ar-SA" sz="3600" dirty="0">
                <a:solidFill>
                  <a:schemeClr val="tx1"/>
                </a:solidFill>
              </a:rPr>
              <a:t/>
            </a:r>
            <a:br>
              <a:rPr lang="en-US" altLang="ar-SA" sz="3600" dirty="0">
                <a:solidFill>
                  <a:schemeClr val="tx1"/>
                </a:solidFill>
              </a:rPr>
            </a:br>
            <a:r>
              <a:rPr lang="en-US" altLang="ar-SA" sz="3600" dirty="0">
                <a:solidFill>
                  <a:schemeClr val="tx1"/>
                </a:solidFill>
              </a:rPr>
              <a:t/>
            </a:r>
            <a:br>
              <a:rPr lang="en-US" altLang="ar-SA" sz="3600" dirty="0">
                <a:solidFill>
                  <a:schemeClr val="tx1"/>
                </a:solidFill>
              </a:rPr>
            </a:br>
            <a:r>
              <a:rPr lang="en-US" altLang="ar-SA" sz="3600" dirty="0">
                <a:solidFill>
                  <a:schemeClr val="tx1"/>
                </a:solidFill>
              </a:rPr>
              <a:t/>
            </a:r>
            <a:br>
              <a:rPr lang="en-US" altLang="ar-SA" sz="3600" dirty="0">
                <a:solidFill>
                  <a:schemeClr val="tx1"/>
                </a:solidFill>
              </a:rPr>
            </a:br>
            <a:r>
              <a:rPr lang="en-US" altLang="ar-SA" sz="3600" dirty="0">
                <a:solidFill>
                  <a:schemeClr val="tx1"/>
                </a:solidFill>
              </a:rPr>
              <a:t/>
            </a:r>
            <a:br>
              <a:rPr lang="en-US" altLang="ar-SA" sz="3600" dirty="0">
                <a:solidFill>
                  <a:schemeClr val="tx1"/>
                </a:solidFill>
              </a:rPr>
            </a:br>
            <a:r>
              <a:rPr lang="en-US" altLang="ar-SA" sz="3600" dirty="0">
                <a:solidFill>
                  <a:schemeClr val="tx1"/>
                </a:solidFill>
              </a:rPr>
              <a:t/>
            </a:r>
            <a:br>
              <a:rPr lang="en-US" altLang="ar-SA" sz="3600" dirty="0">
                <a:solidFill>
                  <a:schemeClr val="tx1"/>
                </a:solidFill>
              </a:rPr>
            </a:br>
            <a:r>
              <a:rPr lang="en-US" altLang="ar-SA" sz="3600" dirty="0">
                <a:solidFill>
                  <a:schemeClr val="tx1"/>
                </a:solidFill>
              </a:rPr>
              <a:t/>
            </a:r>
            <a:br>
              <a:rPr lang="en-US" altLang="ar-SA" sz="3600" dirty="0">
                <a:solidFill>
                  <a:schemeClr val="tx1"/>
                </a:solidFill>
              </a:rPr>
            </a:br>
            <a:r>
              <a:rPr lang="en-US" altLang="ar-SA" sz="3600" dirty="0">
                <a:solidFill>
                  <a:schemeClr val="tx1"/>
                </a:solidFill>
              </a:rPr>
              <a:t/>
            </a:r>
            <a:br>
              <a:rPr lang="en-US" altLang="ar-SA" sz="3600" dirty="0">
                <a:solidFill>
                  <a:schemeClr val="tx1"/>
                </a:solidFill>
              </a:rPr>
            </a:br>
            <a:r>
              <a:rPr lang="en-US" altLang="ar-SA" sz="3600" dirty="0">
                <a:solidFill>
                  <a:schemeClr val="tx1"/>
                </a:solidFill>
              </a:rPr>
              <a:t/>
            </a:r>
            <a:br>
              <a:rPr lang="en-US" altLang="ar-SA" sz="3600" dirty="0">
                <a:solidFill>
                  <a:schemeClr val="tx1"/>
                </a:solidFill>
              </a:rPr>
            </a:br>
            <a:r>
              <a:rPr lang="en-US" altLang="ar-SA" sz="3600" dirty="0">
                <a:solidFill>
                  <a:schemeClr val="tx1"/>
                </a:solidFill>
              </a:rPr>
              <a:t/>
            </a:r>
            <a:br>
              <a:rPr lang="en-US" altLang="ar-SA" sz="3600" dirty="0">
                <a:solidFill>
                  <a:schemeClr val="tx1"/>
                </a:solidFill>
              </a:rPr>
            </a:br>
            <a:r>
              <a:rPr lang="en-US" altLang="ar-SA" sz="3600" dirty="0">
                <a:solidFill>
                  <a:schemeClr val="tx1"/>
                </a:solidFill>
              </a:rPr>
              <a:t/>
            </a:r>
            <a:br>
              <a:rPr lang="en-US" altLang="ar-SA" sz="3600" dirty="0">
                <a:solidFill>
                  <a:schemeClr val="tx1"/>
                </a:solidFill>
              </a:rPr>
            </a:br>
            <a:r>
              <a:rPr lang="en-US" altLang="ar-SA" sz="3600" dirty="0">
                <a:solidFill>
                  <a:schemeClr val="tx1"/>
                </a:solidFill>
              </a:rPr>
              <a:t/>
            </a:r>
            <a:br>
              <a:rPr lang="en-US" altLang="ar-SA" sz="3600" dirty="0">
                <a:solidFill>
                  <a:schemeClr val="tx1"/>
                </a:solidFill>
              </a:rPr>
            </a:br>
            <a:r>
              <a:rPr lang="en-US" altLang="ar-SA" sz="3600" dirty="0">
                <a:solidFill>
                  <a:schemeClr val="tx1"/>
                </a:solidFill>
              </a:rPr>
              <a:t/>
            </a:r>
            <a:br>
              <a:rPr lang="en-US" altLang="ar-SA" sz="3600" dirty="0">
                <a:solidFill>
                  <a:schemeClr val="tx1"/>
                </a:solidFill>
              </a:rPr>
            </a:br>
            <a:r>
              <a:rPr lang="en-US" altLang="ar-SA" sz="3600" dirty="0">
                <a:solidFill>
                  <a:schemeClr val="tx1"/>
                </a:solidFill>
              </a:rPr>
              <a:t/>
            </a:r>
            <a:br>
              <a:rPr lang="en-US" altLang="ar-SA" sz="3600" dirty="0">
                <a:solidFill>
                  <a:schemeClr val="tx1"/>
                </a:solidFill>
              </a:rPr>
            </a:br>
            <a:r>
              <a:rPr lang="en-US" altLang="ar-SA" sz="3600" dirty="0">
                <a:solidFill>
                  <a:schemeClr val="tx1"/>
                </a:solidFill>
              </a:rPr>
              <a:t/>
            </a:r>
            <a:br>
              <a:rPr lang="en-US" altLang="ar-SA" sz="3600" dirty="0">
                <a:solidFill>
                  <a:schemeClr val="tx1"/>
                </a:solidFill>
              </a:rPr>
            </a:br>
            <a:r>
              <a:rPr lang="en-US" altLang="ar-SA" sz="3600" dirty="0">
                <a:solidFill>
                  <a:schemeClr val="tx1"/>
                </a:solidFill>
              </a:rPr>
              <a:t/>
            </a:r>
            <a:br>
              <a:rPr lang="en-US" altLang="ar-SA" sz="3600" dirty="0">
                <a:solidFill>
                  <a:schemeClr val="tx1"/>
                </a:solidFill>
              </a:rPr>
            </a:br>
            <a:r>
              <a:rPr lang="en-US" altLang="ar-SA" sz="3600" dirty="0">
                <a:solidFill>
                  <a:schemeClr val="tx1"/>
                </a:solidFill>
              </a:rPr>
              <a:t/>
            </a:r>
            <a:br>
              <a:rPr lang="en-US" altLang="ar-SA" sz="3600" dirty="0">
                <a:solidFill>
                  <a:schemeClr val="tx1"/>
                </a:solidFill>
              </a:rPr>
            </a:br>
            <a:r>
              <a:rPr lang="en-US" altLang="ar-SA" sz="3600" dirty="0">
                <a:solidFill>
                  <a:schemeClr val="tx1"/>
                </a:solidFill>
              </a:rPr>
              <a:t/>
            </a:r>
            <a:br>
              <a:rPr lang="en-US" altLang="ar-SA" sz="3600" dirty="0">
                <a:solidFill>
                  <a:schemeClr val="tx1"/>
                </a:solidFill>
              </a:rPr>
            </a:br>
            <a:endParaRPr lang="en-US" altLang="ar-SA" sz="3600" dirty="0">
              <a:solidFill>
                <a:schemeClr val="tx1"/>
              </a:solidFill>
            </a:endParaRPr>
          </a:p>
        </p:txBody>
      </p:sp>
      <p:sp>
        <p:nvSpPr>
          <p:cNvPr id="103427" name="Rectangle 3"/>
          <p:cNvSpPr>
            <a:spLocks noChangeArrowheads="1"/>
          </p:cNvSpPr>
          <p:nvPr/>
        </p:nvSpPr>
        <p:spPr bwMode="auto">
          <a:xfrm>
            <a:off x="2024035" y="836613"/>
            <a:ext cx="9163369" cy="3970318"/>
          </a:xfrm>
          <a:prstGeom prst="rect">
            <a:avLst/>
          </a:prstGeom>
          <a:noFill/>
          <a:ln w="9525">
            <a:noFill/>
            <a:miter lim="800000"/>
            <a:headEnd/>
            <a:tailEnd/>
          </a:ln>
          <a:effectLst/>
        </p:spPr>
        <p:txBody>
          <a:bodyPr wrap="square">
            <a:spAutoFit/>
          </a:bodyPr>
          <a:lstStyle/>
          <a:p>
            <a:pPr algn="l" rtl="0">
              <a:defRPr/>
            </a:pPr>
            <a:r>
              <a:rPr lang="en-US" altLang="ar-SA" sz="2800" dirty="0">
                <a:effectLst>
                  <a:outerShdw blurRad="38100" dist="38100" dir="2700000" algn="tl">
                    <a:srgbClr val="000000">
                      <a:alpha val="43137"/>
                    </a:srgbClr>
                  </a:outerShdw>
                </a:effectLst>
                <a:latin typeface="Times New Roman" pitchFamily="18" charset="0"/>
                <a:cs typeface="Times New Roman" pitchFamily="18" charset="0"/>
              </a:rPr>
              <a:t>Colors may be added to foods for several reasons, which can be summarized as follows:</a:t>
            </a:r>
          </a:p>
          <a:p>
            <a:pPr algn="l" rtl="0">
              <a:defRPr/>
            </a:pPr>
            <a:r>
              <a:rPr lang="en-US" altLang="ar-SA" sz="2800" dirty="0">
                <a:latin typeface="Times New Roman" pitchFamily="18" charset="0"/>
                <a:cs typeface="Times New Roman" pitchFamily="18" charset="0"/>
              </a:rPr>
              <a:t>   </a:t>
            </a:r>
            <a:r>
              <a:rPr lang="en-US" altLang="ar-SA" sz="2800" dirty="0">
                <a:solidFill>
                  <a:srgbClr val="FF0000"/>
                </a:solidFill>
                <a:latin typeface="Times New Roman" pitchFamily="18" charset="0"/>
                <a:cs typeface="Times New Roman" pitchFamily="18" charset="0"/>
              </a:rPr>
              <a:t>-</a:t>
            </a:r>
            <a:r>
              <a:rPr lang="en-US" altLang="ar-SA" sz="2800" dirty="0">
                <a:latin typeface="Times New Roman" pitchFamily="18" charset="0"/>
                <a:cs typeface="Times New Roman" pitchFamily="18" charset="0"/>
              </a:rPr>
              <a:t> To reinforce colors already present in food but less</a:t>
            </a:r>
            <a:r>
              <a:rPr lang="tr-TR" altLang="ar-SA" sz="2800" dirty="0">
                <a:latin typeface="Times New Roman" pitchFamily="18" charset="0"/>
                <a:cs typeface="Times New Roman" pitchFamily="18" charset="0"/>
              </a:rPr>
              <a:t> </a:t>
            </a:r>
            <a:r>
              <a:rPr lang="en-US" altLang="ar-SA" sz="2800" dirty="0">
                <a:latin typeface="Times New Roman" pitchFamily="18" charset="0"/>
                <a:cs typeface="Times New Roman" pitchFamily="18" charset="0"/>
              </a:rPr>
              <a:t>intense than the consumer would expect.</a:t>
            </a:r>
            <a:r>
              <a:rPr lang="tr-TR" altLang="ar-SA" sz="2800" dirty="0">
                <a:latin typeface="Times New Roman" pitchFamily="18" charset="0"/>
                <a:cs typeface="Times New Roman" pitchFamily="18" charset="0"/>
              </a:rPr>
              <a:t> </a:t>
            </a:r>
            <a:endParaRPr lang="en-US" altLang="ar-SA" sz="2800" dirty="0">
              <a:latin typeface="Times New Roman" pitchFamily="18" charset="0"/>
              <a:cs typeface="Times New Roman" pitchFamily="18" charset="0"/>
            </a:endParaRPr>
          </a:p>
          <a:p>
            <a:pPr algn="l" rtl="0">
              <a:defRPr/>
            </a:pPr>
            <a:r>
              <a:rPr lang="en-US" altLang="ar-SA" sz="2800" dirty="0">
                <a:latin typeface="Times New Roman" pitchFamily="18" charset="0"/>
                <a:cs typeface="Times New Roman" pitchFamily="18" charset="0"/>
              </a:rPr>
              <a:t>  </a:t>
            </a:r>
            <a:r>
              <a:rPr lang="en-US" altLang="ar-SA" sz="2800" dirty="0">
                <a:solidFill>
                  <a:srgbClr val="FF0000"/>
                </a:solidFill>
                <a:latin typeface="Times New Roman" pitchFamily="18" charset="0"/>
                <a:cs typeface="Times New Roman" pitchFamily="18" charset="0"/>
              </a:rPr>
              <a:t>-</a:t>
            </a:r>
            <a:r>
              <a:rPr lang="en-US" altLang="ar-SA" sz="2800" dirty="0">
                <a:latin typeface="Times New Roman" pitchFamily="18" charset="0"/>
                <a:cs typeface="Times New Roman" pitchFamily="18" charset="0"/>
              </a:rPr>
              <a:t> To ensure uniformity of  food color from batch to batch.</a:t>
            </a:r>
          </a:p>
          <a:p>
            <a:pPr algn="l" rtl="0">
              <a:defRPr/>
            </a:pPr>
            <a:r>
              <a:rPr lang="en-US" altLang="ar-SA" sz="2800" dirty="0">
                <a:latin typeface="Times New Roman" pitchFamily="18" charset="0"/>
                <a:cs typeface="Times New Roman" pitchFamily="18" charset="0"/>
              </a:rPr>
              <a:t>  </a:t>
            </a:r>
            <a:r>
              <a:rPr lang="en-US" altLang="ar-SA" sz="2800" dirty="0">
                <a:solidFill>
                  <a:srgbClr val="FF0000"/>
                </a:solidFill>
                <a:latin typeface="Times New Roman" pitchFamily="18" charset="0"/>
                <a:cs typeface="Times New Roman" pitchFamily="18" charset="0"/>
              </a:rPr>
              <a:t>-</a:t>
            </a:r>
            <a:r>
              <a:rPr lang="en-US" altLang="ar-SA" sz="2800" dirty="0">
                <a:latin typeface="Times New Roman" pitchFamily="18" charset="0"/>
                <a:cs typeface="Times New Roman" pitchFamily="18" charset="0"/>
              </a:rPr>
              <a:t> To restore the original appearance of  food that its</a:t>
            </a:r>
            <a:r>
              <a:rPr lang="tr-TR" altLang="ar-SA" sz="2800" dirty="0">
                <a:latin typeface="Times New Roman" pitchFamily="18" charset="0"/>
                <a:cs typeface="Times New Roman" pitchFamily="18" charset="0"/>
              </a:rPr>
              <a:t> </a:t>
            </a:r>
            <a:r>
              <a:rPr lang="en-US" altLang="ar-SA" sz="2800" dirty="0">
                <a:latin typeface="Times New Roman" pitchFamily="18" charset="0"/>
                <a:cs typeface="Times New Roman" pitchFamily="18" charset="0"/>
              </a:rPr>
              <a:t>color has been affected by processing.</a:t>
            </a:r>
          </a:p>
          <a:p>
            <a:pPr algn="l" rtl="0">
              <a:defRPr/>
            </a:pPr>
            <a:r>
              <a:rPr lang="en-US" altLang="ar-SA" sz="2800" dirty="0">
                <a:latin typeface="Times New Roman" pitchFamily="18" charset="0"/>
                <a:cs typeface="Times New Roman" pitchFamily="18" charset="0"/>
              </a:rPr>
              <a:t>  </a:t>
            </a:r>
            <a:r>
              <a:rPr lang="en-US" altLang="ar-SA" sz="2800" dirty="0">
                <a:solidFill>
                  <a:srgbClr val="FF0000"/>
                </a:solidFill>
                <a:latin typeface="Times New Roman" pitchFamily="18" charset="0"/>
                <a:cs typeface="Times New Roman" pitchFamily="18" charset="0"/>
              </a:rPr>
              <a:t>-</a:t>
            </a:r>
            <a:r>
              <a:rPr lang="en-US" altLang="ar-SA" sz="2800" dirty="0">
                <a:latin typeface="Times New Roman" pitchFamily="18" charset="0"/>
                <a:cs typeface="Times New Roman" pitchFamily="18" charset="0"/>
              </a:rPr>
              <a:t> To coloring certain foods such as sugar confectionery,</a:t>
            </a:r>
            <a:r>
              <a:rPr lang="tr-TR" altLang="ar-SA" sz="2800" dirty="0">
                <a:latin typeface="Times New Roman" pitchFamily="18" charset="0"/>
                <a:cs typeface="Times New Roman" pitchFamily="18" charset="0"/>
              </a:rPr>
              <a:t> </a:t>
            </a:r>
            <a:r>
              <a:rPr lang="en-US" altLang="ar-SA" sz="2800" dirty="0">
                <a:latin typeface="Times New Roman" pitchFamily="18" charset="0"/>
                <a:cs typeface="Times New Roman" pitchFamily="18" charset="0"/>
              </a:rPr>
              <a:t>ice Cream and soft drink, which would be virtually colorless.</a:t>
            </a:r>
          </a:p>
        </p:txBody>
      </p:sp>
      <p:pic>
        <p:nvPicPr>
          <p:cNvPr id="11266" name="Picture 2" descr="FDA Probes Link Between Food Dyes, Kids' Behavior : NPR">
            <a:extLst>
              <a:ext uri="{FF2B5EF4-FFF2-40B4-BE49-F238E27FC236}">
                <a16:creationId xmlns:a16="http://schemas.microsoft.com/office/drawing/2014/main" id="{5273F98C-76F8-4166-AF07-CDF47AD66F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6885" y="4806931"/>
            <a:ext cx="3208556" cy="1800000"/>
          </a:xfrm>
          <a:prstGeom prst="rect">
            <a:avLst/>
          </a:prstGeom>
          <a:noFill/>
          <a:extLst>
            <a:ext uri="{909E8E84-426E-40DD-AFC4-6F175D3DCCD1}">
              <a14:hiddenFill xmlns:a14="http://schemas.microsoft.com/office/drawing/2010/main">
                <a:solidFill>
                  <a:srgbClr val="FFFFFF"/>
                </a:solidFill>
              </a14:hiddenFill>
            </a:ext>
          </a:extLst>
        </p:spPr>
      </p:pic>
      <p:sp>
        <p:nvSpPr>
          <p:cNvPr id="2" name="Slayt Numarası Yer Tutucusu 1">
            <a:extLst>
              <a:ext uri="{FF2B5EF4-FFF2-40B4-BE49-F238E27FC236}">
                <a16:creationId xmlns:a16="http://schemas.microsoft.com/office/drawing/2014/main" id="{5535753D-0747-498D-BC52-1B0791BE7E09}"/>
              </a:ext>
            </a:extLst>
          </p:cNvPr>
          <p:cNvSpPr>
            <a:spLocks noGrp="1"/>
          </p:cNvSpPr>
          <p:nvPr>
            <p:ph type="sldNum" sz="quarter" idx="12"/>
          </p:nvPr>
        </p:nvSpPr>
        <p:spPr/>
        <p:txBody>
          <a:bodyPr/>
          <a:lstStyle/>
          <a:p>
            <a:fld id="{61A0B341-B81A-4CCD-A543-C7FE7FBBC096}" type="slidenum">
              <a:rPr lang="tr-TR" smtClean="0"/>
              <a:t>24</a:t>
            </a:fld>
            <a:endParaRPr lang="tr-TR"/>
          </a:p>
        </p:txBody>
      </p:sp>
    </p:spTree>
    <p:extLst>
      <p:ext uri="{BB962C8B-B14F-4D97-AF65-F5344CB8AC3E}">
        <p14:creationId xmlns:p14="http://schemas.microsoft.com/office/powerpoint/2010/main" val="208593272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1981200" y="404813"/>
            <a:ext cx="8362950" cy="5903912"/>
          </a:xfrm>
        </p:spPr>
        <p:txBody>
          <a:bodyPr/>
          <a:lstStyle/>
          <a:p>
            <a:pPr>
              <a:defRPr/>
            </a:pPr>
            <a:r>
              <a:rPr lang="en-GB" altLang="ar-SA" sz="4800">
                <a:solidFill>
                  <a:srgbClr val="00FFCC"/>
                </a:solidFill>
                <a:latin typeface="Times New Roman" pitchFamily="18" charset="0"/>
                <a:cs typeface="Times New Roman" pitchFamily="18" charset="0"/>
              </a:rPr>
              <a:t/>
            </a:r>
            <a:br>
              <a:rPr lang="en-GB" altLang="ar-SA" sz="4800">
                <a:solidFill>
                  <a:srgbClr val="00FFCC"/>
                </a:solidFill>
                <a:latin typeface="Times New Roman" pitchFamily="18" charset="0"/>
                <a:cs typeface="Times New Roman" pitchFamily="18" charset="0"/>
              </a:rPr>
            </a:br>
            <a:endParaRPr lang="en-US" altLang="ar-SA" sz="4800">
              <a:solidFill>
                <a:srgbClr val="00FFCC"/>
              </a:solidFill>
              <a:latin typeface="Times New Roman" pitchFamily="18" charset="0"/>
              <a:cs typeface="Times New Roman" pitchFamily="18" charset="0"/>
            </a:endParaRPr>
          </a:p>
        </p:txBody>
      </p:sp>
      <p:sp>
        <p:nvSpPr>
          <p:cNvPr id="104451" name="Rectangle 3"/>
          <p:cNvSpPr>
            <a:spLocks noChangeArrowheads="1"/>
          </p:cNvSpPr>
          <p:nvPr/>
        </p:nvSpPr>
        <p:spPr bwMode="auto">
          <a:xfrm>
            <a:off x="1952597" y="461963"/>
            <a:ext cx="8426479" cy="5940088"/>
          </a:xfrm>
          <a:prstGeom prst="rect">
            <a:avLst/>
          </a:prstGeom>
          <a:noFill/>
          <a:ln w="9525">
            <a:noFill/>
            <a:miter lim="800000"/>
            <a:headEnd/>
            <a:tailEnd/>
          </a:ln>
          <a:effectLst/>
        </p:spPr>
        <p:txBody>
          <a:bodyPr wrap="square" anchor="ctr">
            <a:spAutoFit/>
          </a:bodyPr>
          <a:lstStyle/>
          <a:p>
            <a:pPr algn="l" rtl="0">
              <a:defRPr/>
            </a:pPr>
            <a:r>
              <a:rPr lang="en-US" altLang="ar-SA" sz="2800" dirty="0">
                <a:solidFill>
                  <a:srgbClr val="FF0000"/>
                </a:solidFill>
                <a:effectLst>
                  <a:outerShdw blurRad="38100" dist="38100" dir="2700000" algn="tl">
                    <a:srgbClr val="000000"/>
                  </a:outerShdw>
                </a:effectLst>
                <a:latin typeface="Times New Roman" pitchFamily="18" charset="0"/>
                <a:cs typeface="Times New Roman" pitchFamily="18" charset="0"/>
              </a:rPr>
              <a:t>There are three types of colors , which used as food colorants:</a:t>
            </a:r>
          </a:p>
          <a:p>
            <a:pPr algn="l" rtl="0">
              <a:defRPr/>
            </a:pPr>
            <a:r>
              <a:rPr lang="en-US" altLang="ar-SA" sz="2800" b="1" dirty="0">
                <a:solidFill>
                  <a:srgbClr val="FFC000"/>
                </a:solidFill>
                <a:latin typeface="Times New Roman" pitchFamily="18" charset="0"/>
                <a:cs typeface="Times New Roman" pitchFamily="18" charset="0"/>
              </a:rPr>
              <a:t>1- Synthetic colors</a:t>
            </a:r>
            <a:r>
              <a:rPr lang="en-US" altLang="ar-SA" sz="2800" dirty="0">
                <a:solidFill>
                  <a:srgbClr val="FFC000"/>
                </a:solidFill>
                <a:latin typeface="Times New Roman" pitchFamily="18" charset="0"/>
                <a:cs typeface="Times New Roman" pitchFamily="18" charset="0"/>
              </a:rPr>
              <a:t>: </a:t>
            </a:r>
          </a:p>
          <a:p>
            <a:pPr algn="l" rtl="0">
              <a:defRPr/>
            </a:pPr>
            <a:r>
              <a:rPr lang="en-US" altLang="ar-SA" sz="2400" dirty="0">
                <a:latin typeface="Times New Roman" pitchFamily="18" charset="0"/>
                <a:cs typeface="Times New Roman" pitchFamily="18" charset="0"/>
              </a:rPr>
              <a:t>Do not occur in nature and are produced by chemical synthesis.  </a:t>
            </a:r>
            <a:r>
              <a:rPr lang="en-US" altLang="ar-SA" sz="2400" i="1" dirty="0">
                <a:latin typeface="Times New Roman" pitchFamily="18" charset="0"/>
                <a:cs typeface="Times New Roman" pitchFamily="18" charset="0"/>
              </a:rPr>
              <a:t>(</a:t>
            </a:r>
            <a:r>
              <a:rPr lang="en-US" altLang="ar-SA" sz="2400" i="1" dirty="0" err="1">
                <a:latin typeface="Times New Roman" pitchFamily="18" charset="0"/>
                <a:cs typeface="Times New Roman" pitchFamily="18" charset="0"/>
              </a:rPr>
              <a:t>e.g.sunset</a:t>
            </a:r>
            <a:r>
              <a:rPr lang="en-US" altLang="ar-SA" sz="2400" i="1" dirty="0">
                <a:latin typeface="Times New Roman" pitchFamily="18" charset="0"/>
                <a:cs typeface="Times New Roman" pitchFamily="18" charset="0"/>
              </a:rPr>
              <a:t> yellow, </a:t>
            </a:r>
            <a:r>
              <a:rPr lang="en-US" altLang="ar-SA" sz="2400" i="1" dirty="0" err="1">
                <a:latin typeface="Times New Roman" pitchFamily="18" charset="0"/>
                <a:cs typeface="Times New Roman" pitchFamily="18" charset="0"/>
              </a:rPr>
              <a:t>carmoisine</a:t>
            </a:r>
            <a:r>
              <a:rPr lang="en-US" altLang="ar-SA" sz="2400" i="1" dirty="0">
                <a:latin typeface="Times New Roman" pitchFamily="18" charset="0"/>
                <a:cs typeface="Times New Roman" pitchFamily="18" charset="0"/>
              </a:rPr>
              <a:t> and </a:t>
            </a:r>
            <a:r>
              <a:rPr lang="en-US" altLang="ar-SA" sz="2400" i="1" dirty="0" err="1">
                <a:latin typeface="Times New Roman" pitchFamily="18" charset="0"/>
                <a:cs typeface="Times New Roman" pitchFamily="18" charset="0"/>
              </a:rPr>
              <a:t>tartrazine</a:t>
            </a:r>
            <a:r>
              <a:rPr lang="en-US" altLang="ar-SA" sz="2400" i="1" dirty="0">
                <a:latin typeface="Times New Roman" pitchFamily="18" charset="0"/>
                <a:cs typeface="Times New Roman" pitchFamily="18" charset="0"/>
              </a:rPr>
              <a:t>).</a:t>
            </a:r>
          </a:p>
          <a:p>
            <a:pPr algn="l" rtl="0">
              <a:defRPr/>
            </a:pPr>
            <a:endParaRPr lang="en-US" altLang="ar-SA" sz="2400" b="1" dirty="0">
              <a:latin typeface="Times New Roman" pitchFamily="18" charset="0"/>
              <a:cs typeface="Times New Roman" pitchFamily="18" charset="0"/>
            </a:endParaRPr>
          </a:p>
          <a:p>
            <a:pPr algn="l" rtl="0">
              <a:defRPr/>
            </a:pPr>
            <a:r>
              <a:rPr lang="en-US" altLang="ar-SA" sz="2800" b="1" dirty="0">
                <a:solidFill>
                  <a:srgbClr val="FFC000"/>
                </a:solidFill>
                <a:latin typeface="Times New Roman" pitchFamily="18" charset="0"/>
                <a:cs typeface="Times New Roman" pitchFamily="18" charset="0"/>
              </a:rPr>
              <a:t>2- Nature – identical colors :</a:t>
            </a:r>
            <a:endParaRPr lang="en-US" altLang="ar-SA" sz="2800" dirty="0">
              <a:solidFill>
                <a:srgbClr val="FFC000"/>
              </a:solidFill>
              <a:latin typeface="Times New Roman" pitchFamily="18" charset="0"/>
              <a:cs typeface="Times New Roman" pitchFamily="18" charset="0"/>
            </a:endParaRPr>
          </a:p>
          <a:p>
            <a:pPr algn="l" rtl="0">
              <a:defRPr/>
            </a:pPr>
            <a:r>
              <a:rPr lang="en-US" altLang="ar-SA" sz="2400" dirty="0">
                <a:latin typeface="Times New Roman" pitchFamily="18" charset="0"/>
                <a:cs typeface="Times New Roman" pitchFamily="18" charset="0"/>
              </a:rPr>
              <a:t>Manufactured by chemical synthesis to be identical chemically to colorants found in nature</a:t>
            </a:r>
            <a:r>
              <a:rPr lang="en-US" altLang="ar-SA" sz="2400" i="1" dirty="0">
                <a:latin typeface="Times New Roman" pitchFamily="18" charset="0"/>
                <a:cs typeface="Times New Roman" pitchFamily="18" charset="0"/>
              </a:rPr>
              <a:t>. (e.g. </a:t>
            </a:r>
            <a:r>
              <a:rPr lang="el-GR" altLang="ar-SA" sz="2400" i="1" dirty="0">
                <a:latin typeface="Times New Roman" pitchFamily="18" charset="0"/>
                <a:cs typeface="Times New Roman" pitchFamily="18" charset="0"/>
              </a:rPr>
              <a:t>β</a:t>
            </a:r>
            <a:r>
              <a:rPr lang="en-US" altLang="ar-SA" sz="2400" i="1" dirty="0">
                <a:latin typeface="Times New Roman" pitchFamily="18" charset="0"/>
                <a:cs typeface="Times New Roman" pitchFamily="18" charset="0"/>
              </a:rPr>
              <a:t>- carotene, riboflavin and </a:t>
            </a:r>
            <a:r>
              <a:rPr lang="en-US" altLang="ar-SA" sz="2400" i="1" dirty="0" err="1">
                <a:latin typeface="Times New Roman" pitchFamily="18" charset="0"/>
                <a:cs typeface="Times New Roman" pitchFamily="18" charset="0"/>
              </a:rPr>
              <a:t>canthaxanthin</a:t>
            </a:r>
            <a:r>
              <a:rPr lang="en-US" altLang="ar-SA" sz="2400" i="1" dirty="0">
                <a:latin typeface="Times New Roman" pitchFamily="18" charset="0"/>
                <a:cs typeface="Times New Roman" pitchFamily="18" charset="0"/>
              </a:rPr>
              <a:t>).</a:t>
            </a:r>
          </a:p>
          <a:p>
            <a:pPr algn="l" rtl="0">
              <a:defRPr/>
            </a:pPr>
            <a:endParaRPr lang="en-US" altLang="ar-SA" sz="2400" b="1" i="1" dirty="0">
              <a:latin typeface="Times New Roman" pitchFamily="18" charset="0"/>
              <a:cs typeface="Times New Roman" pitchFamily="18" charset="0"/>
            </a:endParaRPr>
          </a:p>
          <a:p>
            <a:pPr algn="l" rtl="0">
              <a:defRPr/>
            </a:pPr>
            <a:r>
              <a:rPr lang="en-US" altLang="ar-SA" sz="2800" b="1" dirty="0">
                <a:solidFill>
                  <a:srgbClr val="FFC000"/>
                </a:solidFill>
                <a:latin typeface="Times New Roman" pitchFamily="18" charset="0"/>
                <a:cs typeface="Times New Roman" pitchFamily="18" charset="0"/>
              </a:rPr>
              <a:t>3- Natural colorants:</a:t>
            </a:r>
            <a:endParaRPr lang="en-US" altLang="ar-SA" sz="2800" dirty="0">
              <a:solidFill>
                <a:srgbClr val="FFC000"/>
              </a:solidFill>
              <a:latin typeface="Times New Roman" pitchFamily="18" charset="0"/>
              <a:cs typeface="Times New Roman" pitchFamily="18" charset="0"/>
            </a:endParaRPr>
          </a:p>
          <a:p>
            <a:pPr algn="l" rtl="0">
              <a:defRPr/>
            </a:pPr>
            <a:r>
              <a:rPr lang="en-US" altLang="ar-SA" sz="2400" dirty="0">
                <a:latin typeface="Times New Roman" pitchFamily="18" charset="0"/>
                <a:cs typeface="Times New Roman" pitchFamily="18" charset="0"/>
              </a:rPr>
              <a:t>Organic colorants that are derived from natural edible sources using recognized food preparation methods. </a:t>
            </a:r>
            <a:r>
              <a:rPr lang="en-US" altLang="ar-SA" sz="2400" i="1" dirty="0">
                <a:latin typeface="Times New Roman" pitchFamily="18" charset="0"/>
                <a:cs typeface="Times New Roman" pitchFamily="18" charset="0"/>
              </a:rPr>
              <a:t>(e.g. anthocyanins and carotenoids</a:t>
            </a:r>
            <a:r>
              <a:rPr lang="tr-TR" altLang="ar-SA" sz="2400" i="1" dirty="0">
                <a:latin typeface="Times New Roman" pitchFamily="18" charset="0"/>
                <a:cs typeface="Times New Roman" pitchFamily="18" charset="0"/>
              </a:rPr>
              <a:t>)</a:t>
            </a:r>
            <a:endParaRPr lang="en-US" sz="2400" b="1" dirty="0">
              <a:solidFill>
                <a:schemeClr val="accent4">
                  <a:lumMod val="50000"/>
                </a:schemeClr>
              </a:solidFill>
              <a:latin typeface="Times New Roman" pitchFamily="18" charset="0"/>
              <a:cs typeface="Times New Roman" pitchFamily="18" charset="0"/>
            </a:endParaRPr>
          </a:p>
        </p:txBody>
      </p:sp>
      <p:sp>
        <p:nvSpPr>
          <p:cNvPr id="2" name="Slayt Numarası Yer Tutucusu 1">
            <a:extLst>
              <a:ext uri="{FF2B5EF4-FFF2-40B4-BE49-F238E27FC236}">
                <a16:creationId xmlns:a16="http://schemas.microsoft.com/office/drawing/2014/main" id="{BE3A81B3-8E89-4088-BDE0-AFF910399E29}"/>
              </a:ext>
            </a:extLst>
          </p:cNvPr>
          <p:cNvSpPr>
            <a:spLocks noGrp="1"/>
          </p:cNvSpPr>
          <p:nvPr>
            <p:ph type="sldNum" sz="quarter" idx="12"/>
          </p:nvPr>
        </p:nvSpPr>
        <p:spPr/>
        <p:txBody>
          <a:bodyPr/>
          <a:lstStyle/>
          <a:p>
            <a:fld id="{61A0B341-B81A-4CCD-A543-C7FE7FBBC096}" type="slidenum">
              <a:rPr lang="tr-TR" smtClean="0"/>
              <a:t>25</a:t>
            </a:fld>
            <a:endParaRPr lang="tr-TR"/>
          </a:p>
        </p:txBody>
      </p:sp>
      <p:pic>
        <p:nvPicPr>
          <p:cNvPr id="12290" name="Picture 2" descr="20 gram Yem Sınıfı Canthaxanthin/Aphanicin/Carophyll Kırmızı Toz Yem Katkı  Maddesi için Hayvan Yemi Katkı Maddesi|Bitki Gıdası| - AliExpress">
            <a:extLst>
              <a:ext uri="{FF2B5EF4-FFF2-40B4-BE49-F238E27FC236}">
                <a16:creationId xmlns:a16="http://schemas.microsoft.com/office/drawing/2014/main" id="{6F5FA69C-6747-494F-AC9A-D3B84CAC4B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0800" y="2673221"/>
            <a:ext cx="1743367" cy="1743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05625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81199" y="260649"/>
            <a:ext cx="9252857" cy="6597351"/>
          </a:xfrm>
          <a:noFill/>
          <a:ln w="63500">
            <a:solidFill>
              <a:srgbClr val="0000FF"/>
            </a:solidFill>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sz="1600" dirty="0">
                <a:solidFill>
                  <a:schemeClr val="tx1"/>
                </a:solidFill>
                <a:latin typeface="Arial" panose="020B0604020202020204" pitchFamily="34" charset="0"/>
                <a:cs typeface="Arial" panose="020B0604020202020204" pitchFamily="34" charset="0"/>
              </a:rPr>
              <a:t>The protein part of the molecule is known as GLOBIN. The chromophore part of the molecule is a porphyrin compound responsible for light absorption and hence color, and is known as HEME.</a:t>
            </a:r>
          </a:p>
          <a:p>
            <a:r>
              <a:rPr lang="en-US" sz="1600" dirty="0">
                <a:solidFill>
                  <a:schemeClr val="tx1"/>
                </a:solidFill>
                <a:latin typeface="Arial" panose="020B0604020202020204" pitchFamily="34" charset="0"/>
                <a:cs typeface="Arial" panose="020B0604020202020204" pitchFamily="34" charset="0"/>
              </a:rPr>
              <a:t>The porphyrin ring is formed by the combination of 4 pyrrole rings and bonding with the Fe atom.</a:t>
            </a:r>
          </a:p>
          <a:p>
            <a:endParaRPr lang="en-US" sz="1600" dirty="0">
              <a:solidFill>
                <a:schemeClr val="tx1"/>
              </a:solidFill>
              <a:latin typeface="Arial" panose="020B0604020202020204" pitchFamily="34" charset="0"/>
              <a:cs typeface="Arial" panose="020B0604020202020204" pitchFamily="34" charset="0"/>
            </a:endParaRPr>
          </a:p>
          <a:p>
            <a:endParaRPr lang="en-US" sz="1600" dirty="0">
              <a:solidFill>
                <a:schemeClr val="tx1"/>
              </a:solidFill>
              <a:latin typeface="Arial" panose="020B0604020202020204" pitchFamily="34" charset="0"/>
              <a:cs typeface="Arial" panose="020B0604020202020204" pitchFamily="34" charset="0"/>
            </a:endParaRPr>
          </a:p>
          <a:p>
            <a:endParaRPr lang="en-US" sz="1600" dirty="0">
              <a:solidFill>
                <a:schemeClr val="tx1"/>
              </a:solidFill>
              <a:latin typeface="Arial" panose="020B0604020202020204" pitchFamily="34" charset="0"/>
              <a:cs typeface="Arial" panose="020B0604020202020204" pitchFamily="34" charset="0"/>
            </a:endParaRPr>
          </a:p>
          <a:p>
            <a:endParaRPr lang="en-US" sz="1600" dirty="0">
              <a:solidFill>
                <a:schemeClr val="tx1"/>
              </a:solidFill>
              <a:latin typeface="Arial" panose="020B0604020202020204" pitchFamily="34" charset="0"/>
              <a:cs typeface="Arial" panose="020B0604020202020204" pitchFamily="34" charset="0"/>
            </a:endParaRPr>
          </a:p>
          <a:p>
            <a:endParaRPr lang="en-US" sz="1600" dirty="0">
              <a:solidFill>
                <a:schemeClr val="tx1"/>
              </a:solidFill>
              <a:latin typeface="Arial" panose="020B0604020202020204" pitchFamily="34" charset="0"/>
              <a:cs typeface="Arial" panose="020B0604020202020204" pitchFamily="34" charset="0"/>
            </a:endParaRPr>
          </a:p>
          <a:p>
            <a:pPr marL="0" indent="0">
              <a:buNone/>
            </a:pPr>
            <a:r>
              <a:rPr lang="en-US" sz="1600" dirty="0">
                <a:solidFill>
                  <a:schemeClr val="tx1"/>
                </a:solidFill>
                <a:latin typeface="Arial" panose="020B0604020202020204" pitchFamily="34" charset="0"/>
                <a:cs typeface="Arial" panose="020B0604020202020204" pitchFamily="34" charset="0"/>
              </a:rPr>
              <a:t>                                                                                           </a:t>
            </a:r>
          </a:p>
          <a:p>
            <a:pPr marL="0" indent="0">
              <a:buNone/>
            </a:pPr>
            <a:endParaRPr lang="en-US" sz="1600" dirty="0">
              <a:solidFill>
                <a:schemeClr val="tx1"/>
              </a:solidFill>
              <a:latin typeface="Arial" panose="020B0604020202020204" pitchFamily="34" charset="0"/>
              <a:cs typeface="Arial" panose="020B0604020202020204" pitchFamily="34" charset="0"/>
            </a:endParaRPr>
          </a:p>
          <a:p>
            <a:pPr marL="0" indent="0">
              <a:buNone/>
            </a:pPr>
            <a:r>
              <a:rPr lang="en-US" sz="1600" dirty="0">
                <a:solidFill>
                  <a:schemeClr val="tx1"/>
                </a:solidFill>
                <a:latin typeface="Arial" panose="020B0604020202020204" pitchFamily="34" charset="0"/>
                <a:cs typeface="Arial" panose="020B0604020202020204" pitchFamily="34" charset="0"/>
              </a:rPr>
              <a:t>                </a:t>
            </a:r>
            <a:r>
              <a:rPr lang="tr-TR" sz="1600"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Heme</a:t>
            </a:r>
            <a:r>
              <a:rPr lang="en-US" sz="1600" dirty="0">
                <a:solidFill>
                  <a:schemeClr val="tx1"/>
                </a:solidFill>
                <a:latin typeface="Arial" panose="020B0604020202020204" pitchFamily="34" charset="0"/>
                <a:cs typeface="Arial" panose="020B0604020202020204" pitchFamily="34" charset="0"/>
              </a:rPr>
              <a:t> molecule</a:t>
            </a:r>
          </a:p>
          <a:p>
            <a:endParaRPr lang="en-US" sz="1600" dirty="0">
              <a:solidFill>
                <a:schemeClr val="tx1"/>
              </a:solidFill>
              <a:latin typeface="Arial" panose="020B0604020202020204" pitchFamily="34" charset="0"/>
              <a:cs typeface="Arial" panose="020B0604020202020204" pitchFamily="34" charset="0"/>
            </a:endParaRPr>
          </a:p>
          <a:p>
            <a:endParaRPr lang="en-US" sz="1600" dirty="0">
              <a:solidFill>
                <a:schemeClr val="tx1"/>
              </a:solidFill>
              <a:latin typeface="Arial" panose="020B0604020202020204" pitchFamily="34" charset="0"/>
              <a:cs typeface="Arial" panose="020B0604020202020204" pitchFamily="34" charset="0"/>
            </a:endParaRPr>
          </a:p>
          <a:p>
            <a:endParaRPr lang="en-US" sz="1600" dirty="0">
              <a:solidFill>
                <a:schemeClr val="tx1"/>
              </a:solidFill>
              <a:latin typeface="Arial" panose="020B0604020202020204" pitchFamily="34" charset="0"/>
              <a:cs typeface="Arial" panose="020B0604020202020204" pitchFamily="34" charset="0"/>
            </a:endParaRPr>
          </a:p>
          <a:p>
            <a:endParaRPr lang="en-US" sz="1600" dirty="0">
              <a:solidFill>
                <a:schemeClr val="tx1"/>
              </a:solidFill>
              <a:latin typeface="Arial" panose="020B0604020202020204" pitchFamily="34" charset="0"/>
              <a:cs typeface="Arial" panose="020B0604020202020204" pitchFamily="34" charset="0"/>
            </a:endParaRPr>
          </a:p>
          <a:p>
            <a:r>
              <a:rPr lang="en-US" sz="1600" dirty="0">
                <a:solidFill>
                  <a:schemeClr val="tx1"/>
                </a:solidFill>
                <a:latin typeface="Arial" panose="020B0604020202020204" pitchFamily="34" charset="0"/>
                <a:cs typeface="Arial" panose="020B0604020202020204" pitchFamily="34" charset="0"/>
              </a:rPr>
              <a:t>Hence Mb: globin + </a:t>
            </a:r>
            <a:r>
              <a:rPr lang="en-US" sz="1600" dirty="0" err="1">
                <a:solidFill>
                  <a:schemeClr val="tx1"/>
                </a:solidFill>
                <a:latin typeface="Arial" panose="020B0604020202020204" pitchFamily="34" charset="0"/>
                <a:cs typeface="Arial" panose="020B0604020202020204" pitchFamily="34" charset="0"/>
              </a:rPr>
              <a:t>heme</a:t>
            </a:r>
            <a:r>
              <a:rPr lang="en-US" sz="1600" dirty="0">
                <a:solidFill>
                  <a:schemeClr val="tx1"/>
                </a:solidFill>
                <a:latin typeface="Arial" panose="020B0604020202020204" pitchFamily="34" charset="0"/>
                <a:cs typeface="Arial" panose="020B0604020202020204" pitchFamily="34" charset="0"/>
              </a:rPr>
              <a:t> complex.</a:t>
            </a:r>
          </a:p>
        </p:txBody>
      </p:sp>
      <p:sp>
        <p:nvSpPr>
          <p:cNvPr id="5" name="Slayt Numarası Yer Tutucusu 4"/>
          <p:cNvSpPr>
            <a:spLocks noGrp="1"/>
          </p:cNvSpPr>
          <p:nvPr>
            <p:ph type="sldNum" sz="quarter" idx="12"/>
          </p:nvPr>
        </p:nvSpPr>
        <p:spPr/>
        <p:txBody>
          <a:bodyPr/>
          <a:lstStyle/>
          <a:p>
            <a:fld id="{05879D45-D2A0-4A28-A831-E302C748BA68}" type="slidenum">
              <a:rPr lang="tr-TR" smtClean="0"/>
              <a:pPr/>
              <a:t>3</a:t>
            </a:fld>
            <a:endParaRPr lang="tr-TR"/>
          </a:p>
        </p:txBody>
      </p:sp>
      <p:pic>
        <p:nvPicPr>
          <p:cNvPr id="8" name="Picture 2" descr="heme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7808" y="1484785"/>
            <a:ext cx="3240360" cy="3580599"/>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643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49018" y="385187"/>
            <a:ext cx="8915400" cy="3777622"/>
          </a:xfrm>
        </p:spPr>
        <p:txBody>
          <a:bodyPr/>
          <a:lstStyle/>
          <a:p>
            <a:r>
              <a:rPr lang="en-US" dirty="0" err="1">
                <a:solidFill>
                  <a:schemeClr val="tx1"/>
                </a:solidFill>
                <a:latin typeface="Arial" panose="020B0604020202020204" pitchFamily="34" charset="0"/>
                <a:cs typeface="Arial" panose="020B0604020202020204" pitchFamily="34" charset="0"/>
              </a:rPr>
              <a:t>Hb</a:t>
            </a:r>
            <a:r>
              <a:rPr lang="en-US" dirty="0">
                <a:solidFill>
                  <a:schemeClr val="tx1"/>
                </a:solidFill>
                <a:latin typeface="Arial" panose="020B0604020202020204" pitchFamily="34" charset="0"/>
                <a:cs typeface="Arial" panose="020B0604020202020204" pitchFamily="34" charset="0"/>
              </a:rPr>
              <a:t> is a TETRAMER of 4 Mb. It is a component of blood cells (red blood cells) and forms a reversible complex with oxygen in the lung.</a:t>
            </a:r>
          </a:p>
          <a:p>
            <a:r>
              <a:rPr lang="en-US" dirty="0">
                <a:solidFill>
                  <a:schemeClr val="tx1"/>
                </a:solidFill>
                <a:latin typeface="Arial" panose="020B0604020202020204" pitchFamily="34" charset="0"/>
                <a:cs typeface="Arial" panose="020B0604020202020204" pitchFamily="34" charset="0"/>
              </a:rPr>
              <a:t>The flesh color is related to Mb chemistry: the oxidation step, the </a:t>
            </a:r>
            <a:r>
              <a:rPr lang="en-US" dirty="0" err="1">
                <a:solidFill>
                  <a:schemeClr val="tx1"/>
                </a:solidFill>
                <a:latin typeface="Arial" panose="020B0604020202020204" pitchFamily="34" charset="0"/>
                <a:cs typeface="Arial" panose="020B0604020202020204" pitchFamily="34" charset="0"/>
              </a:rPr>
              <a:t>heme</a:t>
            </a:r>
            <a:r>
              <a:rPr lang="en-US" dirty="0">
                <a:solidFill>
                  <a:schemeClr val="tx1"/>
                </a:solidFill>
                <a:latin typeface="Arial" panose="020B0604020202020204" pitchFamily="34" charset="0"/>
                <a:cs typeface="Arial" panose="020B0604020202020204" pitchFamily="34" charset="0"/>
              </a:rPr>
              <a:t>-bound ligands and the state of the globin affect the color.</a:t>
            </a:r>
            <a:endParaRPr lang="tr-TR" sz="2400" dirty="0"/>
          </a:p>
        </p:txBody>
      </p:sp>
      <p:pic>
        <p:nvPicPr>
          <p:cNvPr id="2050" name="Picture 2" descr="Myoglobin &amp; Hemoglobin: Overview"/>
          <p:cNvPicPr>
            <a:picLocks noChangeAspect="1" noChangeArrowheads="1"/>
          </p:cNvPicPr>
          <p:nvPr/>
        </p:nvPicPr>
        <p:blipFill rotWithShape="1">
          <a:blip r:embed="rId2">
            <a:extLst>
              <a:ext uri="{28A0092B-C50C-407E-A947-70E740481C1C}">
                <a14:useLocalDpi xmlns:a14="http://schemas.microsoft.com/office/drawing/2010/main" val="0"/>
              </a:ext>
            </a:extLst>
          </a:blip>
          <a:srcRect t="19061" b="18425"/>
          <a:stretch/>
        </p:blipFill>
        <p:spPr bwMode="auto">
          <a:xfrm>
            <a:off x="2928384" y="2120202"/>
            <a:ext cx="7210026" cy="4507256"/>
          </a:xfrm>
          <a:prstGeom prst="rect">
            <a:avLst/>
          </a:prstGeom>
          <a:noFill/>
          <a:extLst>
            <a:ext uri="{909E8E84-426E-40DD-AFC4-6F175D3DCCD1}">
              <a14:hiddenFill xmlns:a14="http://schemas.microsoft.com/office/drawing/2010/main">
                <a:solidFill>
                  <a:srgbClr val="FFFFFF"/>
                </a:solidFill>
              </a14:hiddenFill>
            </a:ext>
          </a:extLst>
        </p:spPr>
      </p:pic>
      <p:sp>
        <p:nvSpPr>
          <p:cNvPr id="2" name="Slayt Numarası Yer Tutucusu 1">
            <a:extLst>
              <a:ext uri="{FF2B5EF4-FFF2-40B4-BE49-F238E27FC236}">
                <a16:creationId xmlns:a16="http://schemas.microsoft.com/office/drawing/2014/main" id="{79649104-B784-4227-81FE-2552C168D315}"/>
              </a:ext>
            </a:extLst>
          </p:cNvPr>
          <p:cNvSpPr>
            <a:spLocks noGrp="1"/>
          </p:cNvSpPr>
          <p:nvPr>
            <p:ph type="sldNum" sz="quarter" idx="12"/>
          </p:nvPr>
        </p:nvSpPr>
        <p:spPr/>
        <p:txBody>
          <a:bodyPr/>
          <a:lstStyle/>
          <a:p>
            <a:fld id="{61A0B341-B81A-4CCD-A543-C7FE7FBBC096}" type="slidenum">
              <a:rPr lang="tr-TR" smtClean="0"/>
              <a:t>4</a:t>
            </a:fld>
            <a:endParaRPr lang="tr-TR"/>
          </a:p>
        </p:txBody>
      </p:sp>
    </p:spTree>
    <p:extLst>
      <p:ext uri="{BB962C8B-B14F-4D97-AF65-F5344CB8AC3E}">
        <p14:creationId xmlns:p14="http://schemas.microsoft.com/office/powerpoint/2010/main" val="4198744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81200" y="404664"/>
            <a:ext cx="7946572" cy="5453525"/>
          </a:xfrm>
          <a:ln w="63500">
            <a:solidFill>
              <a:srgbClr val="0000FF"/>
            </a:solidFill>
          </a:ln>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r>
              <a:rPr lang="en-US" sz="1600" dirty="0" err="1">
                <a:latin typeface="Arial" panose="020B0604020202020204" pitchFamily="34" charset="0"/>
                <a:cs typeface="Arial" panose="020B0604020202020204" pitchFamily="34" charset="0"/>
              </a:rPr>
              <a:t>Heme</a:t>
            </a:r>
            <a:r>
              <a:rPr lang="en-US" sz="1600" dirty="0">
                <a:latin typeface="Arial" panose="020B0604020202020204" pitchFamily="34" charset="0"/>
                <a:cs typeface="Arial" panose="020B0604020202020204" pitchFamily="34" charset="0"/>
              </a:rPr>
              <a:t> iron in the porphyrin ring can </a:t>
            </a:r>
            <a:r>
              <a:rPr lang="tr-TR" sz="1600" dirty="0">
                <a:latin typeface="Arial" panose="020B0604020202020204" pitchFamily="34" charset="0"/>
                <a:cs typeface="Arial" panose="020B0604020202020204" pitchFamily="34" charset="0"/>
              </a:rPr>
              <a:t>be</a:t>
            </a:r>
            <a:r>
              <a:rPr lang="en-US" sz="1600" dirty="0">
                <a:latin typeface="Arial" panose="020B0604020202020204" pitchFamily="34" charset="0"/>
                <a:cs typeface="Arial" panose="020B0604020202020204" pitchFamily="34" charset="0"/>
              </a:rPr>
              <a:t> in two different forms:</a:t>
            </a:r>
          </a:p>
          <a:p>
            <a:pPr marL="0" indent="0">
              <a:buNone/>
            </a:pPr>
            <a:r>
              <a:rPr lang="en-US" sz="1600" dirty="0">
                <a:latin typeface="Arial" panose="020B0604020202020204" pitchFamily="34" charset="0"/>
                <a:cs typeface="Arial" panose="020B0604020202020204" pitchFamily="34" charset="0"/>
              </a:rPr>
              <a:t>          Reducing (Ferro</a:t>
            </a:r>
            <a:r>
              <a:rPr lang="tr-TR" sz="1600" dirty="0">
                <a:latin typeface="Arial" panose="020B0604020202020204" pitchFamily="34" charset="0"/>
                <a:cs typeface="Arial" panose="020B0604020202020204" pitchFamily="34" charset="0"/>
              </a:rPr>
              <a:t>us</a:t>
            </a:r>
            <a:r>
              <a:rPr lang="en-US" sz="1600" dirty="0">
                <a:latin typeface="Arial" panose="020B0604020202020204" pitchFamily="34" charset="0"/>
                <a:cs typeface="Arial" panose="020B0604020202020204" pitchFamily="34" charset="0"/>
              </a:rPr>
              <a:t>) Fe + 2</a:t>
            </a:r>
          </a:p>
          <a:p>
            <a:pPr marL="0" indent="0">
              <a:buNone/>
            </a:pPr>
            <a:r>
              <a:rPr lang="en-US" sz="1600" dirty="0">
                <a:latin typeface="Arial" panose="020B0604020202020204" pitchFamily="34" charset="0"/>
                <a:cs typeface="Arial" panose="020B0604020202020204" pitchFamily="34" charset="0"/>
              </a:rPr>
              <a:t>          Oxidized (</a:t>
            </a:r>
            <a:r>
              <a:rPr lang="en-US" sz="1600" dirty="0" err="1">
                <a:latin typeface="Arial" panose="020B0604020202020204" pitchFamily="34" charset="0"/>
                <a:cs typeface="Arial" panose="020B0604020202020204" pitchFamily="34" charset="0"/>
              </a:rPr>
              <a:t>Ferri</a:t>
            </a:r>
            <a:r>
              <a:rPr lang="tr-TR" sz="1600" dirty="0">
                <a:latin typeface="Arial" panose="020B0604020202020204" pitchFamily="34" charset="0"/>
                <a:cs typeface="Arial" panose="020B0604020202020204" pitchFamily="34" charset="0"/>
              </a:rPr>
              <a:t>c</a:t>
            </a:r>
            <a:r>
              <a:rPr lang="en-US" sz="1600" dirty="0">
                <a:latin typeface="Arial" panose="020B0604020202020204" pitchFamily="34" charset="0"/>
                <a:cs typeface="Arial" panose="020B0604020202020204" pitchFamily="34" charset="0"/>
              </a:rPr>
              <a:t>) Fe + 3</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Meat mainly contains Mb, which is called DEOXY myoglobin. </a:t>
            </a:r>
            <a:r>
              <a:rPr lang="tr-TR"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purple-red</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color</a:t>
            </a:r>
            <a:r>
              <a:rPr lang="tr-TR"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When molecular oxygen binds to Mb, oxymyoglobin (MbO</a:t>
            </a:r>
            <a:r>
              <a:rPr lang="en-US" sz="11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 is formed and this situation is called oxygenation. Iron atom changes to </a:t>
            </a:r>
            <a:r>
              <a:rPr lang="en-US" sz="1600" dirty="0" err="1">
                <a:latin typeface="Arial" panose="020B0604020202020204" pitchFamily="34" charset="0"/>
                <a:cs typeface="Arial" panose="020B0604020202020204" pitchFamily="34" charset="0"/>
              </a:rPr>
              <a:t>ferri</a:t>
            </a:r>
            <a:r>
              <a:rPr lang="tr-TR" sz="1600" dirty="0">
                <a:latin typeface="Arial" panose="020B0604020202020204" pitchFamily="34" charset="0"/>
                <a:cs typeface="Arial" panose="020B0604020202020204" pitchFamily="34" charset="0"/>
              </a:rPr>
              <a:t>c</a:t>
            </a:r>
            <a:r>
              <a:rPr lang="en-US" sz="1600" dirty="0">
                <a:latin typeface="Arial" panose="020B0604020202020204" pitchFamily="34" charset="0"/>
                <a:cs typeface="Arial" panose="020B0604020202020204" pitchFamily="34" charset="0"/>
              </a:rPr>
              <a:t> (+3) form</a:t>
            </a:r>
            <a:r>
              <a:rPr lang="tr-TR"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The texture becomes bright red.</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Mb and MbO</a:t>
            </a:r>
            <a:r>
              <a:rPr lang="en-US" sz="11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 can be further oxidized by autoxidation, in this case </a:t>
            </a:r>
            <a:r>
              <a:rPr lang="en-US" sz="1600" dirty="0" err="1">
                <a:latin typeface="Arial" panose="020B0604020202020204" pitchFamily="34" charset="0"/>
                <a:cs typeface="Arial" panose="020B0604020202020204" pitchFamily="34" charset="0"/>
              </a:rPr>
              <a:t>metmyoglobin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MMb</a:t>
            </a:r>
            <a:r>
              <a:rPr lang="en-US" sz="1600" dirty="0">
                <a:latin typeface="Arial" panose="020B0604020202020204" pitchFamily="34" charset="0"/>
                <a:cs typeface="Arial" panose="020B0604020202020204" pitchFamily="34" charset="0"/>
              </a:rPr>
              <a:t>) is formed. Color becomes brownish-red.</a:t>
            </a:r>
          </a:p>
          <a:p>
            <a:pPr marL="0" indent="0">
              <a:buNone/>
            </a:pPr>
            <a:r>
              <a:rPr lang="en-US" sz="1600" dirty="0">
                <a:latin typeface="Arial" panose="020B0604020202020204" pitchFamily="34" charset="0"/>
                <a:cs typeface="Arial" panose="020B0604020202020204" pitchFamily="34" charset="0"/>
              </a:rPr>
              <a:t>        </a:t>
            </a:r>
            <a:r>
              <a:rPr lang="en-US" sz="1600" dirty="0">
                <a:solidFill>
                  <a:srgbClr val="7030A0"/>
                </a:solidFill>
                <a:latin typeface="Arial" panose="020B0604020202020204" pitchFamily="34" charset="0"/>
                <a:cs typeface="Arial" panose="020B0604020202020204" pitchFamily="34" charset="0"/>
              </a:rPr>
              <a:t>Mb</a:t>
            </a:r>
            <a:r>
              <a:rPr lang="en-US" sz="1600" dirty="0">
                <a:latin typeface="Arial" panose="020B0604020202020204" pitchFamily="34" charset="0"/>
                <a:cs typeface="Arial" panose="020B0604020202020204" pitchFamily="34" charset="0"/>
              </a:rPr>
              <a:t> </a:t>
            </a:r>
            <a:r>
              <a:rPr lang="tr-TR" sz="1600" dirty="0">
                <a:latin typeface="Arial" panose="020B0604020202020204" pitchFamily="34" charset="0"/>
                <a:cs typeface="Arial" panose="020B0604020202020204" pitchFamily="34" charset="0"/>
              </a:rPr>
              <a:t>              </a:t>
            </a:r>
            <a:r>
              <a:rPr lang="en-US" sz="1600" dirty="0">
                <a:solidFill>
                  <a:srgbClr val="FF0000"/>
                </a:solidFill>
                <a:latin typeface="Arial" panose="020B0604020202020204" pitchFamily="34" charset="0"/>
                <a:cs typeface="Arial" panose="020B0604020202020204" pitchFamily="34" charset="0"/>
              </a:rPr>
              <a:t>MbO</a:t>
            </a:r>
            <a:r>
              <a:rPr lang="en-US" sz="1100" dirty="0">
                <a:solidFill>
                  <a:srgbClr val="FF0000"/>
                </a:solidFill>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 </a:t>
            </a:r>
            <a:r>
              <a:rPr lang="tr-TR" sz="1600" dirty="0">
                <a:latin typeface="Arial" panose="020B0604020202020204" pitchFamily="34" charset="0"/>
                <a:cs typeface="Arial" panose="020B0604020202020204" pitchFamily="34" charset="0"/>
              </a:rPr>
              <a:t>                     </a:t>
            </a:r>
            <a:r>
              <a:rPr lang="en-US" sz="1600" dirty="0" err="1">
                <a:solidFill>
                  <a:schemeClr val="accent2">
                    <a:lumMod val="75000"/>
                  </a:schemeClr>
                </a:solidFill>
                <a:latin typeface="Arial" panose="020B0604020202020204" pitchFamily="34" charset="0"/>
                <a:cs typeface="Arial" panose="020B0604020202020204" pitchFamily="34" charset="0"/>
              </a:rPr>
              <a:t>MMb</a:t>
            </a:r>
            <a:endParaRPr lang="en-US" sz="1600" dirty="0">
              <a:solidFill>
                <a:schemeClr val="accent2">
                  <a:lumMod val="75000"/>
                </a:schemeClr>
              </a:solidFill>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     Fe+2 </a:t>
            </a:r>
            <a:r>
              <a:rPr lang="tr-TR"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(+O2) </a:t>
            </a:r>
            <a:r>
              <a:rPr lang="tr-TR"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Fe+3 </a:t>
            </a:r>
            <a:r>
              <a:rPr lang="tr-TR" sz="1600"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Autooxidation</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err="1">
                <a:latin typeface="Arial" panose="020B0604020202020204" pitchFamily="34" charset="0"/>
                <a:cs typeface="Arial" panose="020B0604020202020204" pitchFamily="34" charset="0"/>
              </a:rPr>
              <a:t>MMb</a:t>
            </a:r>
            <a:r>
              <a:rPr lang="en-US" sz="1600" dirty="0">
                <a:latin typeface="Arial" panose="020B0604020202020204" pitchFamily="34" charset="0"/>
                <a:cs typeface="Arial" panose="020B0604020202020204" pitchFamily="34" charset="0"/>
              </a:rPr>
              <a:t> can be converted back to Mb by enzymatic or non-enzymatic way.</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Color is important in consumer preferences. Light, temperature, relative humidity, pH and some bacteria are effective on color and pigment stability.</a:t>
            </a:r>
            <a:endParaRPr lang="tr-TR" sz="1600" dirty="0">
              <a:latin typeface="Arial" panose="020B0604020202020204" pitchFamily="34" charset="0"/>
              <a:cs typeface="Arial" panose="020B0604020202020204" pitchFamily="34" charset="0"/>
            </a:endParaRPr>
          </a:p>
        </p:txBody>
      </p:sp>
      <p:sp>
        <p:nvSpPr>
          <p:cNvPr id="4" name="Slayt Numarası Yer Tutucusu 3"/>
          <p:cNvSpPr>
            <a:spLocks noGrp="1"/>
          </p:cNvSpPr>
          <p:nvPr>
            <p:ph type="sldNum" sz="quarter" idx="12"/>
          </p:nvPr>
        </p:nvSpPr>
        <p:spPr/>
        <p:txBody>
          <a:bodyPr/>
          <a:lstStyle/>
          <a:p>
            <a:fld id="{05879D45-D2A0-4A28-A831-E302C748BA68}" type="slidenum">
              <a:rPr lang="tr-TR" smtClean="0"/>
              <a:pPr/>
              <a:t>5</a:t>
            </a:fld>
            <a:endParaRPr lang="tr-TR"/>
          </a:p>
        </p:txBody>
      </p:sp>
      <p:sp>
        <p:nvSpPr>
          <p:cNvPr id="6" name="Sağ Ok 5"/>
          <p:cNvSpPr/>
          <p:nvPr/>
        </p:nvSpPr>
        <p:spPr>
          <a:xfrm>
            <a:off x="2855640" y="3861049"/>
            <a:ext cx="626320" cy="96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7" name="Sağ Ok 6"/>
          <p:cNvSpPr/>
          <p:nvPr/>
        </p:nvSpPr>
        <p:spPr>
          <a:xfrm>
            <a:off x="4180148" y="3881791"/>
            <a:ext cx="936104" cy="89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spTree>
    <p:extLst>
      <p:ext uri="{BB962C8B-B14F-4D97-AF65-F5344CB8AC3E}">
        <p14:creationId xmlns:p14="http://schemas.microsoft.com/office/powerpoint/2010/main" val="4175888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81200" y="332658"/>
            <a:ext cx="7355160" cy="1944215"/>
          </a:xfrm>
          <a:ln w="63500">
            <a:solidFill>
              <a:srgbClr val="0000FF"/>
            </a:solidFill>
          </a:ln>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lvl="0"/>
            <a:r>
              <a:rPr lang="en-US" sz="1600" dirty="0">
                <a:solidFill>
                  <a:prstClr val="black"/>
                </a:solidFill>
                <a:latin typeface="Arial" panose="020B0604020202020204" pitchFamily="34" charset="0"/>
                <a:cs typeface="Arial" panose="020B0604020202020204" pitchFamily="34" charset="0"/>
              </a:rPr>
              <a:t>Lipid oxidation increases pigment oxidation. Addition of antioxidant substances (Vit C, Vit E, BHA, PG) improves the color.</a:t>
            </a:r>
          </a:p>
          <a:p>
            <a:pPr lvl="0"/>
            <a:endParaRPr lang="en-US" sz="1600" dirty="0">
              <a:solidFill>
                <a:prstClr val="black"/>
              </a:solidFill>
              <a:latin typeface="Arial" panose="020B0604020202020204" pitchFamily="34" charset="0"/>
              <a:cs typeface="Arial" panose="020B0604020202020204" pitchFamily="34" charset="0"/>
            </a:endParaRPr>
          </a:p>
          <a:p>
            <a:pPr lvl="0"/>
            <a:r>
              <a:rPr lang="en-US" sz="1600" dirty="0">
                <a:solidFill>
                  <a:prstClr val="black"/>
                </a:solidFill>
                <a:latin typeface="Arial" panose="020B0604020202020204" pitchFamily="34" charset="0"/>
                <a:cs typeface="Arial" panose="020B0604020202020204" pitchFamily="34" charset="0"/>
              </a:rPr>
              <a:t>Pre-cutting </a:t>
            </a:r>
            <a:r>
              <a:rPr lang="tr-TR" sz="1600" dirty="0" err="1">
                <a:solidFill>
                  <a:prstClr val="black"/>
                </a:solidFill>
                <a:latin typeface="Arial" panose="020B0604020202020204" pitchFamily="34" charset="0"/>
                <a:cs typeface="Arial" panose="020B0604020202020204" pitchFamily="34" charset="0"/>
              </a:rPr>
              <a:t>applications</a:t>
            </a:r>
            <a:r>
              <a:rPr lang="tr-TR" sz="1600" dirty="0">
                <a:solidFill>
                  <a:prstClr val="black"/>
                </a:solidFill>
                <a:latin typeface="Arial" panose="020B0604020202020204" pitchFamily="34" charset="0"/>
                <a:cs typeface="Arial" panose="020B0604020202020204" pitchFamily="34" charset="0"/>
              </a:rPr>
              <a:t> </a:t>
            </a:r>
            <a:r>
              <a:rPr lang="tr-TR" sz="1600" dirty="0" err="1">
                <a:solidFill>
                  <a:prstClr val="black"/>
                </a:solidFill>
                <a:latin typeface="Arial" panose="020B0604020202020204" pitchFamily="34" charset="0"/>
                <a:cs typeface="Arial" panose="020B0604020202020204" pitchFamily="34" charset="0"/>
              </a:rPr>
              <a:t>such</a:t>
            </a:r>
            <a:r>
              <a:rPr lang="tr-TR" sz="1600" dirty="0">
                <a:solidFill>
                  <a:prstClr val="black"/>
                </a:solidFill>
                <a:latin typeface="Arial" panose="020B0604020202020204" pitchFamily="34" charset="0"/>
                <a:cs typeface="Arial" panose="020B0604020202020204" pitchFamily="34" charset="0"/>
              </a:rPr>
              <a:t> as </a:t>
            </a:r>
            <a:r>
              <a:rPr lang="en-US" sz="1600" dirty="0">
                <a:solidFill>
                  <a:prstClr val="black"/>
                </a:solidFill>
                <a:latin typeface="Arial" panose="020B0604020202020204" pitchFamily="34" charset="0"/>
                <a:cs typeface="Arial" panose="020B0604020202020204" pitchFamily="34" charset="0"/>
              </a:rPr>
              <a:t>O</a:t>
            </a:r>
            <a:r>
              <a:rPr lang="en-US" sz="1100" dirty="0">
                <a:solidFill>
                  <a:prstClr val="black"/>
                </a:solidFill>
                <a:latin typeface="Arial" panose="020B0604020202020204" pitchFamily="34" charset="0"/>
                <a:cs typeface="Arial" panose="020B0604020202020204" pitchFamily="34" charset="0"/>
              </a:rPr>
              <a:t>2</a:t>
            </a:r>
            <a:r>
              <a:rPr lang="en-US" sz="1600" dirty="0">
                <a:solidFill>
                  <a:prstClr val="black"/>
                </a:solidFill>
                <a:latin typeface="Arial" panose="020B0604020202020204" pitchFamily="34" charset="0"/>
                <a:cs typeface="Arial" panose="020B0604020202020204" pitchFamily="34" charset="0"/>
              </a:rPr>
              <a:t> consumption and </a:t>
            </a:r>
            <a:r>
              <a:rPr lang="en-US" sz="1600" dirty="0" err="1">
                <a:solidFill>
                  <a:prstClr val="black"/>
                </a:solidFill>
                <a:latin typeface="Arial" panose="020B0604020202020204" pitchFamily="34" charset="0"/>
                <a:cs typeface="Arial" panose="020B0604020202020204" pitchFamily="34" charset="0"/>
              </a:rPr>
              <a:t>MMb</a:t>
            </a:r>
            <a:r>
              <a:rPr lang="en-US" sz="1600" dirty="0">
                <a:solidFill>
                  <a:prstClr val="black"/>
                </a:solidFill>
                <a:latin typeface="Arial" panose="020B0604020202020204" pitchFamily="34" charset="0"/>
                <a:cs typeface="Arial" panose="020B0604020202020204" pitchFamily="34" charset="0"/>
              </a:rPr>
              <a:t> reductase activity are effective on color.</a:t>
            </a:r>
          </a:p>
          <a:p>
            <a:pPr marL="0" lvl="0" indent="0">
              <a:buNone/>
            </a:pPr>
            <a:endParaRPr lang="en-US" sz="1600" dirty="0">
              <a:solidFill>
                <a:prstClr val="black"/>
              </a:solidFill>
              <a:latin typeface="Arial" panose="020B0604020202020204" pitchFamily="34" charset="0"/>
              <a:cs typeface="Arial" panose="020B0604020202020204" pitchFamily="34" charset="0"/>
            </a:endParaRPr>
          </a:p>
          <a:p>
            <a:pPr lvl="0"/>
            <a:r>
              <a:rPr lang="en-US" sz="1600" dirty="0">
                <a:solidFill>
                  <a:prstClr val="black"/>
                </a:solidFill>
                <a:latin typeface="Arial" panose="020B0604020202020204" pitchFamily="34" charset="0"/>
                <a:cs typeface="Arial" panose="020B0604020202020204" pitchFamily="34" charset="0"/>
              </a:rPr>
              <a:t>Color stability can be increased with the MAP technique.</a:t>
            </a:r>
            <a:endParaRPr lang="tr-TR" sz="1600" dirty="0">
              <a:latin typeface="Arial" panose="020B0604020202020204" pitchFamily="34" charset="0"/>
              <a:cs typeface="Arial" panose="020B0604020202020204" pitchFamily="34" charset="0"/>
            </a:endParaRPr>
          </a:p>
        </p:txBody>
      </p:sp>
      <p:sp>
        <p:nvSpPr>
          <p:cNvPr id="4" name="Slayt Numarası Yer Tutucusu 3"/>
          <p:cNvSpPr>
            <a:spLocks noGrp="1"/>
          </p:cNvSpPr>
          <p:nvPr>
            <p:ph type="sldNum" sz="quarter" idx="12"/>
          </p:nvPr>
        </p:nvSpPr>
        <p:spPr/>
        <p:txBody>
          <a:bodyPr/>
          <a:lstStyle/>
          <a:p>
            <a:fld id="{05879D45-D2A0-4A28-A831-E302C748BA68}" type="slidenum">
              <a:rPr lang="tr-TR" smtClean="0"/>
              <a:pPr/>
              <a:t>6</a:t>
            </a:fld>
            <a:endParaRPr lang="tr-T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9616" y="3226376"/>
            <a:ext cx="5437584" cy="2997642"/>
          </a:xfrm>
          <a:prstGeom prst="rect">
            <a:avLst/>
          </a:prstGeom>
          <a:ln w="57150">
            <a:solidFill>
              <a:srgbClr val="FF0000"/>
            </a:solidFill>
          </a:ln>
        </p:spPr>
      </p:pic>
      <p:sp>
        <p:nvSpPr>
          <p:cNvPr id="7" name="İçerik Yer Tutucusu 2"/>
          <p:cNvSpPr txBox="1">
            <a:spLocks/>
          </p:cNvSpPr>
          <p:nvPr/>
        </p:nvSpPr>
        <p:spPr>
          <a:xfrm>
            <a:off x="3143672" y="2709127"/>
            <a:ext cx="4464496" cy="412079"/>
          </a:xfrm>
          <a:prstGeom prst="rect">
            <a:avLst/>
          </a:prstGeom>
          <a:ln w="63500" cap="flat" cmpd="sng" algn="ctr">
            <a:solidFill>
              <a:srgbClr val="FF0000"/>
            </a:solid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n-US" sz="1600" dirty="0">
                <a:solidFill>
                  <a:prstClr val="black"/>
                </a:solidFill>
                <a:latin typeface="Arial" panose="020B0604020202020204" pitchFamily="34" charset="0"/>
                <a:cs typeface="Arial" panose="020B0604020202020204" pitchFamily="34" charset="0"/>
              </a:rPr>
              <a:t>Similarity of chlorophyll and hemoglobin molecule</a:t>
            </a:r>
            <a:endParaRPr lang="tr-T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9947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81200" y="188640"/>
            <a:ext cx="10045960" cy="6480720"/>
          </a:xfrm>
          <a:noFill/>
          <a:ln w="63500">
            <a:solidFill>
              <a:srgbClr val="0000FF"/>
            </a:solidFill>
          </a:ln>
        </p:spPr>
        <p:style>
          <a:lnRef idx="2">
            <a:schemeClr val="accent2">
              <a:shade val="50000"/>
            </a:schemeClr>
          </a:lnRef>
          <a:fillRef idx="1">
            <a:schemeClr val="accent2"/>
          </a:fillRef>
          <a:effectRef idx="0">
            <a:schemeClr val="accent2"/>
          </a:effectRef>
          <a:fontRef idx="minor">
            <a:schemeClr val="lt1"/>
          </a:fontRef>
        </p:style>
        <p:txBody>
          <a:bodyPr/>
          <a:lstStyle/>
          <a:p>
            <a:r>
              <a:rPr lang="tr-TR" sz="1600" b="1" u="sng" dirty="0">
                <a:solidFill>
                  <a:schemeClr val="tx1"/>
                </a:solidFill>
                <a:latin typeface="Arial" panose="020B0604020202020204" pitchFamily="34" charset="0"/>
                <a:cs typeface="Arial" panose="020B0604020202020204" pitchFamily="34" charset="0"/>
              </a:rPr>
              <a:t>(2) </a:t>
            </a:r>
            <a:r>
              <a:rPr lang="tr-TR" sz="1600" b="1" u="sng" dirty="0" err="1">
                <a:solidFill>
                  <a:schemeClr val="tx1"/>
                </a:solidFill>
                <a:latin typeface="Arial" panose="020B0604020202020204" pitchFamily="34" charset="0"/>
                <a:cs typeface="Arial" panose="020B0604020202020204" pitchFamily="34" charset="0"/>
              </a:rPr>
              <a:t>Chlorophylls</a:t>
            </a:r>
            <a:r>
              <a:rPr lang="tr-TR" sz="1600" b="1" u="sng" dirty="0">
                <a:solidFill>
                  <a:schemeClr val="tx1"/>
                </a:solidFill>
                <a:latin typeface="Arial" panose="020B0604020202020204" pitchFamily="34" charset="0"/>
                <a:cs typeface="Arial" panose="020B0604020202020204" pitchFamily="34" charset="0"/>
              </a:rPr>
              <a:t>:</a:t>
            </a:r>
          </a:p>
          <a:p>
            <a:r>
              <a:rPr lang="en-US" sz="1600" dirty="0">
                <a:solidFill>
                  <a:schemeClr val="tx1"/>
                </a:solidFill>
                <a:latin typeface="Arial" panose="020B0604020202020204" pitchFamily="34" charset="0"/>
                <a:cs typeface="Arial" panose="020B0604020202020204" pitchFamily="34" charset="0"/>
              </a:rPr>
              <a:t>Chlorophylls are the main pigment of green plants, algae and photosynthetic bacteria. These are Mg complexes derived from </a:t>
            </a:r>
            <a:r>
              <a:rPr lang="en-US" sz="1600" dirty="0" err="1">
                <a:solidFill>
                  <a:schemeClr val="tx1"/>
                </a:solidFill>
                <a:latin typeface="Arial" panose="020B0604020202020204" pitchFamily="34" charset="0"/>
                <a:cs typeface="Arial" panose="020B0604020202020204" pitchFamily="34" charset="0"/>
              </a:rPr>
              <a:t>porphine</a:t>
            </a:r>
            <a:r>
              <a:rPr lang="en-US" sz="1600" dirty="0">
                <a:solidFill>
                  <a:schemeClr val="tx1"/>
                </a:solidFill>
                <a:latin typeface="Arial" panose="020B0604020202020204" pitchFamily="34" charset="0"/>
                <a:cs typeface="Arial" panose="020B0604020202020204" pitchFamily="34" charset="0"/>
              </a:rPr>
              <a:t>.</a:t>
            </a:r>
          </a:p>
          <a:p>
            <a:r>
              <a:rPr lang="en-US" sz="1600" dirty="0" err="1">
                <a:solidFill>
                  <a:schemeClr val="tx1"/>
                </a:solidFill>
                <a:latin typeface="Arial" panose="020B0604020202020204" pitchFamily="34" charset="0"/>
                <a:cs typeface="Arial" panose="020B0604020202020204" pitchFamily="34" charset="0"/>
              </a:rPr>
              <a:t>Porphine</a:t>
            </a:r>
            <a:r>
              <a:rPr lang="en-US" sz="1600" dirty="0">
                <a:solidFill>
                  <a:schemeClr val="tx1"/>
                </a:solidFill>
                <a:latin typeface="Arial" panose="020B0604020202020204" pitchFamily="34" charset="0"/>
                <a:cs typeface="Arial" panose="020B0604020202020204" pitchFamily="34" charset="0"/>
              </a:rPr>
              <a:t> is an unsaturated monocyclic compound and 4 pyrrole rings in the structure are connected to each other by carbon bridge.</a:t>
            </a:r>
          </a:p>
          <a:p>
            <a:r>
              <a:rPr lang="en-US" sz="1600" dirty="0">
                <a:solidFill>
                  <a:schemeClr val="tx1"/>
                </a:solidFill>
                <a:latin typeface="Arial" panose="020B0604020202020204" pitchFamily="34" charset="0"/>
                <a:cs typeface="Arial" panose="020B0604020202020204" pitchFamily="34" charset="0"/>
              </a:rPr>
              <a:t>The rings are </a:t>
            </a:r>
            <a:r>
              <a:rPr lang="tr-TR" sz="1600" dirty="0" err="1">
                <a:solidFill>
                  <a:schemeClr val="tx1"/>
                </a:solidFill>
                <a:latin typeface="Arial" panose="020B0604020202020204" pitchFamily="34" charset="0"/>
                <a:cs typeface="Arial" panose="020B0604020202020204" pitchFamily="34" charset="0"/>
              </a:rPr>
              <a:t>named</a:t>
            </a:r>
            <a:r>
              <a:rPr lang="en-US" sz="1600" dirty="0">
                <a:solidFill>
                  <a:schemeClr val="tx1"/>
                </a:solidFill>
                <a:latin typeface="Arial" panose="020B0604020202020204" pitchFamily="34" charset="0"/>
                <a:cs typeface="Arial" panose="020B0604020202020204" pitchFamily="34" charset="0"/>
              </a:rPr>
              <a:t> I-IV or A-D.</a:t>
            </a:r>
          </a:p>
          <a:p>
            <a:r>
              <a:rPr lang="en-US" sz="1600" dirty="0">
                <a:solidFill>
                  <a:schemeClr val="tx1"/>
                </a:solidFill>
                <a:latin typeface="Arial" panose="020B0604020202020204" pitchFamily="34" charset="0"/>
                <a:cs typeface="Arial" panose="020B0604020202020204" pitchFamily="34" charset="0"/>
              </a:rPr>
              <a:t>Substituted porphins are called porphyrins (</a:t>
            </a:r>
            <a:r>
              <a:rPr lang="en-US" sz="1600" dirty="0" err="1">
                <a:solidFill>
                  <a:schemeClr val="tx1"/>
                </a:solidFill>
                <a:latin typeface="Arial" panose="020B0604020202020204" pitchFamily="34" charset="0"/>
                <a:cs typeface="Arial" panose="020B0604020202020204" pitchFamily="34" charset="0"/>
              </a:rPr>
              <a:t>eg</a:t>
            </a:r>
            <a:r>
              <a:rPr lang="en-US" sz="1600" dirty="0">
                <a:solidFill>
                  <a:schemeClr val="tx1"/>
                </a:solidFill>
                <a:latin typeface="Arial" panose="020B0604020202020204" pitchFamily="34" charset="0"/>
                <a:cs typeface="Arial" panose="020B0604020202020204" pitchFamily="34" charset="0"/>
              </a:rPr>
              <a:t> chlorophyll, heme). It is formed by the addition of the 5th </a:t>
            </a:r>
            <a:r>
              <a:rPr lang="en-US" sz="1600" dirty="0" err="1">
                <a:solidFill>
                  <a:schemeClr val="tx1"/>
                </a:solidFill>
                <a:latin typeface="Arial" panose="020B0604020202020204" pitchFamily="34" charset="0"/>
                <a:cs typeface="Arial" panose="020B0604020202020204" pitchFamily="34" charset="0"/>
              </a:rPr>
              <a:t>isocyclic</a:t>
            </a:r>
            <a:r>
              <a:rPr lang="en-US" sz="1600" dirty="0">
                <a:solidFill>
                  <a:schemeClr val="tx1"/>
                </a:solidFill>
                <a:latin typeface="Arial" panose="020B0604020202020204" pitchFamily="34" charset="0"/>
                <a:cs typeface="Arial" panose="020B0604020202020204" pitchFamily="34" charset="0"/>
              </a:rPr>
              <a:t> ring into </a:t>
            </a:r>
            <a:r>
              <a:rPr lang="en-US" sz="1600" dirty="0" err="1">
                <a:solidFill>
                  <a:schemeClr val="tx1"/>
                </a:solidFill>
                <a:latin typeface="Arial" panose="020B0604020202020204" pitchFamily="34" charset="0"/>
                <a:cs typeface="Arial" panose="020B0604020202020204" pitchFamily="34" charset="0"/>
              </a:rPr>
              <a:t>porphine</a:t>
            </a:r>
            <a:r>
              <a:rPr lang="en-US" sz="1600" dirty="0">
                <a:solidFill>
                  <a:schemeClr val="tx1"/>
                </a:solidFill>
                <a:latin typeface="Arial" panose="020B0604020202020204" pitchFamily="34" charset="0"/>
                <a:cs typeface="Arial" panose="020B0604020202020204" pitchFamily="34" charset="0"/>
              </a:rPr>
              <a:t>. Hence, chlorophylls </a:t>
            </a:r>
            <a:r>
              <a:rPr lang="tr-TR" sz="1600" dirty="0" err="1">
                <a:solidFill>
                  <a:schemeClr val="tx1"/>
                </a:solidFill>
                <a:latin typeface="Arial" panose="020B0604020202020204" pitchFamily="34" charset="0"/>
                <a:cs typeface="Arial" panose="020B0604020202020204" pitchFamily="34" charset="0"/>
              </a:rPr>
              <a:t>and</a:t>
            </a:r>
            <a:r>
              <a:rPr lang="tr-TR" sz="1600" dirty="0">
                <a:solidFill>
                  <a:schemeClr val="tx1"/>
                </a:solidFill>
                <a:latin typeface="Arial" panose="020B0604020202020204" pitchFamily="34" charset="0"/>
                <a:cs typeface="Arial" panose="020B0604020202020204" pitchFamily="34" charset="0"/>
              </a:rPr>
              <a:t> </a:t>
            </a:r>
            <a:r>
              <a:rPr lang="tr-TR" sz="1600" dirty="0" err="1">
                <a:solidFill>
                  <a:schemeClr val="tx1"/>
                </a:solidFill>
                <a:latin typeface="Arial" panose="020B0604020202020204" pitchFamily="34" charset="0"/>
                <a:cs typeface="Arial" panose="020B0604020202020204" pitchFamily="34" charset="0"/>
              </a:rPr>
              <a:t>myoglobins</a:t>
            </a:r>
            <a:r>
              <a:rPr lang="tr-TR" sz="1600"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are classified as porphyrins.</a:t>
            </a:r>
          </a:p>
          <a:p>
            <a:r>
              <a:rPr lang="en-US" sz="1600" dirty="0">
                <a:solidFill>
                  <a:schemeClr val="tx1"/>
                </a:solidFill>
                <a:latin typeface="Arial" panose="020B0604020202020204" pitchFamily="34" charset="0"/>
                <a:cs typeface="Arial" panose="020B0604020202020204" pitchFamily="34" charset="0"/>
              </a:rPr>
              <a:t>Chlorophyll was formed by connecting rings with a single Mg in </a:t>
            </a:r>
            <a:r>
              <a:rPr lang="tr-TR" sz="1600" dirty="0" err="1">
                <a:solidFill>
                  <a:schemeClr val="tx1"/>
                </a:solidFill>
                <a:latin typeface="Arial" panose="020B0604020202020204" pitchFamily="34" charset="0"/>
                <a:cs typeface="Arial" panose="020B0604020202020204" pitchFamily="34" charset="0"/>
              </a:rPr>
              <a:t>porphine</a:t>
            </a:r>
            <a:r>
              <a:rPr lang="en-US" sz="1600" dirty="0">
                <a:solidFill>
                  <a:schemeClr val="tx1"/>
                </a:solidFill>
                <a:latin typeface="Arial" panose="020B0604020202020204" pitchFamily="34" charset="0"/>
                <a:cs typeface="Arial" panose="020B0604020202020204" pitchFamily="34" charset="0"/>
              </a:rPr>
              <a:t>.</a:t>
            </a:r>
            <a:endParaRPr lang="tr-TR" sz="2000" dirty="0"/>
          </a:p>
        </p:txBody>
      </p:sp>
      <p:sp>
        <p:nvSpPr>
          <p:cNvPr id="5" name="Slayt Numarası Yer Tutucusu 4"/>
          <p:cNvSpPr>
            <a:spLocks noGrp="1"/>
          </p:cNvSpPr>
          <p:nvPr>
            <p:ph type="sldNum" sz="quarter" idx="12"/>
          </p:nvPr>
        </p:nvSpPr>
        <p:spPr/>
        <p:txBody>
          <a:bodyPr/>
          <a:lstStyle/>
          <a:p>
            <a:fld id="{05879D45-D2A0-4A28-A831-E302C748BA68}" type="slidenum">
              <a:rPr lang="tr-TR" smtClean="0"/>
              <a:pPr/>
              <a:t>7</a:t>
            </a:fld>
            <a:endParaRPr lang="tr-T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2668" y="3311825"/>
            <a:ext cx="4104456" cy="3255240"/>
          </a:xfrm>
          <a:prstGeom prst="rect">
            <a:avLst/>
          </a:prstGeom>
          <a:ln w="38100">
            <a:solidFill>
              <a:srgbClr val="FF0000"/>
            </a:solidFill>
          </a:ln>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6829" y="3423673"/>
            <a:ext cx="3199277" cy="1412668"/>
          </a:xfrm>
          <a:prstGeom prst="rect">
            <a:avLst/>
          </a:prstGeom>
          <a:ln w="38100">
            <a:solidFill>
              <a:srgbClr val="FF0000"/>
            </a:solidFill>
          </a:ln>
        </p:spPr>
      </p:pic>
      <p:pic>
        <p:nvPicPr>
          <p:cNvPr id="4" name="Resim 3"/>
          <p:cNvPicPr>
            <a:picLocks noChangeAspect="1"/>
          </p:cNvPicPr>
          <p:nvPr/>
        </p:nvPicPr>
        <p:blipFill>
          <a:blip r:embed="rId5"/>
          <a:stretch>
            <a:fillRect/>
          </a:stretch>
        </p:blipFill>
        <p:spPr>
          <a:xfrm>
            <a:off x="7633235" y="4979609"/>
            <a:ext cx="3848469" cy="1544349"/>
          </a:xfrm>
          <a:prstGeom prst="rect">
            <a:avLst/>
          </a:prstGeom>
          <a:ln w="38100">
            <a:solidFill>
              <a:srgbClr val="FF0000"/>
            </a:solidFill>
          </a:ln>
        </p:spPr>
      </p:pic>
      <p:sp>
        <p:nvSpPr>
          <p:cNvPr id="9" name="Oval 8"/>
          <p:cNvSpPr/>
          <p:nvPr/>
        </p:nvSpPr>
        <p:spPr>
          <a:xfrm>
            <a:off x="2279576" y="3501008"/>
            <a:ext cx="504056" cy="504056"/>
          </a:xfrm>
          <a:prstGeom prst="ellipse">
            <a:avLst/>
          </a:prstGeom>
          <a:noFill/>
          <a:ln>
            <a:solidFill>
              <a:srgbClr val="15CB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noFill/>
            </a:endParaRPr>
          </a:p>
        </p:txBody>
      </p:sp>
      <p:sp>
        <p:nvSpPr>
          <p:cNvPr id="10" name="Oval 9"/>
          <p:cNvSpPr/>
          <p:nvPr/>
        </p:nvSpPr>
        <p:spPr>
          <a:xfrm>
            <a:off x="2279576" y="4994564"/>
            <a:ext cx="504056" cy="522669"/>
          </a:xfrm>
          <a:prstGeom prst="ellipse">
            <a:avLst/>
          </a:prstGeom>
          <a:noFill/>
          <a:ln>
            <a:solidFill>
              <a:srgbClr val="15CB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noFill/>
            </a:endParaRPr>
          </a:p>
        </p:txBody>
      </p:sp>
    </p:spTree>
    <p:extLst>
      <p:ext uri="{BB962C8B-B14F-4D97-AF65-F5344CB8AC3E}">
        <p14:creationId xmlns:p14="http://schemas.microsoft.com/office/powerpoint/2010/main" val="367330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83837" y="292698"/>
            <a:ext cx="9150220" cy="6453335"/>
          </a:xfrm>
          <a:ln w="63500">
            <a:solidFill>
              <a:srgbClr val="0000FF"/>
            </a:solidFill>
          </a:ln>
        </p:spPr>
        <p:style>
          <a:lnRef idx="2">
            <a:schemeClr val="accent2"/>
          </a:lnRef>
          <a:fillRef idx="1">
            <a:schemeClr val="lt1"/>
          </a:fillRef>
          <a:effectRef idx="0">
            <a:schemeClr val="accent2"/>
          </a:effectRef>
          <a:fontRef idx="minor">
            <a:schemeClr val="dk1"/>
          </a:fontRef>
        </p:style>
        <p:txBody>
          <a:bodyPr>
            <a:normAutofit/>
          </a:bodyPr>
          <a:lstStyle/>
          <a:p>
            <a:r>
              <a:rPr lang="en-US" sz="1600" dirty="0">
                <a:latin typeface="Arial" panose="020B0604020202020204" pitchFamily="34" charset="0"/>
                <a:cs typeface="Arial" panose="020B0604020202020204" pitchFamily="34" charset="0"/>
              </a:rPr>
              <a:t>Different chlorophylls are found in nature. Difference; It is caused by substituents in the </a:t>
            </a:r>
            <a:r>
              <a:rPr lang="tr-TR" sz="1600" dirty="0" err="1">
                <a:latin typeface="Arial" panose="020B0604020202020204" pitchFamily="34" charset="0"/>
                <a:cs typeface="Arial" panose="020B0604020202020204" pitchFamily="34" charset="0"/>
              </a:rPr>
              <a:t>phorphine</a:t>
            </a:r>
            <a:r>
              <a:rPr lang="en-US" sz="1600" dirty="0">
                <a:latin typeface="Arial" panose="020B0604020202020204" pitchFamily="34" charset="0"/>
                <a:cs typeface="Arial" panose="020B0604020202020204" pitchFamily="34" charset="0"/>
              </a:rPr>
              <a:t> core. Cl a and Cl b are generally found in 3: 1 or less in green plants. The difference from each other is due to the substituent in the 3 position. Cl a has a methyl group, while Cl b has a formyl (CHO) group.</a:t>
            </a:r>
          </a:p>
          <a:p>
            <a:r>
              <a:rPr lang="en-US" sz="1600" dirty="0">
                <a:latin typeface="Arial" panose="020B0604020202020204" pitchFamily="34" charset="0"/>
                <a:cs typeface="Arial" panose="020B0604020202020204" pitchFamily="34" charset="0"/>
              </a:rPr>
              <a:t>Cl c is found in marine algae, dinoflagellates </a:t>
            </a:r>
            <a:r>
              <a:rPr lang="tr-TR" sz="1600" dirty="0">
                <a:latin typeface="Arial" panose="020B0604020202020204" pitchFamily="34" charset="0"/>
                <a:cs typeface="Arial" panose="020B0604020202020204" pitchFamily="34" charset="0"/>
              </a:rPr>
              <a:t>(</a:t>
            </a:r>
            <a:r>
              <a:rPr lang="tr-TR" sz="1600" dirty="0" err="1">
                <a:latin typeface="Arial" panose="020B0604020202020204" pitchFamily="34" charset="0"/>
                <a:cs typeface="Arial" panose="020B0604020202020204" pitchFamily="34" charset="0"/>
              </a:rPr>
              <a:t>marine</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planktons</a:t>
            </a:r>
            <a:r>
              <a:rPr lang="tr-TR"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and diatoms</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single-celled</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algae</a:t>
            </a:r>
            <a:r>
              <a:rPr lang="tr-TR"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while Cl d is found only in red algae.</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sp>
        <p:nvSpPr>
          <p:cNvPr id="4" name="Slayt Numarası Yer Tutucusu 3"/>
          <p:cNvSpPr>
            <a:spLocks noGrp="1"/>
          </p:cNvSpPr>
          <p:nvPr>
            <p:ph type="sldNum" sz="quarter" idx="12"/>
          </p:nvPr>
        </p:nvSpPr>
        <p:spPr/>
        <p:txBody>
          <a:bodyPr/>
          <a:lstStyle/>
          <a:p>
            <a:fld id="{05879D45-D2A0-4A28-A831-E302C748BA68}" type="slidenum">
              <a:rPr lang="tr-TR" smtClean="0"/>
              <a:pPr/>
              <a:t>8</a:t>
            </a:fld>
            <a:endParaRPr lang="tr-TR"/>
          </a:p>
        </p:txBody>
      </p:sp>
      <p:pic>
        <p:nvPicPr>
          <p:cNvPr id="1026" name="Picture 2" descr="The structural formula of chlorophylls: Chl a, Chl b, Chl d, and Chl f... |  Download Scientific Diagram">
            <a:extLst>
              <a:ext uri="{FF2B5EF4-FFF2-40B4-BE49-F238E27FC236}">
                <a16:creationId xmlns:a16="http://schemas.microsoft.com/office/drawing/2014/main" id="{8DC3F147-69B5-43F8-BA5F-120603AE72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089" y="2317587"/>
            <a:ext cx="4094874" cy="4247715"/>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a:extLst>
              <a:ext uri="{FF2B5EF4-FFF2-40B4-BE49-F238E27FC236}">
                <a16:creationId xmlns:a16="http://schemas.microsoft.com/office/drawing/2014/main" id="{369FC222-79D3-4FB4-8150-A42AD868D80B}"/>
              </a:ext>
            </a:extLst>
          </p:cNvPr>
          <p:cNvPicPr>
            <a:picLocks noChangeAspect="1"/>
          </p:cNvPicPr>
          <p:nvPr/>
        </p:nvPicPr>
        <p:blipFill>
          <a:blip r:embed="rId4"/>
          <a:stretch>
            <a:fillRect/>
          </a:stretch>
        </p:blipFill>
        <p:spPr>
          <a:xfrm>
            <a:off x="2364241" y="2247717"/>
            <a:ext cx="4094874" cy="3319744"/>
          </a:xfrm>
          <a:prstGeom prst="rect">
            <a:avLst/>
          </a:prstGeom>
        </p:spPr>
      </p:pic>
    </p:spTree>
    <p:extLst>
      <p:ext uri="{BB962C8B-B14F-4D97-AF65-F5344CB8AC3E}">
        <p14:creationId xmlns:p14="http://schemas.microsoft.com/office/powerpoint/2010/main" val="2590849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37184" y="292699"/>
            <a:ext cx="9150220" cy="1116223"/>
          </a:xfrm>
          <a:ln w="63500">
            <a:solidFill>
              <a:srgbClr val="0000FF"/>
            </a:solidFill>
          </a:ln>
        </p:spPr>
        <p:style>
          <a:lnRef idx="2">
            <a:schemeClr val="accent2"/>
          </a:lnRef>
          <a:fillRef idx="1">
            <a:schemeClr val="lt1"/>
          </a:fillRef>
          <a:effectRef idx="0">
            <a:schemeClr val="accent2"/>
          </a:effectRef>
          <a:fontRef idx="minor">
            <a:schemeClr val="dk1"/>
          </a:fontRef>
        </p:style>
        <p:txBody>
          <a:bodyPr>
            <a:normAutofit/>
          </a:bodyPr>
          <a:lstStyle/>
          <a:p>
            <a:r>
              <a:rPr lang="en-US" sz="1600" dirty="0">
                <a:latin typeface="Arial" panose="020B0604020202020204" pitchFamily="34" charset="0"/>
                <a:cs typeface="Arial" panose="020B0604020202020204" pitchFamily="34" charset="0"/>
              </a:rPr>
              <a:t>Chlorophylls are located in chloroplasts of intracellular organelles. The only enzyme that breaks down chlorophyll is chlorophyllase. It separates the phytol group and its Mg-free part (</a:t>
            </a:r>
            <a:r>
              <a:rPr lang="en-US" sz="1600" dirty="0" err="1">
                <a:latin typeface="Arial" panose="020B0604020202020204" pitchFamily="34" charset="0"/>
                <a:cs typeface="Arial" panose="020B0604020202020204" pitchFamily="34" charset="0"/>
              </a:rPr>
              <a:t>pheophytes</a:t>
            </a:r>
            <a:r>
              <a:rPr lang="en-US" sz="1600" dirty="0">
                <a:latin typeface="Arial" panose="020B0604020202020204" pitchFamily="34" charset="0"/>
                <a:cs typeface="Arial" panose="020B0604020202020204" pitchFamily="34" charset="0"/>
              </a:rPr>
              <a:t>) from the molecule. The result is chlorophyllides and pheophorbides. This enzyme works at optimum 60-82˚C. Activity disappears at 100˚C.</a:t>
            </a:r>
          </a:p>
        </p:txBody>
      </p:sp>
      <p:sp>
        <p:nvSpPr>
          <p:cNvPr id="4" name="Slayt Numarası Yer Tutucusu 3"/>
          <p:cNvSpPr>
            <a:spLocks noGrp="1"/>
          </p:cNvSpPr>
          <p:nvPr>
            <p:ph type="sldNum" sz="quarter" idx="12"/>
          </p:nvPr>
        </p:nvSpPr>
        <p:spPr/>
        <p:txBody>
          <a:bodyPr/>
          <a:lstStyle/>
          <a:p>
            <a:fld id="{05879D45-D2A0-4A28-A831-E302C748BA68}" type="slidenum">
              <a:rPr lang="tr-TR" smtClean="0"/>
              <a:pPr/>
              <a:t>9</a:t>
            </a:fld>
            <a:endParaRPr lang="tr-TR"/>
          </a:p>
        </p:txBody>
      </p:sp>
      <p:pic>
        <p:nvPicPr>
          <p:cNvPr id="6" name="Resim 5">
            <a:extLst>
              <a:ext uri="{FF2B5EF4-FFF2-40B4-BE49-F238E27FC236}">
                <a16:creationId xmlns:a16="http://schemas.microsoft.com/office/drawing/2014/main" id="{F65F90AC-B697-434F-B0B8-FEB489EFC08A}"/>
              </a:ext>
            </a:extLst>
          </p:cNvPr>
          <p:cNvPicPr>
            <a:picLocks noChangeAspect="1"/>
          </p:cNvPicPr>
          <p:nvPr/>
        </p:nvPicPr>
        <p:blipFill rotWithShape="1">
          <a:blip r:embed="rId3"/>
          <a:srcRect r="30931"/>
          <a:stretch/>
        </p:blipFill>
        <p:spPr>
          <a:xfrm>
            <a:off x="2869691" y="1616001"/>
            <a:ext cx="7142056" cy="2908916"/>
          </a:xfrm>
          <a:prstGeom prst="rect">
            <a:avLst/>
          </a:prstGeom>
        </p:spPr>
      </p:pic>
      <p:sp>
        <p:nvSpPr>
          <p:cNvPr id="9" name="Metin kutusu 8">
            <a:extLst>
              <a:ext uri="{FF2B5EF4-FFF2-40B4-BE49-F238E27FC236}">
                <a16:creationId xmlns:a16="http://schemas.microsoft.com/office/drawing/2014/main" id="{E594B77B-61CA-4123-B238-6E9F4DF64F54}"/>
              </a:ext>
            </a:extLst>
          </p:cNvPr>
          <p:cNvSpPr txBox="1"/>
          <p:nvPr/>
        </p:nvSpPr>
        <p:spPr>
          <a:xfrm>
            <a:off x="1716832" y="4256977"/>
            <a:ext cx="10102970" cy="2308324"/>
          </a:xfrm>
          <a:prstGeom prst="rect">
            <a:avLst/>
          </a:prstGeom>
          <a:noFill/>
        </p:spPr>
        <p:txBody>
          <a:bodyPr wrap="square">
            <a:spAutoFit/>
          </a:bodyPr>
          <a:lstStyle/>
          <a:p>
            <a:r>
              <a:rPr lang="tr-TR" sz="1800" dirty="0" err="1">
                <a:latin typeface="Arial" panose="020B0604020202020204" pitchFamily="34" charset="0"/>
                <a:cs typeface="Arial" panose="020B0604020202020204" pitchFamily="34" charset="0"/>
              </a:rPr>
              <a:t>Chlorophylls</a:t>
            </a:r>
            <a:r>
              <a:rPr lang="en-US" sz="1800" dirty="0">
                <a:latin typeface="Arial" panose="020B0604020202020204" pitchFamily="34" charset="0"/>
                <a:cs typeface="Arial" panose="020B0604020202020204" pitchFamily="34" charset="0"/>
              </a:rPr>
              <a:t> also break down with the effect of heat and acid. Compounds are formed in two different groups. </a:t>
            </a:r>
            <a:r>
              <a:rPr lang="en-US" sz="1800" i="1" dirty="0">
                <a:solidFill>
                  <a:srgbClr val="FF0000"/>
                </a:solidFill>
                <a:latin typeface="Arial" panose="020B0604020202020204" pitchFamily="34" charset="0"/>
                <a:cs typeface="Arial" panose="020B0604020202020204" pitchFamily="34" charset="0"/>
              </a:rPr>
              <a:t>Pheophytin</a:t>
            </a:r>
            <a:r>
              <a:rPr lang="en-US" sz="1800" dirty="0">
                <a:latin typeface="Arial" panose="020B0604020202020204" pitchFamily="34" charset="0"/>
                <a:cs typeface="Arial" panose="020B0604020202020204" pitchFamily="34" charset="0"/>
              </a:rPr>
              <a:t> </a:t>
            </a:r>
            <a:r>
              <a:rPr lang="tr-TR" sz="1800" dirty="0" err="1">
                <a:latin typeface="Arial" panose="020B0604020202020204" pitchFamily="34" charset="0"/>
                <a:cs typeface="Arial" panose="020B0604020202020204" pitchFamily="34" charset="0"/>
              </a:rPr>
              <a:t>forms</a:t>
            </a:r>
            <a:r>
              <a:rPr lang="en-US" sz="1800" dirty="0">
                <a:latin typeface="Arial" panose="020B0604020202020204" pitchFamily="34" charset="0"/>
                <a:cs typeface="Arial" panose="020B0604020202020204" pitchFamily="34" charset="0"/>
              </a:rPr>
              <a:t> </a:t>
            </a:r>
            <a:r>
              <a:rPr lang="tr-TR" sz="1800" dirty="0" err="1">
                <a:latin typeface="Arial" panose="020B0604020202020204" pitchFamily="34" charset="0"/>
                <a:cs typeface="Arial" panose="020B0604020202020204" pitchFamily="34" charset="0"/>
              </a:rPr>
              <a:t>when</a:t>
            </a:r>
            <a:r>
              <a:rPr lang="en-US" sz="1800" dirty="0">
                <a:latin typeface="Arial" panose="020B0604020202020204" pitchFamily="34" charset="0"/>
                <a:cs typeface="Arial" panose="020B0604020202020204" pitchFamily="34" charset="0"/>
              </a:rPr>
              <a:t> </a:t>
            </a:r>
            <a:r>
              <a:rPr lang="en-US" sz="1800" i="1" dirty="0">
                <a:solidFill>
                  <a:srgbClr val="FF0000"/>
                </a:solidFill>
                <a:latin typeface="Arial" panose="020B0604020202020204" pitchFamily="34" charset="0"/>
                <a:cs typeface="Arial" panose="020B0604020202020204" pitchFamily="34" charset="0"/>
              </a:rPr>
              <a:t>Mg</a:t>
            </a:r>
            <a:r>
              <a:rPr lang="en-US" sz="1800" dirty="0">
                <a:latin typeface="Arial" panose="020B0604020202020204" pitchFamily="34" charset="0"/>
                <a:cs typeface="Arial" panose="020B0604020202020204" pitchFamily="34" charset="0"/>
              </a:rPr>
              <a:t> is separated. Color changes are encountered most</a:t>
            </a:r>
          </a:p>
          <a:p>
            <a:r>
              <a:rPr lang="en-US" sz="1800" dirty="0">
                <a:latin typeface="Arial" panose="020B0604020202020204" pitchFamily="34" charset="0"/>
                <a:cs typeface="Arial" panose="020B0604020202020204" pitchFamily="34" charset="0"/>
              </a:rPr>
              <a:t>visibly in processing of green peas, green beans,</a:t>
            </a:r>
            <a:r>
              <a:rPr lang="tr-TR"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kale, Brussels sprouts and spinach.</a:t>
            </a:r>
            <a:endParaRPr lang="tr-TR" sz="1800" dirty="0">
              <a:latin typeface="Arial" panose="020B0604020202020204" pitchFamily="34" charset="0"/>
              <a:cs typeface="Arial" panose="020B0604020202020204" pitchFamily="34" charset="0"/>
            </a:endParaRPr>
          </a:p>
          <a:p>
            <a:endParaRPr lang="tr-TR"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When the heating continues, the </a:t>
            </a:r>
            <a:r>
              <a:rPr lang="en-US" sz="1800" i="1" dirty="0" err="1">
                <a:solidFill>
                  <a:schemeClr val="accent2">
                    <a:lumMod val="75000"/>
                  </a:schemeClr>
                </a:solidFill>
                <a:latin typeface="Arial" panose="020B0604020202020204" pitchFamily="34" charset="0"/>
                <a:cs typeface="Arial" panose="020B0604020202020204" pitchFamily="34" charset="0"/>
              </a:rPr>
              <a:t>carboxymethoxy</a:t>
            </a:r>
            <a:r>
              <a:rPr lang="en-US" sz="1800" dirty="0">
                <a:latin typeface="Arial" panose="020B0604020202020204" pitchFamily="34" charset="0"/>
                <a:cs typeface="Arial" panose="020B0604020202020204" pitchFamily="34" charset="0"/>
              </a:rPr>
              <a:t> group is separated and the </a:t>
            </a:r>
            <a:r>
              <a:rPr lang="tr-TR" sz="1800" i="1" dirty="0" err="1">
                <a:solidFill>
                  <a:schemeClr val="accent2">
                    <a:lumMod val="75000"/>
                  </a:schemeClr>
                </a:solidFill>
                <a:latin typeface="Arial" panose="020B0604020202020204" pitchFamily="34" charset="0"/>
                <a:cs typeface="Arial" panose="020B0604020202020204" pitchFamily="34" charset="0"/>
              </a:rPr>
              <a:t>Pyropheophitin</a:t>
            </a:r>
            <a:r>
              <a:rPr lang="en-US" sz="1800" dirty="0">
                <a:latin typeface="Arial" panose="020B0604020202020204" pitchFamily="34" charset="0"/>
                <a:cs typeface="Arial" panose="020B0604020202020204" pitchFamily="34" charset="0"/>
              </a:rPr>
              <a:t> is formed. </a:t>
            </a:r>
            <a:r>
              <a:rPr lang="tr-TR" sz="1800" i="1" dirty="0" err="1">
                <a:solidFill>
                  <a:schemeClr val="accent2">
                    <a:lumMod val="75000"/>
                  </a:schemeClr>
                </a:solidFill>
                <a:latin typeface="Arial" panose="020B0604020202020204" pitchFamily="34" charset="0"/>
                <a:cs typeface="Arial" panose="020B0604020202020204" pitchFamily="34" charset="0"/>
              </a:rPr>
              <a:t>Pyropheophitins</a:t>
            </a:r>
            <a:r>
              <a:rPr lang="en-US" sz="1800" dirty="0">
                <a:latin typeface="Arial" panose="020B0604020202020204" pitchFamily="34" charset="0"/>
                <a:cs typeface="Arial" panose="020B0604020202020204" pitchFamily="34" charset="0"/>
              </a:rPr>
              <a:t> are the cause of</a:t>
            </a:r>
            <a:r>
              <a:rPr lang="tr-TR" sz="1800" dirty="0">
                <a:latin typeface="Arial" panose="020B0604020202020204" pitchFamily="34" charset="0"/>
                <a:cs typeface="Arial" panose="020B0604020202020204" pitchFamily="34" charset="0"/>
              </a:rPr>
              <a:t> </a:t>
            </a:r>
            <a:r>
              <a:rPr lang="tr-TR" sz="1800" dirty="0" err="1">
                <a:latin typeface="Arial" panose="020B0604020202020204" pitchFamily="34" charset="0"/>
                <a:cs typeface="Arial" panose="020B0604020202020204" pitchFamily="34" charset="0"/>
              </a:rPr>
              <a:t>loss</a:t>
            </a:r>
            <a:r>
              <a:rPr lang="tr-TR" sz="1800" dirty="0">
                <a:latin typeface="Arial" panose="020B0604020202020204" pitchFamily="34" charset="0"/>
                <a:cs typeface="Arial" panose="020B0604020202020204" pitchFamily="34" charset="0"/>
              </a:rPr>
              <a:t> of</a:t>
            </a:r>
            <a:r>
              <a:rPr lang="en-US" sz="1800" dirty="0">
                <a:latin typeface="Arial" panose="020B0604020202020204" pitchFamily="34" charset="0"/>
                <a:cs typeface="Arial" panose="020B0604020202020204" pitchFamily="34" charset="0"/>
              </a:rPr>
              <a:t> green </a:t>
            </a:r>
            <a:r>
              <a:rPr lang="tr-TR" sz="1800" dirty="0" err="1">
                <a:latin typeface="Arial" panose="020B0604020202020204" pitchFamily="34" charset="0"/>
                <a:cs typeface="Arial" panose="020B0604020202020204" pitchFamily="34" charset="0"/>
              </a:rPr>
              <a:t>color</a:t>
            </a:r>
            <a:r>
              <a:rPr lang="en-US" sz="1800" dirty="0">
                <a:latin typeface="Arial" panose="020B0604020202020204" pitchFamily="34" charset="0"/>
                <a:cs typeface="Arial" panose="020B0604020202020204" pitchFamily="34" charset="0"/>
              </a:rPr>
              <a:t> in canned foods.</a:t>
            </a:r>
            <a:r>
              <a:rPr lang="tr-TR"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İn</a:t>
            </a:r>
            <a:r>
              <a:rPr lang="tr-TR"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the fermentation of cucumbers, chlorophyllase is</a:t>
            </a:r>
            <a:r>
              <a:rPr lang="tr-TR"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active. The result is a color change from </a:t>
            </a:r>
            <a:r>
              <a:rPr lang="en-US" sz="1800" dirty="0" err="1">
                <a:latin typeface="Arial" panose="020B0604020202020204" pitchFamily="34" charset="0"/>
                <a:cs typeface="Arial" panose="020B0604020202020204" pitchFamily="34" charset="0"/>
              </a:rPr>
              <a:t>darkgreen</a:t>
            </a:r>
            <a:r>
              <a:rPr lang="tr-TR"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to olive-green,</a:t>
            </a:r>
            <a:r>
              <a:rPr lang="tr-TR"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caused by large amounts of</a:t>
            </a:r>
            <a:r>
              <a:rPr lang="tr-TR"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pheophorbides.</a:t>
            </a:r>
            <a:endParaRPr lang="tr-TR" sz="2400" dirty="0"/>
          </a:p>
        </p:txBody>
      </p:sp>
    </p:spTree>
    <p:extLst>
      <p:ext uri="{BB962C8B-B14F-4D97-AF65-F5344CB8AC3E}">
        <p14:creationId xmlns:p14="http://schemas.microsoft.com/office/powerpoint/2010/main" val="2463888328"/>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510</TotalTime>
  <Words>2675</Words>
  <Application>Microsoft Office PowerPoint</Application>
  <PresentationFormat>Geniş ekran</PresentationFormat>
  <Paragraphs>277</Paragraphs>
  <Slides>25</Slides>
  <Notes>16</Notes>
  <HiddenSlides>0</HiddenSlides>
  <MMClips>0</MMClips>
  <ScaleCrop>false</ScaleCrop>
  <HeadingPairs>
    <vt:vector size="6" baseType="variant">
      <vt:variant>
        <vt:lpstr>Kullanılan Yazı Tipleri</vt:lpstr>
      </vt:variant>
      <vt:variant>
        <vt:i4>13</vt:i4>
      </vt:variant>
      <vt:variant>
        <vt:lpstr>Tema</vt:lpstr>
      </vt:variant>
      <vt:variant>
        <vt:i4>1</vt:i4>
      </vt:variant>
      <vt:variant>
        <vt:lpstr>Slayt Başlıkları</vt:lpstr>
      </vt:variant>
      <vt:variant>
        <vt:i4>25</vt:i4>
      </vt:variant>
    </vt:vector>
  </HeadingPairs>
  <TitlesOfParts>
    <vt:vector size="39" baseType="lpstr">
      <vt:lpstr>Arial</vt:lpstr>
      <vt:lpstr>Arial</vt:lpstr>
      <vt:lpstr>Calibri</vt:lpstr>
      <vt:lpstr>Century Gothic</vt:lpstr>
      <vt:lpstr>CMSY10</vt:lpstr>
      <vt:lpstr>PalatinoLinotype-Bold</vt:lpstr>
      <vt:lpstr>PalatinoLinotype-Roman</vt:lpstr>
      <vt:lpstr>Segoe Print</vt:lpstr>
      <vt:lpstr>Tahoma</vt:lpstr>
      <vt:lpstr>Times New Roman</vt:lpstr>
      <vt:lpstr>Times-Roman</vt:lpstr>
      <vt:lpstr>Wingdings 3</vt:lpstr>
      <vt:lpstr>Wingdings-Regular</vt:lpstr>
      <vt:lpstr>Duman</vt:lpstr>
      <vt:lpstr>PowerPoint Sunusu</vt:lpstr>
      <vt:lpstr>Myoglobin and Chlorophyll (Tetrapyrroles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Carotenoids (triterpenoids)</vt:lpstr>
      <vt:lpstr>PowerPoint Sunusu</vt:lpstr>
      <vt:lpstr>Anthocyanins (O-heterocyclic compounds)</vt:lpstr>
      <vt:lpstr>PowerPoint Sunusu</vt:lpstr>
      <vt:lpstr>PowerPoint Sunusu</vt:lpstr>
      <vt:lpstr>PowerPoint Sunusu</vt:lpstr>
      <vt:lpstr>PowerPoint Sunusu</vt:lpstr>
      <vt:lpstr>Tannins</vt:lpstr>
      <vt:lpstr>Betalains (N-heterocyclic compounds)</vt:lpstr>
      <vt:lpstr>PowerPoint Sunusu</vt:lpstr>
      <vt:lpstr>Spectra of Some Pigments</vt:lpstr>
      <vt:lpstr>PowerPoint Sunusu</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Pigments</dc:title>
  <dc:creator>Cansu Gumus</dc:creator>
  <cp:lastModifiedBy>CEGumus</cp:lastModifiedBy>
  <cp:revision>107</cp:revision>
  <dcterms:created xsi:type="dcterms:W3CDTF">2021-03-22T20:28:00Z</dcterms:created>
  <dcterms:modified xsi:type="dcterms:W3CDTF">2021-07-02T09:13:30Z</dcterms:modified>
</cp:coreProperties>
</file>