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71" r:id="rId4"/>
    <p:sldId id="258" r:id="rId5"/>
    <p:sldId id="259" r:id="rId6"/>
    <p:sldId id="260" r:id="rId7"/>
    <p:sldId id="261" r:id="rId8"/>
    <p:sldId id="266" r:id="rId9"/>
    <p:sldId id="267" r:id="rId10"/>
  </p:sldIdLst>
  <p:sldSz cx="9144000" cy="6858000" type="screen4x3"/>
  <p:notesSz cx="6797675" cy="9926638"/>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48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198348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884023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004187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07873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24697372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954495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180297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3604588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480726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2667102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ED69B4A-7691-4945-96EB-F118F5A18AB9}" type="datetimeFigureOut">
              <a:rPr lang="tr-TR" smtClean="0"/>
              <a:pPr/>
              <a:t>04.01.2018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2F70188-40E7-4A40-9784-C4DD685113A9}" type="slidenum">
              <a:rPr lang="tr-TR" smtClean="0"/>
              <a:pPr/>
              <a:t>‹#›</a:t>
            </a:fld>
            <a:endParaRPr lang="tr-TR"/>
          </a:p>
        </p:txBody>
      </p:sp>
    </p:spTree>
    <p:extLst>
      <p:ext uri="{BB962C8B-B14F-4D97-AF65-F5344CB8AC3E}">
        <p14:creationId xmlns:p14="http://schemas.microsoft.com/office/powerpoint/2010/main" val="1174708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D69B4A-7691-4945-96EB-F118F5A18AB9}" type="datetimeFigureOut">
              <a:rPr lang="tr-TR" smtClean="0"/>
              <a:pPr/>
              <a:t>04.01.2018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70188-40E7-4A40-9784-C4DD685113A9}" type="slidenum">
              <a:rPr lang="tr-TR" smtClean="0"/>
              <a:pPr/>
              <a:t>‹#›</a:t>
            </a:fld>
            <a:endParaRPr lang="tr-TR"/>
          </a:p>
        </p:txBody>
      </p:sp>
    </p:spTree>
    <p:extLst>
      <p:ext uri="{BB962C8B-B14F-4D97-AF65-F5344CB8AC3E}">
        <p14:creationId xmlns:p14="http://schemas.microsoft.com/office/powerpoint/2010/main" val="257762961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412776"/>
            <a:ext cx="7774632" cy="1224136"/>
          </a:xfrm>
        </p:spPr>
        <p:txBody>
          <a:bodyPr/>
          <a:lstStyle/>
          <a:p>
            <a:pPr algn="ctr"/>
            <a:r>
              <a:rPr lang="tr-TR" sz="3600" b="1" dirty="0" smtClean="0">
                <a:solidFill>
                  <a:schemeClr val="tx1"/>
                </a:solidFill>
              </a:rPr>
              <a:t>ZTE 311 TARIMSAL PAZARLAMA</a:t>
            </a:r>
            <a:endParaRPr lang="tr-TR" sz="3600" b="1" dirty="0">
              <a:solidFill>
                <a:schemeClr val="tx1"/>
              </a:solidFill>
            </a:endParaRPr>
          </a:p>
        </p:txBody>
      </p:sp>
      <p:sp>
        <p:nvSpPr>
          <p:cNvPr id="3" name="Alt Başlık 2"/>
          <p:cNvSpPr>
            <a:spLocks noGrp="1"/>
          </p:cNvSpPr>
          <p:nvPr>
            <p:ph type="subTitle" idx="1"/>
          </p:nvPr>
        </p:nvSpPr>
        <p:spPr>
          <a:xfrm>
            <a:off x="755576" y="4509120"/>
            <a:ext cx="7486600" cy="748680"/>
          </a:xfrm>
        </p:spPr>
        <p:txBody>
          <a:bodyPr>
            <a:normAutofit fontScale="47500" lnSpcReduction="20000"/>
          </a:bodyPr>
          <a:lstStyle/>
          <a:p>
            <a:pPr algn="ctr"/>
            <a:r>
              <a:rPr lang="tr-TR" b="1" dirty="0" err="1">
                <a:solidFill>
                  <a:schemeClr val="tx1"/>
                </a:solidFill>
              </a:rPr>
              <a:t>Prof.Dr</a:t>
            </a:r>
            <a:r>
              <a:rPr lang="tr-TR" b="1" dirty="0">
                <a:solidFill>
                  <a:schemeClr val="tx1"/>
                </a:solidFill>
              </a:rPr>
              <a:t>. Mevhibe Albayrak</a:t>
            </a:r>
          </a:p>
          <a:p>
            <a:pPr algn="ctr"/>
            <a:r>
              <a:rPr lang="tr-TR" b="1" dirty="0">
                <a:solidFill>
                  <a:schemeClr val="tx1"/>
                </a:solidFill>
              </a:rPr>
              <a:t>Ankara Üniversitesi Ziraat Fakültesi Tarım Ekonomisi Bölümü</a:t>
            </a:r>
          </a:p>
          <a:p>
            <a:pPr algn="ctr"/>
            <a:r>
              <a:rPr lang="tr-TR" b="1" dirty="0">
                <a:solidFill>
                  <a:schemeClr val="tx1"/>
                </a:solidFill>
              </a:rPr>
              <a:t>albayrak@agri.ankara.edu.tr</a:t>
            </a:r>
          </a:p>
        </p:txBody>
      </p:sp>
    </p:spTree>
    <p:extLst>
      <p:ext uri="{BB962C8B-B14F-4D97-AF65-F5344CB8AC3E}">
        <p14:creationId xmlns:p14="http://schemas.microsoft.com/office/powerpoint/2010/main" val="2857483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06090"/>
          </a:xfrm>
        </p:spPr>
        <p:txBody>
          <a:bodyPr>
            <a:normAutofit fontScale="90000"/>
          </a:bodyPr>
          <a:lstStyle/>
          <a:p>
            <a:r>
              <a:rPr lang="tr-TR" dirty="0"/>
              <a:t>İ</a:t>
            </a:r>
            <a:r>
              <a:rPr lang="tr-TR" dirty="0" smtClean="0"/>
              <a:t>çindekiler</a:t>
            </a: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653566222"/>
              </p:ext>
            </p:extLst>
          </p:nvPr>
        </p:nvGraphicFramePr>
        <p:xfrm>
          <a:off x="323528" y="1052736"/>
          <a:ext cx="8403262" cy="5616628"/>
        </p:xfrm>
        <a:graphic>
          <a:graphicData uri="http://schemas.openxmlformats.org/drawingml/2006/table">
            <a:tbl>
              <a:tblPr firstRow="1" firstCol="1" bandRow="1">
                <a:tableStyleId>{5C22544A-7EE6-4342-B048-85BDC9FD1C3A}</a:tableStyleId>
              </a:tblPr>
              <a:tblGrid>
                <a:gridCol w="2150544"/>
                <a:gridCol w="6252718"/>
              </a:tblGrid>
              <a:tr h="401861">
                <a:tc>
                  <a:txBody>
                    <a:bodyPr/>
                    <a:lstStyle/>
                    <a:p>
                      <a:pPr algn="ctr">
                        <a:spcAft>
                          <a:spcPts val="0"/>
                        </a:spcAft>
                      </a:pPr>
                      <a:r>
                        <a:rPr lang="tr-TR" sz="1200" dirty="0">
                          <a:effectLst/>
                        </a:rPr>
                        <a:t>1. Hafta</a:t>
                      </a:r>
                      <a:endParaRPr lang="tr-TR" sz="1200" dirty="0">
                        <a:effectLst/>
                        <a:latin typeface="Times New Roman"/>
                        <a:ea typeface="Times New Roman"/>
                      </a:endParaRPr>
                    </a:p>
                  </a:txBody>
                  <a:tcPr marL="19050" marR="19050" marT="47625" marB="28575"/>
                </a:tc>
                <a:tc>
                  <a:txBody>
                    <a:bodyPr/>
                    <a:lstStyle/>
                    <a:p>
                      <a:pPr>
                        <a:spcAft>
                          <a:spcPts val="0"/>
                        </a:spcAft>
                      </a:pPr>
                      <a:r>
                        <a:rPr lang="tr-TR" sz="1200" dirty="0">
                          <a:effectLst/>
                        </a:rPr>
                        <a:t>Pazarlama kavramı ve pazarlama anlayışları, yaklaşımlar</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2.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kavramı ve pazarlama anlayışları, yaklaşımlar</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3.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Talep ve tüketim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4.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Talep ve tüketim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5.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Arz ve üretim teorisi</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6.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Tarımsal ürünlerin pazarlama fonksiyonları</a:t>
                      </a:r>
                      <a:endParaRPr lang="tr-TR" sz="1200" dirty="0">
                        <a:effectLst/>
                        <a:latin typeface="Times New Roman"/>
                        <a:ea typeface="Times New Roman"/>
                      </a:endParaRPr>
                    </a:p>
                  </a:txBody>
                  <a:tcPr marL="19050" marR="19050" marT="47625" marB="28575"/>
                </a:tc>
              </a:tr>
              <a:tr h="392435">
                <a:tc>
                  <a:txBody>
                    <a:bodyPr/>
                    <a:lstStyle/>
                    <a:p>
                      <a:pPr algn="ctr">
                        <a:spcAft>
                          <a:spcPts val="0"/>
                        </a:spcAft>
                      </a:pPr>
                      <a:r>
                        <a:rPr lang="tr-TR" sz="1200">
                          <a:effectLst/>
                        </a:rPr>
                        <a:t>7.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Tarımsal ürünlerin pazarlama fonksiyonları</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8.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 çeşitleri ve fiyat oluşumu</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9.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karması (stratejiler) </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10. Hafta</a:t>
                      </a:r>
                      <a:endParaRPr lang="tr-TR" sz="1200">
                        <a:effectLst/>
                        <a:latin typeface="Times New Roman"/>
                        <a:ea typeface="Times New Roman"/>
                      </a:endParaRPr>
                    </a:p>
                  </a:txBody>
                  <a:tcPr marL="19050" marR="19050" marT="47625" marB="28575"/>
                </a:tc>
                <a:tc>
                  <a:txBody>
                    <a:bodyPr/>
                    <a:lstStyle/>
                    <a:p>
                      <a:pPr>
                        <a:spcAft>
                          <a:spcPts val="0"/>
                        </a:spcAft>
                      </a:pPr>
                      <a:r>
                        <a:rPr lang="tr-TR" sz="1200">
                          <a:effectLst/>
                        </a:rPr>
                        <a:t>Dağıtım kanalları</a:t>
                      </a:r>
                      <a:endParaRPr lang="tr-TR" sz="120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11.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Dağıtım kanalları</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12.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Hedef pazar seçimi</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13.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 ve pazarlama araştırmaları</a:t>
                      </a:r>
                      <a:endParaRPr lang="tr-TR" sz="1200" dirty="0">
                        <a:effectLst/>
                        <a:latin typeface="Times New Roman"/>
                        <a:ea typeface="Times New Roman"/>
                      </a:endParaRPr>
                    </a:p>
                  </a:txBody>
                  <a:tcPr marL="19050" marR="19050" marT="47625" marB="28575"/>
                </a:tc>
              </a:tr>
              <a:tr h="401861">
                <a:tc>
                  <a:txBody>
                    <a:bodyPr/>
                    <a:lstStyle/>
                    <a:p>
                      <a:pPr algn="ctr">
                        <a:spcAft>
                          <a:spcPts val="0"/>
                        </a:spcAft>
                      </a:pPr>
                      <a:r>
                        <a:rPr lang="tr-TR" sz="1200">
                          <a:effectLst/>
                        </a:rPr>
                        <a:t>14. Hafta</a:t>
                      </a:r>
                      <a:endParaRPr lang="tr-TR" sz="1200">
                        <a:effectLst/>
                        <a:latin typeface="Times New Roman"/>
                        <a:ea typeface="Times New Roman"/>
                      </a:endParaRPr>
                    </a:p>
                  </a:txBody>
                  <a:tcPr marL="19050" marR="19050" marT="47625" marB="28575"/>
                </a:tc>
                <a:tc>
                  <a:txBody>
                    <a:bodyPr/>
                    <a:lstStyle/>
                    <a:p>
                      <a:pPr>
                        <a:spcAft>
                          <a:spcPts val="0"/>
                        </a:spcAft>
                      </a:pPr>
                      <a:r>
                        <a:rPr lang="tr-TR" sz="1200" dirty="0">
                          <a:effectLst/>
                        </a:rPr>
                        <a:t>pazarlama masrafları ve pazarlama marjları, grup-seminer çalışmaları</a:t>
                      </a:r>
                      <a:endParaRPr lang="tr-TR" sz="1200" dirty="0">
                        <a:effectLst/>
                        <a:latin typeface="Times New Roman"/>
                        <a:ea typeface="Times New Roman"/>
                      </a:endParaRPr>
                    </a:p>
                  </a:txBody>
                  <a:tcPr marL="19050" marR="19050" marT="47625" marB="28575"/>
                </a:tc>
              </a:tr>
            </a:tbl>
          </a:graphicData>
        </a:graphic>
      </p:graphicFrame>
    </p:spTree>
    <p:extLst>
      <p:ext uri="{BB962C8B-B14F-4D97-AF65-F5344CB8AC3E}">
        <p14:creationId xmlns:p14="http://schemas.microsoft.com/office/powerpoint/2010/main" val="490322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6632"/>
            <a:ext cx="8229600" cy="360040"/>
          </a:xfrm>
        </p:spPr>
        <p:txBody>
          <a:bodyPr>
            <a:normAutofit fontScale="90000"/>
          </a:bodyPr>
          <a:lstStyle/>
          <a:p>
            <a:r>
              <a:rPr lang="tr-TR" dirty="0" smtClean="0"/>
              <a:t>Kaynaklar</a:t>
            </a:r>
            <a:endParaRPr lang="tr-TR" dirty="0"/>
          </a:p>
        </p:txBody>
      </p:sp>
      <p:sp>
        <p:nvSpPr>
          <p:cNvPr id="3" name="İçerik Yer Tutucusu 2"/>
          <p:cNvSpPr>
            <a:spLocks noGrp="1"/>
          </p:cNvSpPr>
          <p:nvPr>
            <p:ph idx="1"/>
          </p:nvPr>
        </p:nvSpPr>
        <p:spPr>
          <a:xfrm>
            <a:off x="251520" y="548680"/>
            <a:ext cx="8712968" cy="6309320"/>
          </a:xfrm>
        </p:spPr>
        <p:txBody>
          <a:bodyPr>
            <a:noAutofit/>
          </a:bodyPr>
          <a:lstStyle/>
          <a:p>
            <a:r>
              <a:rPr lang="tr-TR" sz="1300" dirty="0" err="1" smtClean="0">
                <a:latin typeface="Times New Roman" panose="02020603050405020304" pitchFamily="18" charset="0"/>
                <a:cs typeface="Times New Roman" panose="02020603050405020304" pitchFamily="18" charset="0"/>
              </a:rPr>
              <a:t>Adanacıoğlu,H</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Albayrak,M</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Çalış,H</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Ekmen</a:t>
            </a:r>
            <a:r>
              <a:rPr lang="tr-TR" sz="1300" b="1" dirty="0" err="1">
                <a:latin typeface="Times New Roman" panose="02020603050405020304" pitchFamily="18" charset="0"/>
                <a:cs typeface="Times New Roman" panose="02020603050405020304" pitchFamily="18" charset="0"/>
              </a:rPr>
              <a:t>,</a:t>
            </a:r>
            <a:r>
              <a:rPr lang="tr-TR" sz="1300" dirty="0" err="1">
                <a:latin typeface="Times New Roman" panose="02020603050405020304" pitchFamily="18" charset="0"/>
                <a:cs typeface="Times New Roman" panose="02020603050405020304" pitchFamily="18" charset="0"/>
              </a:rPr>
              <a:t>E</a:t>
            </a:r>
            <a:r>
              <a:rPr lang="tr-TR" sz="1300" dirty="0">
                <a:latin typeface="Times New Roman" panose="02020603050405020304" pitchFamily="18" charset="0"/>
                <a:cs typeface="Times New Roman" panose="02020603050405020304" pitchFamily="18" charset="0"/>
              </a:rPr>
              <a:t>.</a:t>
            </a:r>
            <a:r>
              <a:rPr lang="tr-TR" sz="1300" b="1"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Şener,H.B</a:t>
            </a:r>
            <a:r>
              <a:rPr lang="tr-TR" sz="1300" dirty="0">
                <a:latin typeface="Times New Roman" panose="02020603050405020304" pitchFamily="18" charset="0"/>
                <a:cs typeface="Times New Roman" panose="02020603050405020304" pitchFamily="18" charset="0"/>
              </a:rPr>
              <a:t>.</a:t>
            </a:r>
            <a:r>
              <a:rPr lang="tr-TR" sz="1300" b="1"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Baytar,Z</a:t>
            </a:r>
            <a:r>
              <a:rPr lang="tr-TR" sz="1300" dirty="0">
                <a:latin typeface="Times New Roman" panose="02020603050405020304" pitchFamily="18" charset="0"/>
                <a:cs typeface="Times New Roman" panose="02020603050405020304" pitchFamily="18" charset="0"/>
              </a:rPr>
              <a:t>.</a:t>
            </a:r>
            <a:r>
              <a:rPr lang="tr-TR" sz="1300" b="1"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Nacak,İ.P</a:t>
            </a:r>
            <a:r>
              <a:rPr lang="tr-TR" sz="1300" dirty="0">
                <a:latin typeface="Times New Roman" panose="02020603050405020304" pitchFamily="18" charset="0"/>
                <a:cs typeface="Times New Roman" panose="02020603050405020304" pitchFamily="18" charset="0"/>
              </a:rPr>
              <a:t>. ve </a:t>
            </a:r>
            <a:r>
              <a:rPr lang="tr-TR" sz="1300" dirty="0" err="1">
                <a:latin typeface="Times New Roman" panose="02020603050405020304" pitchFamily="18" charset="0"/>
                <a:cs typeface="Times New Roman" panose="02020603050405020304" pitchFamily="18" charset="0"/>
              </a:rPr>
              <a:t>Güler,D</a:t>
            </a:r>
            <a:r>
              <a:rPr lang="tr-TR" sz="1300" dirty="0">
                <a:latin typeface="Times New Roman" panose="02020603050405020304" pitchFamily="18" charset="0"/>
                <a:cs typeface="Times New Roman" panose="02020603050405020304" pitchFamily="18" charset="0"/>
              </a:rPr>
              <a:t>. 2015. Değişen Küresel Stratejiler Çerçevesinde Türkiye’deki Tarımsal Pazarlama Sisteminin Değerlendirilmesi, TMMOB Ziraat Mühendisliği Odası Türkiye Ziraat Mühendisliği VIII. Teknik Kongresi 12-16 Ocak 2015, Bildiriler Kitabı-2 </a:t>
            </a:r>
            <a:r>
              <a:rPr lang="tr-TR" sz="1300" dirty="0" smtClean="0">
                <a:latin typeface="Times New Roman" panose="02020603050405020304" pitchFamily="18" charset="0"/>
                <a:cs typeface="Times New Roman" panose="02020603050405020304" pitchFamily="18" charset="0"/>
              </a:rPr>
              <a:t>, s:1456-1483</a:t>
            </a:r>
            <a:r>
              <a:rPr lang="tr-TR" sz="1300" dirty="0">
                <a:latin typeface="Times New Roman" panose="02020603050405020304" pitchFamily="18" charset="0"/>
                <a:cs typeface="Times New Roman" panose="02020603050405020304" pitchFamily="18" charset="0"/>
              </a:rPr>
              <a:t>, Ankara. </a:t>
            </a:r>
            <a:endParaRPr lang="tr-TR" sz="1300" dirty="0" smtClean="0">
              <a:latin typeface="Times New Roman" panose="02020603050405020304" pitchFamily="18" charset="0"/>
              <a:cs typeface="Times New Roman" panose="02020603050405020304" pitchFamily="18" charset="0"/>
            </a:endParaRPr>
          </a:p>
          <a:p>
            <a:r>
              <a:rPr lang="tr-TR" sz="1300" dirty="0" err="1">
                <a:latin typeface="Times New Roman" panose="02020603050405020304" pitchFamily="18" charset="0"/>
                <a:cs typeface="Times New Roman" panose="02020603050405020304" pitchFamily="18" charset="0"/>
              </a:rPr>
              <a:t>Alvensleben</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Von</a:t>
            </a:r>
            <a:r>
              <a:rPr lang="tr-TR" sz="1300" dirty="0">
                <a:latin typeface="Times New Roman" panose="02020603050405020304" pitchFamily="18" charset="0"/>
                <a:cs typeface="Times New Roman" panose="02020603050405020304" pitchFamily="18" charset="0"/>
              </a:rPr>
              <a:t> R.,1997. Consumer </a:t>
            </a:r>
            <a:r>
              <a:rPr lang="tr-TR" sz="1300" dirty="0" err="1">
                <a:latin typeface="Times New Roman" panose="02020603050405020304" pitchFamily="18" charset="0"/>
                <a:cs typeface="Times New Roman" panose="02020603050405020304" pitchFamily="18" charset="0"/>
              </a:rPr>
              <a:t>Behavior</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Agro-Food</a:t>
            </a:r>
            <a:r>
              <a:rPr lang="tr-TR" sz="1300" dirty="0">
                <a:latin typeface="Times New Roman" panose="02020603050405020304" pitchFamily="18" charset="0"/>
                <a:cs typeface="Times New Roman" panose="02020603050405020304" pitchFamily="18" charset="0"/>
              </a:rPr>
              <a:t> Marketing (Ed. D.I. </a:t>
            </a:r>
            <a:r>
              <a:rPr lang="tr-TR" sz="1300" dirty="0" err="1">
                <a:latin typeface="Times New Roman" panose="02020603050405020304" pitchFamily="18" charset="0"/>
                <a:cs typeface="Times New Roman" panose="02020603050405020304" pitchFamily="18" charset="0"/>
              </a:rPr>
              <a:t>Padberg</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C.Ritson</a:t>
            </a:r>
            <a:r>
              <a:rPr lang="tr-TR" sz="1300" dirty="0">
                <a:latin typeface="Times New Roman" panose="02020603050405020304" pitchFamily="18" charset="0"/>
                <a:cs typeface="Times New Roman" panose="02020603050405020304" pitchFamily="18" charset="0"/>
              </a:rPr>
              <a:t>, L.M. </a:t>
            </a:r>
            <a:r>
              <a:rPr lang="tr-TR" sz="1300" dirty="0" err="1">
                <a:latin typeface="Times New Roman" panose="02020603050405020304" pitchFamily="18" charset="0"/>
                <a:cs typeface="Times New Roman" panose="02020603050405020304" pitchFamily="18" charset="0"/>
              </a:rPr>
              <a:t>Albisu</a:t>
            </a:r>
            <a:r>
              <a:rPr lang="tr-TR" sz="1300" dirty="0">
                <a:latin typeface="Times New Roman" panose="02020603050405020304" pitchFamily="18" charset="0"/>
                <a:cs typeface="Times New Roman" panose="02020603050405020304" pitchFamily="18" charset="0"/>
              </a:rPr>
              <a:t>), CAB </a:t>
            </a:r>
            <a:r>
              <a:rPr lang="tr-TR" sz="1300" dirty="0" err="1">
                <a:latin typeface="Times New Roman" panose="02020603050405020304" pitchFamily="18" charset="0"/>
                <a:cs typeface="Times New Roman" panose="02020603050405020304" pitchFamily="18" charset="0"/>
              </a:rPr>
              <a:t>İnternational</a:t>
            </a:r>
            <a:r>
              <a:rPr lang="tr-TR" sz="1300" dirty="0">
                <a:latin typeface="Times New Roman" panose="02020603050405020304" pitchFamily="18" charset="0"/>
                <a:cs typeface="Times New Roman" panose="02020603050405020304" pitchFamily="18" charset="0"/>
              </a:rPr>
              <a:t>, Cambridge </a:t>
            </a:r>
            <a:r>
              <a:rPr lang="tr-TR" sz="1300" dirty="0" err="1">
                <a:latin typeface="Times New Roman" panose="02020603050405020304" pitchFamily="18" charset="0"/>
                <a:cs typeface="Times New Roman" panose="02020603050405020304" pitchFamily="18" charset="0"/>
              </a:rPr>
              <a:t>Uni</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Press</a:t>
            </a:r>
            <a:r>
              <a:rPr lang="tr-TR" sz="1300" dirty="0">
                <a:latin typeface="Times New Roman" panose="02020603050405020304" pitchFamily="18" charset="0"/>
                <a:cs typeface="Times New Roman" panose="02020603050405020304" pitchFamily="18" charset="0"/>
              </a:rPr>
              <a:t>, s.209-224.</a:t>
            </a:r>
          </a:p>
          <a:p>
            <a:r>
              <a:rPr lang="tr-TR" sz="1300" dirty="0" smtClean="0">
                <a:latin typeface="Times New Roman" panose="02020603050405020304" pitchFamily="18" charset="0"/>
                <a:cs typeface="Times New Roman" panose="02020603050405020304" pitchFamily="18" charset="0"/>
              </a:rPr>
              <a:t>Güneş,T</a:t>
            </a:r>
            <a:r>
              <a:rPr lang="tr-TR" sz="1300" dirty="0">
                <a:latin typeface="Times New Roman" panose="02020603050405020304" pitchFamily="18" charset="0"/>
                <a:cs typeface="Times New Roman" panose="02020603050405020304" pitchFamily="18" charset="0"/>
              </a:rPr>
              <a:t>.,1996. Tarımsal Pazarlama. A.Ü.Z.F. Yayın No: 1467, Ders Kitabı:435, A.Ü.Z.F. Halkla İlişkiler ve Yayın Ünitesi, </a:t>
            </a:r>
            <a:r>
              <a:rPr lang="tr-TR" sz="1300" dirty="0" smtClean="0">
                <a:latin typeface="Times New Roman" panose="02020603050405020304" pitchFamily="18" charset="0"/>
                <a:cs typeface="Times New Roman" panose="02020603050405020304" pitchFamily="18" charset="0"/>
              </a:rPr>
              <a:t> Ankara.</a:t>
            </a:r>
            <a:endParaRPr lang="tr-TR" sz="1300" dirty="0">
              <a:latin typeface="Times New Roman" panose="02020603050405020304" pitchFamily="18" charset="0"/>
              <a:cs typeface="Times New Roman" panose="02020603050405020304" pitchFamily="18" charset="0"/>
            </a:endParaRPr>
          </a:p>
          <a:p>
            <a:r>
              <a:rPr lang="tr-TR" sz="1300" dirty="0" smtClean="0">
                <a:latin typeface="Times New Roman" panose="02020603050405020304" pitchFamily="18" charset="0"/>
                <a:cs typeface="Times New Roman" panose="02020603050405020304" pitchFamily="18" charset="0"/>
              </a:rPr>
              <a:t>İslamoğlu,A.H.,2006. </a:t>
            </a:r>
            <a:r>
              <a:rPr lang="tr-TR" sz="1300" dirty="0">
                <a:latin typeface="Times New Roman" panose="02020603050405020304" pitchFamily="18" charset="0"/>
                <a:cs typeface="Times New Roman" panose="02020603050405020304" pitchFamily="18" charset="0"/>
              </a:rPr>
              <a:t>Pazarlama </a:t>
            </a:r>
            <a:r>
              <a:rPr lang="tr-TR" sz="1300" dirty="0" smtClean="0">
                <a:latin typeface="Times New Roman" panose="02020603050405020304" pitchFamily="18" charset="0"/>
                <a:cs typeface="Times New Roman" panose="02020603050405020304" pitchFamily="18" charset="0"/>
              </a:rPr>
              <a:t>Yönetimi, Beta </a:t>
            </a:r>
            <a:r>
              <a:rPr lang="tr-TR" sz="1300" dirty="0">
                <a:latin typeface="Times New Roman" panose="02020603050405020304" pitchFamily="18" charset="0"/>
                <a:cs typeface="Times New Roman" panose="02020603050405020304" pitchFamily="18" charset="0"/>
              </a:rPr>
              <a:t>Basım </a:t>
            </a:r>
            <a:r>
              <a:rPr lang="tr-TR" sz="1300" dirty="0" smtClean="0">
                <a:latin typeface="Times New Roman" panose="02020603050405020304" pitchFamily="18" charset="0"/>
                <a:cs typeface="Times New Roman" panose="02020603050405020304" pitchFamily="18" charset="0"/>
              </a:rPr>
              <a:t>A.Ş., </a:t>
            </a:r>
            <a:r>
              <a:rPr lang="tr-TR" sz="1300" dirty="0">
                <a:latin typeface="Times New Roman" panose="02020603050405020304" pitchFamily="18" charset="0"/>
                <a:cs typeface="Times New Roman" panose="02020603050405020304" pitchFamily="18" charset="0"/>
              </a:rPr>
              <a:t>İstanbul.</a:t>
            </a:r>
          </a:p>
          <a:p>
            <a:r>
              <a:rPr lang="tr-TR" sz="1300" dirty="0" err="1">
                <a:latin typeface="Times New Roman" panose="02020603050405020304" pitchFamily="18" charset="0"/>
                <a:cs typeface="Times New Roman" panose="02020603050405020304" pitchFamily="18" charset="0"/>
              </a:rPr>
              <a:t>Kotler</a:t>
            </a:r>
            <a:r>
              <a:rPr lang="tr-TR" sz="1300" dirty="0">
                <a:latin typeface="Times New Roman" panose="02020603050405020304" pitchFamily="18" charset="0"/>
                <a:cs typeface="Times New Roman" panose="02020603050405020304" pitchFamily="18" charset="0"/>
              </a:rPr>
              <a:t>, P.2000. Marketing Management. </a:t>
            </a:r>
            <a:r>
              <a:rPr lang="tr-TR" sz="1300" dirty="0" err="1">
                <a:latin typeface="Times New Roman" panose="02020603050405020304" pitchFamily="18" charset="0"/>
                <a:cs typeface="Times New Roman" panose="02020603050405020304" pitchFamily="18" charset="0"/>
              </a:rPr>
              <a:t>Prentice</a:t>
            </a:r>
            <a:r>
              <a:rPr lang="tr-TR" sz="1300" dirty="0">
                <a:latin typeface="Times New Roman" panose="02020603050405020304" pitchFamily="18" charset="0"/>
                <a:cs typeface="Times New Roman" panose="02020603050405020304" pitchFamily="18" charset="0"/>
              </a:rPr>
              <a:t> </a:t>
            </a:r>
            <a:r>
              <a:rPr lang="tr-TR" sz="1300" dirty="0" err="1" smtClean="0">
                <a:latin typeface="Times New Roman" panose="02020603050405020304" pitchFamily="18" charset="0"/>
                <a:cs typeface="Times New Roman" panose="02020603050405020304" pitchFamily="18" charset="0"/>
              </a:rPr>
              <a:t>Hall</a:t>
            </a:r>
            <a:r>
              <a:rPr lang="tr-TR" sz="1300" dirty="0">
                <a:latin typeface="Times New Roman" panose="02020603050405020304" pitchFamily="18" charset="0"/>
                <a:cs typeface="Times New Roman" panose="02020603050405020304" pitchFamily="18" charset="0"/>
              </a:rPr>
              <a:t>,</a:t>
            </a:r>
            <a:r>
              <a:rPr lang="tr-TR" sz="1300" dirty="0" smtClean="0">
                <a:latin typeface="Times New Roman" panose="02020603050405020304" pitchFamily="18" charset="0"/>
                <a:cs typeface="Times New Roman" panose="02020603050405020304" pitchFamily="18" charset="0"/>
              </a:rPr>
              <a:t> </a:t>
            </a:r>
            <a:r>
              <a:rPr lang="tr-TR" sz="1300" dirty="0">
                <a:latin typeface="Times New Roman" panose="02020603050405020304" pitchFamily="18" charset="0"/>
                <a:cs typeface="Times New Roman" panose="02020603050405020304" pitchFamily="18" charset="0"/>
              </a:rPr>
              <a:t>USA</a:t>
            </a:r>
            <a:r>
              <a:rPr lang="tr-TR" sz="1300" dirty="0" smtClean="0">
                <a:latin typeface="Times New Roman" panose="02020603050405020304" pitchFamily="18" charset="0"/>
                <a:cs typeface="Times New Roman" panose="02020603050405020304" pitchFamily="18" charset="0"/>
              </a:rPr>
              <a:t>.</a:t>
            </a:r>
          </a:p>
          <a:p>
            <a:r>
              <a:rPr lang="tr-TR" sz="1300" dirty="0" err="1">
                <a:latin typeface="Times New Roman" panose="02020603050405020304" pitchFamily="18" charset="0"/>
                <a:cs typeface="Times New Roman" panose="02020603050405020304" pitchFamily="18" charset="0"/>
              </a:rPr>
              <a:t>Kotler</a:t>
            </a:r>
            <a:r>
              <a:rPr lang="tr-TR" sz="1300" dirty="0">
                <a:latin typeface="Times New Roman" panose="02020603050405020304" pitchFamily="18" charset="0"/>
                <a:cs typeface="Times New Roman" panose="02020603050405020304" pitchFamily="18" charset="0"/>
              </a:rPr>
              <a:t>, P</a:t>
            </a:r>
            <a:r>
              <a:rPr lang="tr-TR" sz="1300" dirty="0" smtClean="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Kartajaya,H</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and</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Setiawan</a:t>
            </a:r>
            <a:r>
              <a:rPr lang="tr-TR" sz="1300" dirty="0">
                <a:latin typeface="Times New Roman" panose="02020603050405020304" pitchFamily="18" charset="0"/>
                <a:cs typeface="Times New Roman" panose="02020603050405020304" pitchFamily="18" charset="0"/>
              </a:rPr>
              <a:t>, I., 2010.Pazarlama 3.0. Optimist  Yayım Dağıtım, İstanbul.</a:t>
            </a:r>
          </a:p>
          <a:p>
            <a:r>
              <a:rPr lang="tr-TR" sz="1300" dirty="0" smtClean="0">
                <a:latin typeface="Times New Roman" panose="02020603050405020304" pitchFamily="18" charset="0"/>
                <a:cs typeface="Times New Roman" panose="02020603050405020304" pitchFamily="18" charset="0"/>
              </a:rPr>
              <a:t>Mucuk,İ</a:t>
            </a:r>
            <a:r>
              <a:rPr lang="tr-TR" sz="1300" dirty="0">
                <a:latin typeface="Times New Roman" panose="02020603050405020304" pitchFamily="18" charset="0"/>
                <a:cs typeface="Times New Roman" panose="02020603050405020304" pitchFamily="18" charset="0"/>
              </a:rPr>
              <a:t>.,1997.Pazarlama İlkeleri (Ve Örnek Olaylar).Türkmen </a:t>
            </a:r>
            <a:r>
              <a:rPr lang="tr-TR" sz="1300" dirty="0" smtClean="0">
                <a:latin typeface="Times New Roman" panose="02020603050405020304" pitchFamily="18" charset="0"/>
                <a:cs typeface="Times New Roman" panose="02020603050405020304" pitchFamily="18" charset="0"/>
              </a:rPr>
              <a:t>Kitabevi, </a:t>
            </a:r>
            <a:r>
              <a:rPr lang="tr-TR" sz="1300" dirty="0">
                <a:latin typeface="Times New Roman" panose="02020603050405020304" pitchFamily="18" charset="0"/>
                <a:cs typeface="Times New Roman" panose="02020603050405020304" pitchFamily="18" charset="0"/>
              </a:rPr>
              <a:t>İstanbul</a:t>
            </a:r>
            <a:r>
              <a:rPr lang="tr-TR" sz="1300" dirty="0" smtClean="0">
                <a:latin typeface="Times New Roman" panose="02020603050405020304" pitchFamily="18" charset="0"/>
                <a:cs typeface="Times New Roman" panose="02020603050405020304" pitchFamily="18" charset="0"/>
              </a:rPr>
              <a:t>.</a:t>
            </a:r>
          </a:p>
          <a:p>
            <a:r>
              <a:rPr lang="tr-TR" sz="1300" dirty="0" err="1">
                <a:latin typeface="Times New Roman" panose="02020603050405020304" pitchFamily="18" charset="0"/>
                <a:cs typeface="Times New Roman" panose="02020603050405020304" pitchFamily="18" charset="0"/>
              </a:rPr>
              <a:t>Özçelik,A</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Fidan,H</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Albayrak,M</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Güneş,E</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Tanrıvermiş,H</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Gülçubuk,B</a:t>
            </a:r>
            <a:r>
              <a:rPr lang="tr-TR" sz="1300" dirty="0">
                <a:latin typeface="Times New Roman" panose="02020603050405020304" pitchFamily="18" charset="0"/>
                <a:cs typeface="Times New Roman" panose="02020603050405020304" pitchFamily="18" charset="0"/>
              </a:rPr>
              <a:t>. 2012. Tarım Ekonomisi. AÖF Yayın No:2226 </a:t>
            </a:r>
            <a:r>
              <a:rPr lang="tr-TR" sz="1300" dirty="0" err="1">
                <a:latin typeface="Times New Roman" panose="02020603050405020304" pitchFamily="18" charset="0"/>
                <a:cs typeface="Times New Roman" panose="02020603050405020304" pitchFamily="18" charset="0"/>
              </a:rPr>
              <a:t>Açıköğretim</a:t>
            </a:r>
            <a:r>
              <a:rPr lang="tr-TR" sz="1300" dirty="0">
                <a:latin typeface="Times New Roman" panose="02020603050405020304" pitchFamily="18" charset="0"/>
                <a:cs typeface="Times New Roman" panose="02020603050405020304" pitchFamily="18" charset="0"/>
              </a:rPr>
              <a:t> Fakültesi Yayın No: 1225,Eskişehir.</a:t>
            </a:r>
          </a:p>
          <a:p>
            <a:r>
              <a:rPr lang="tr-TR" sz="1300" dirty="0" err="1" smtClean="0">
                <a:latin typeface="Times New Roman" panose="02020603050405020304" pitchFamily="18" charset="0"/>
                <a:cs typeface="Times New Roman" panose="02020603050405020304" pitchFamily="18" charset="0"/>
              </a:rPr>
              <a:t>Peter,J.P</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And</a:t>
            </a:r>
            <a:r>
              <a:rPr lang="tr-TR" sz="1300" dirty="0">
                <a:latin typeface="Times New Roman" panose="02020603050405020304" pitchFamily="18" charset="0"/>
                <a:cs typeface="Times New Roman" panose="02020603050405020304" pitchFamily="18" charset="0"/>
              </a:rPr>
              <a:t> Donelly,J.H.2016. Pazarlama Yönetimine Giriş-A </a:t>
            </a:r>
            <a:r>
              <a:rPr lang="tr-TR" sz="1300" dirty="0" err="1">
                <a:latin typeface="Times New Roman" panose="02020603050405020304" pitchFamily="18" charset="0"/>
                <a:cs typeface="Times New Roman" panose="02020603050405020304" pitchFamily="18" charset="0"/>
              </a:rPr>
              <a:t>Preface</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to</a:t>
            </a:r>
            <a:r>
              <a:rPr lang="tr-TR" sz="1300" dirty="0">
                <a:latin typeface="Times New Roman" panose="02020603050405020304" pitchFamily="18" charset="0"/>
                <a:cs typeface="Times New Roman" panose="02020603050405020304" pitchFamily="18" charset="0"/>
              </a:rPr>
              <a:t> Marketing Management. (çev. </a:t>
            </a:r>
            <a:r>
              <a:rPr lang="tr-TR" sz="1300" dirty="0" err="1">
                <a:latin typeface="Times New Roman" panose="02020603050405020304" pitchFamily="18" charset="0"/>
                <a:cs typeface="Times New Roman" panose="02020603050405020304" pitchFamily="18" charset="0"/>
              </a:rPr>
              <a:t>Doç.Dr.Aykan</a:t>
            </a:r>
            <a:r>
              <a:rPr lang="tr-TR" sz="1300" dirty="0">
                <a:latin typeface="Times New Roman" panose="02020603050405020304" pitchFamily="18" charset="0"/>
                <a:cs typeface="Times New Roman" panose="02020603050405020304" pitchFamily="18" charset="0"/>
              </a:rPr>
              <a:t> Candemir), </a:t>
            </a:r>
            <a:r>
              <a:rPr lang="tr-TR" sz="1300" dirty="0" err="1">
                <a:latin typeface="Times New Roman" panose="02020603050405020304" pitchFamily="18" charset="0"/>
                <a:cs typeface="Times New Roman" panose="02020603050405020304" pitchFamily="18" charset="0"/>
              </a:rPr>
              <a:t>Mc</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Graw</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Hill,Nobel</a:t>
            </a:r>
            <a:r>
              <a:rPr lang="tr-TR" sz="1300" dirty="0">
                <a:latin typeface="Times New Roman" panose="02020603050405020304" pitchFamily="18" charset="0"/>
                <a:cs typeface="Times New Roman" panose="02020603050405020304" pitchFamily="18" charset="0"/>
              </a:rPr>
              <a:t>, İstanbul.</a:t>
            </a:r>
          </a:p>
          <a:p>
            <a:r>
              <a:rPr lang="tr-TR" sz="1300" dirty="0" smtClean="0">
                <a:latin typeface="Times New Roman" panose="02020603050405020304" pitchFamily="18" charset="0"/>
                <a:cs typeface="Times New Roman" panose="02020603050405020304" pitchFamily="18" charset="0"/>
              </a:rPr>
              <a:t>Tek,Ö.B</a:t>
            </a:r>
            <a:r>
              <a:rPr lang="tr-TR" sz="1300" dirty="0">
                <a:latin typeface="Times New Roman" panose="02020603050405020304" pitchFamily="18" charset="0"/>
                <a:cs typeface="Times New Roman" panose="02020603050405020304" pitchFamily="18" charset="0"/>
              </a:rPr>
              <a:t>.,1997.Pazarlama İlkeleri Global Yönetimsel Yaklaşım Türkiye Uygulamaları. Cem Ofset </a:t>
            </a:r>
            <a:r>
              <a:rPr lang="tr-TR" sz="1300" dirty="0" err="1">
                <a:latin typeface="Times New Roman" panose="02020603050405020304" pitchFamily="18" charset="0"/>
                <a:cs typeface="Times New Roman" panose="02020603050405020304" pitchFamily="18" charset="0"/>
              </a:rPr>
              <a:t>Mat.San.A.Ş</a:t>
            </a:r>
            <a:r>
              <a:rPr lang="tr-TR" sz="1300" dirty="0" smtClean="0">
                <a:latin typeface="Times New Roman" panose="02020603050405020304" pitchFamily="18" charset="0"/>
                <a:cs typeface="Times New Roman" panose="02020603050405020304" pitchFamily="18" charset="0"/>
              </a:rPr>
              <a:t>., İstanbul</a:t>
            </a:r>
            <a:r>
              <a:rPr lang="tr-TR" sz="1300" dirty="0">
                <a:latin typeface="Times New Roman" panose="02020603050405020304" pitchFamily="18" charset="0"/>
                <a:cs typeface="Times New Roman" panose="02020603050405020304" pitchFamily="18" charset="0"/>
              </a:rPr>
              <a:t>.</a:t>
            </a:r>
          </a:p>
          <a:p>
            <a:r>
              <a:rPr lang="tr-TR" sz="1300" dirty="0">
                <a:latin typeface="Times New Roman" panose="02020603050405020304" pitchFamily="18" charset="0"/>
                <a:cs typeface="Times New Roman" panose="02020603050405020304" pitchFamily="18" charset="0"/>
              </a:rPr>
              <a:t>T</a:t>
            </a:r>
            <a:r>
              <a:rPr lang="en-US" sz="1300" dirty="0" err="1" smtClean="0">
                <a:latin typeface="Times New Roman" panose="02020603050405020304" pitchFamily="18" charset="0"/>
                <a:cs typeface="Times New Roman" panose="02020603050405020304" pitchFamily="18" charset="0"/>
              </a:rPr>
              <a:t>homsen</a:t>
            </a:r>
            <a:r>
              <a:rPr lang="tr-TR" sz="1300" dirty="0" smtClean="0">
                <a:latin typeface="Times New Roman" panose="02020603050405020304" pitchFamily="18" charset="0"/>
                <a:cs typeface="Times New Roman" panose="02020603050405020304" pitchFamily="18" charset="0"/>
              </a:rPr>
              <a:t>,F.L.1951.</a:t>
            </a:r>
            <a:r>
              <a:rPr lang="en-US" sz="1300" dirty="0" smtClean="0">
                <a:latin typeface="Times New Roman" panose="02020603050405020304" pitchFamily="18" charset="0"/>
                <a:cs typeface="Times New Roman" panose="02020603050405020304" pitchFamily="18" charset="0"/>
              </a:rPr>
              <a:t>Agricultural </a:t>
            </a:r>
            <a:r>
              <a:rPr lang="en-US" sz="1300" dirty="0">
                <a:latin typeface="Times New Roman" panose="02020603050405020304" pitchFamily="18" charset="0"/>
                <a:cs typeface="Times New Roman" panose="02020603050405020304" pitchFamily="18" charset="0"/>
              </a:rPr>
              <a:t>Marketing </a:t>
            </a:r>
            <a:r>
              <a:rPr lang="en-US" sz="1300" dirty="0" smtClean="0">
                <a:latin typeface="Times New Roman" panose="02020603050405020304" pitchFamily="18" charset="0"/>
                <a:cs typeface="Times New Roman" panose="02020603050405020304" pitchFamily="18" charset="0"/>
              </a:rPr>
              <a:t>New </a:t>
            </a:r>
            <a:r>
              <a:rPr lang="en-US" sz="1300" dirty="0">
                <a:latin typeface="Times New Roman" panose="02020603050405020304" pitchFamily="18" charset="0"/>
                <a:cs typeface="Times New Roman" panose="02020603050405020304" pitchFamily="18" charset="0"/>
              </a:rPr>
              <a:t>York: McGraw-Hill Book Company, Inc</a:t>
            </a:r>
            <a:r>
              <a:rPr lang="en-US" sz="1300" dirty="0" smtClean="0">
                <a:latin typeface="Times New Roman" panose="02020603050405020304" pitchFamily="18" charset="0"/>
                <a:cs typeface="Times New Roman" panose="02020603050405020304" pitchFamily="18" charset="0"/>
              </a:rPr>
              <a:t>.</a:t>
            </a:r>
            <a:endParaRPr lang="en-US" sz="1300" dirty="0">
              <a:latin typeface="Times New Roman" panose="02020603050405020304" pitchFamily="18" charset="0"/>
              <a:cs typeface="Times New Roman" panose="02020603050405020304" pitchFamily="18" charset="0"/>
            </a:endParaRPr>
          </a:p>
          <a:p>
            <a:r>
              <a:rPr lang="tr-TR" sz="1300" dirty="0" smtClean="0">
                <a:latin typeface="Times New Roman" panose="02020603050405020304" pitchFamily="18" charset="0"/>
                <a:cs typeface="Times New Roman" panose="02020603050405020304" pitchFamily="18" charset="0"/>
              </a:rPr>
              <a:t>Tokol,T</a:t>
            </a:r>
            <a:r>
              <a:rPr lang="tr-TR" sz="1300" dirty="0">
                <a:latin typeface="Times New Roman" panose="02020603050405020304" pitchFamily="18" charset="0"/>
                <a:cs typeface="Times New Roman" panose="02020603050405020304" pitchFamily="18" charset="0"/>
              </a:rPr>
              <a:t>.,1990.Pazarlama Araştırması. Uludağ </a:t>
            </a:r>
            <a:r>
              <a:rPr lang="tr-TR" sz="1300" dirty="0" err="1">
                <a:latin typeface="Times New Roman" panose="02020603050405020304" pitchFamily="18" charset="0"/>
                <a:cs typeface="Times New Roman" panose="02020603050405020304" pitchFamily="18" charset="0"/>
              </a:rPr>
              <a:t>U.G.V.Yayın</a:t>
            </a:r>
            <a:r>
              <a:rPr lang="tr-TR" sz="1300" dirty="0">
                <a:latin typeface="Times New Roman" panose="02020603050405020304" pitchFamily="18" charset="0"/>
                <a:cs typeface="Times New Roman" panose="02020603050405020304" pitchFamily="18" charset="0"/>
              </a:rPr>
              <a:t> No:19,U.Ü.İ.İ.B.F.İ.İ.U. Merkezi No:19, Uludağ </a:t>
            </a:r>
            <a:r>
              <a:rPr lang="tr-TR" sz="1300" dirty="0" err="1" smtClean="0">
                <a:latin typeface="Times New Roman" panose="02020603050405020304" pitchFamily="18" charset="0"/>
                <a:cs typeface="Times New Roman" panose="02020603050405020304" pitchFamily="18" charset="0"/>
              </a:rPr>
              <a:t>Ü.Basımevi,Bursa</a:t>
            </a:r>
            <a:r>
              <a:rPr lang="tr-TR" sz="1300" dirty="0" smtClean="0">
                <a:latin typeface="Times New Roman" panose="02020603050405020304" pitchFamily="18" charset="0"/>
                <a:cs typeface="Times New Roman" panose="02020603050405020304" pitchFamily="18" charset="0"/>
              </a:rPr>
              <a:t>.</a:t>
            </a:r>
          </a:p>
          <a:p>
            <a:r>
              <a:rPr lang="tr-TR" sz="1300" dirty="0">
                <a:latin typeface="Times New Roman" panose="02020603050405020304" pitchFamily="18" charset="0"/>
                <a:cs typeface="Times New Roman" panose="02020603050405020304" pitchFamily="18" charset="0"/>
              </a:rPr>
              <a:t>TÜİK,2017. Gelir ve Yaşam Koşulları Araştırması,2013 , http://www.tuik.gov.tr,</a:t>
            </a:r>
          </a:p>
          <a:p>
            <a:r>
              <a:rPr lang="tr-TR" sz="1300" dirty="0" err="1" smtClean="0">
                <a:latin typeface="Times New Roman" panose="02020603050405020304" pitchFamily="18" charset="0"/>
                <a:cs typeface="Times New Roman" panose="02020603050405020304" pitchFamily="18" charset="0"/>
              </a:rPr>
              <a:t>Young,T.and</a:t>
            </a:r>
            <a:r>
              <a:rPr lang="tr-TR" sz="1300" dirty="0" smtClean="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Burton</a:t>
            </a:r>
            <a:r>
              <a:rPr lang="tr-TR" sz="1300" dirty="0">
                <a:latin typeface="Times New Roman" panose="02020603050405020304" pitchFamily="18" charset="0"/>
                <a:cs typeface="Times New Roman" panose="02020603050405020304" pitchFamily="18" charset="0"/>
              </a:rPr>
              <a:t> M.,1997. </a:t>
            </a:r>
            <a:r>
              <a:rPr lang="tr-TR" sz="1300" dirty="0" err="1">
                <a:latin typeface="Times New Roman" panose="02020603050405020304" pitchFamily="18" charset="0"/>
                <a:cs typeface="Times New Roman" panose="02020603050405020304" pitchFamily="18" charset="0"/>
              </a:rPr>
              <a:t>Supply</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and</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Demand</a:t>
            </a:r>
            <a:r>
              <a:rPr lang="tr-TR" sz="1300" dirty="0">
                <a:latin typeface="Times New Roman" panose="02020603050405020304" pitchFamily="18" charset="0"/>
                <a:cs typeface="Times New Roman" panose="02020603050405020304" pitchFamily="18" charset="0"/>
              </a:rPr>
              <a:t> of </a:t>
            </a:r>
            <a:r>
              <a:rPr lang="tr-TR" sz="1300" dirty="0" err="1">
                <a:latin typeface="Times New Roman" panose="02020603050405020304" pitchFamily="18" charset="0"/>
                <a:cs typeface="Times New Roman" panose="02020603050405020304" pitchFamily="18" charset="0"/>
              </a:rPr>
              <a:t>Agricultural</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Products</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Agro-Food</a:t>
            </a:r>
            <a:r>
              <a:rPr lang="tr-TR" sz="1300" dirty="0">
                <a:latin typeface="Times New Roman" panose="02020603050405020304" pitchFamily="18" charset="0"/>
                <a:cs typeface="Times New Roman" panose="02020603050405020304" pitchFamily="18" charset="0"/>
              </a:rPr>
              <a:t> Marketing (Ed. D.I. </a:t>
            </a:r>
            <a:r>
              <a:rPr lang="tr-TR" sz="1300" dirty="0" err="1">
                <a:latin typeface="Times New Roman" panose="02020603050405020304" pitchFamily="18" charset="0"/>
                <a:cs typeface="Times New Roman" panose="02020603050405020304" pitchFamily="18" charset="0"/>
              </a:rPr>
              <a:t>Padberg</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C.Ritson</a:t>
            </a:r>
            <a:r>
              <a:rPr lang="tr-TR" sz="1300" dirty="0">
                <a:latin typeface="Times New Roman" panose="02020603050405020304" pitchFamily="18" charset="0"/>
                <a:cs typeface="Times New Roman" panose="02020603050405020304" pitchFamily="18" charset="0"/>
              </a:rPr>
              <a:t>, L.M. </a:t>
            </a:r>
            <a:r>
              <a:rPr lang="tr-TR" sz="1300" dirty="0" err="1">
                <a:latin typeface="Times New Roman" panose="02020603050405020304" pitchFamily="18" charset="0"/>
                <a:cs typeface="Times New Roman" panose="02020603050405020304" pitchFamily="18" charset="0"/>
              </a:rPr>
              <a:t>Albisu</a:t>
            </a:r>
            <a:r>
              <a:rPr lang="tr-TR" sz="1300" dirty="0">
                <a:latin typeface="Times New Roman" panose="02020603050405020304" pitchFamily="18" charset="0"/>
                <a:cs typeface="Times New Roman" panose="02020603050405020304" pitchFamily="18" charset="0"/>
              </a:rPr>
              <a:t>), CAB </a:t>
            </a:r>
            <a:r>
              <a:rPr lang="tr-TR" sz="1300" dirty="0" err="1">
                <a:latin typeface="Times New Roman" panose="02020603050405020304" pitchFamily="18" charset="0"/>
                <a:cs typeface="Times New Roman" panose="02020603050405020304" pitchFamily="18" charset="0"/>
              </a:rPr>
              <a:t>İnternational</a:t>
            </a:r>
            <a:r>
              <a:rPr lang="tr-TR" sz="1300" dirty="0">
                <a:latin typeface="Times New Roman" panose="02020603050405020304" pitchFamily="18" charset="0"/>
                <a:cs typeface="Times New Roman" panose="02020603050405020304" pitchFamily="18" charset="0"/>
              </a:rPr>
              <a:t>, Cambridge </a:t>
            </a:r>
            <a:r>
              <a:rPr lang="tr-TR" sz="1300" dirty="0" err="1">
                <a:latin typeface="Times New Roman" panose="02020603050405020304" pitchFamily="18" charset="0"/>
                <a:cs typeface="Times New Roman" panose="02020603050405020304" pitchFamily="18" charset="0"/>
              </a:rPr>
              <a:t>Uni</a:t>
            </a:r>
            <a:r>
              <a:rPr lang="tr-TR" sz="1300" dirty="0">
                <a:latin typeface="Times New Roman" panose="02020603050405020304" pitchFamily="18" charset="0"/>
                <a:cs typeface="Times New Roman" panose="02020603050405020304" pitchFamily="18" charset="0"/>
              </a:rPr>
              <a:t>. </a:t>
            </a:r>
            <a:r>
              <a:rPr lang="tr-TR" sz="1300" dirty="0" err="1">
                <a:latin typeface="Times New Roman" panose="02020603050405020304" pitchFamily="18" charset="0"/>
                <a:cs typeface="Times New Roman" panose="02020603050405020304" pitchFamily="18" charset="0"/>
              </a:rPr>
              <a:t>Press</a:t>
            </a:r>
            <a:r>
              <a:rPr lang="tr-TR" sz="1300" dirty="0">
                <a:latin typeface="Times New Roman" panose="02020603050405020304" pitchFamily="18" charset="0"/>
                <a:cs typeface="Times New Roman" panose="02020603050405020304" pitchFamily="18" charset="0"/>
              </a:rPr>
              <a:t>, p.40-50,UK</a:t>
            </a:r>
            <a:r>
              <a:rPr lang="tr-TR" sz="1300" dirty="0" smtClean="0">
                <a:latin typeface="Times New Roman" panose="02020603050405020304" pitchFamily="18" charset="0"/>
                <a:cs typeface="Times New Roman" panose="02020603050405020304" pitchFamily="18" charset="0"/>
              </a:rPr>
              <a:t>.</a:t>
            </a:r>
          </a:p>
          <a:p>
            <a:r>
              <a:rPr lang="tr-TR" sz="1300" dirty="0" err="1">
                <a:latin typeface="Times New Roman" panose="02020603050405020304" pitchFamily="18" charset="0"/>
                <a:cs typeface="Times New Roman" panose="02020603050405020304" pitchFamily="18" charset="0"/>
              </a:rPr>
              <a:t>Yurdakul,O</a:t>
            </a:r>
            <a:r>
              <a:rPr lang="tr-TR" sz="1300" dirty="0">
                <a:latin typeface="Times New Roman" panose="02020603050405020304" pitchFamily="18" charset="0"/>
                <a:cs typeface="Times New Roman" panose="02020603050405020304" pitchFamily="18" charset="0"/>
              </a:rPr>
              <a:t>. ve Koç,A.A.,1997.Gıda Ürünleri Pazarlaması. </a:t>
            </a:r>
            <a:r>
              <a:rPr lang="tr-TR" sz="1300" dirty="0" err="1">
                <a:latin typeface="Times New Roman" panose="02020603050405020304" pitchFamily="18" charset="0"/>
                <a:cs typeface="Times New Roman" panose="02020603050405020304" pitchFamily="18" charset="0"/>
              </a:rPr>
              <a:t>Ç.Ü.Ziraat</a:t>
            </a:r>
            <a:r>
              <a:rPr lang="tr-TR" sz="1300" dirty="0">
                <a:latin typeface="Times New Roman" panose="02020603050405020304" pitchFamily="18" charset="0"/>
                <a:cs typeface="Times New Roman" panose="02020603050405020304" pitchFamily="18" charset="0"/>
              </a:rPr>
              <a:t> Fakültesi Genel Yayın No:121 Ders Kitapları Yayın No:34, Adana.</a:t>
            </a:r>
          </a:p>
          <a:p>
            <a:r>
              <a:rPr lang="tr-TR" sz="1300" dirty="0">
                <a:latin typeface="Times New Roman" panose="02020603050405020304" pitchFamily="18" charset="0"/>
                <a:cs typeface="Times New Roman" panose="02020603050405020304" pitchFamily="18" charset="0"/>
              </a:rPr>
              <a:t>Yurdakul,O.1997. Tarım Ürünleri Pazarlaması, Ç.Ü Ziraat Fakültesi Genel Yayın No:127, Adana</a:t>
            </a:r>
          </a:p>
          <a:p>
            <a:r>
              <a:rPr lang="tr-TR" sz="1300" dirty="0" smtClean="0">
                <a:latin typeface="Times New Roman" panose="02020603050405020304" pitchFamily="18" charset="0"/>
                <a:cs typeface="Times New Roman" panose="02020603050405020304" pitchFamily="18" charset="0"/>
              </a:rPr>
              <a:t>Yükselen,C</a:t>
            </a:r>
            <a:r>
              <a:rPr lang="tr-TR" sz="1300" dirty="0">
                <a:latin typeface="Times New Roman" panose="02020603050405020304" pitchFamily="18" charset="0"/>
                <a:cs typeface="Times New Roman" panose="02020603050405020304" pitchFamily="18" charset="0"/>
              </a:rPr>
              <a:t>.,1994. Temel Pazarlama </a:t>
            </a:r>
            <a:r>
              <a:rPr lang="tr-TR" sz="1300" dirty="0" smtClean="0">
                <a:latin typeface="Times New Roman" panose="02020603050405020304" pitchFamily="18" charset="0"/>
                <a:cs typeface="Times New Roman" panose="02020603050405020304" pitchFamily="18" charset="0"/>
              </a:rPr>
              <a:t>Bilgileri-İlkeler-Kavramlar-Örnek </a:t>
            </a:r>
            <a:r>
              <a:rPr lang="tr-TR" sz="1300" dirty="0" err="1">
                <a:latin typeface="Times New Roman" panose="02020603050405020304" pitchFamily="18" charset="0"/>
                <a:cs typeface="Times New Roman" panose="02020603050405020304" pitchFamily="18" charset="0"/>
              </a:rPr>
              <a:t>Olaylar.Adım</a:t>
            </a:r>
            <a:r>
              <a:rPr lang="tr-TR" sz="1300" dirty="0">
                <a:latin typeface="Times New Roman" panose="02020603050405020304" pitchFamily="18" charset="0"/>
                <a:cs typeface="Times New Roman" panose="02020603050405020304" pitchFamily="18" charset="0"/>
              </a:rPr>
              <a:t> </a:t>
            </a:r>
            <a:r>
              <a:rPr lang="tr-TR" sz="1300" dirty="0" smtClean="0">
                <a:latin typeface="Times New Roman" panose="02020603050405020304" pitchFamily="18" charset="0"/>
                <a:cs typeface="Times New Roman" panose="02020603050405020304" pitchFamily="18" charset="0"/>
              </a:rPr>
              <a:t>Yayıncılık, </a:t>
            </a:r>
            <a:r>
              <a:rPr lang="tr-TR" sz="1300" dirty="0">
                <a:latin typeface="Times New Roman" panose="02020603050405020304" pitchFamily="18" charset="0"/>
                <a:cs typeface="Times New Roman" panose="02020603050405020304" pitchFamily="18" charset="0"/>
              </a:rPr>
              <a:t>Ankara</a:t>
            </a:r>
            <a:r>
              <a:rPr lang="tr-TR" sz="13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52088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628800"/>
            <a:ext cx="8712968" cy="2592288"/>
          </a:xfrm>
        </p:spPr>
        <p:txBody>
          <a:bodyPr>
            <a:normAutofit fontScale="90000"/>
          </a:bodyPr>
          <a:lstStyle/>
          <a:p>
            <a:pPr algn="ctr"/>
            <a:r>
              <a:rPr lang="tr-TR" dirty="0" smtClean="0">
                <a:effectLst/>
              </a:rPr>
              <a:t/>
            </a:r>
            <a:br>
              <a:rPr lang="tr-TR" dirty="0" smtClean="0">
                <a:effectLst/>
              </a:rPr>
            </a:br>
            <a:r>
              <a:rPr lang="tr-TR" b="1" dirty="0" smtClean="0">
                <a:effectLst/>
                <a:latin typeface="Times New Roman" pitchFamily="18" charset="0"/>
                <a:cs typeface="Times New Roman" pitchFamily="18" charset="0"/>
              </a:rPr>
              <a:t>Bölüm 1. </a:t>
            </a:r>
            <a:r>
              <a:rPr lang="tr-TR" sz="3600" b="1" dirty="0" smtClean="0">
                <a:effectLst/>
                <a:latin typeface="Times New Roman" pitchFamily="18" charset="0"/>
                <a:cs typeface="Times New Roman" pitchFamily="18" charset="0"/>
              </a:rPr>
              <a:t>PAZARLAMA KAVRAMI VE PAZARLAMA ANLAYIŞLARI, YAKLAŞIMLAR</a:t>
            </a:r>
            <a:r>
              <a:rPr lang="tr-TR" sz="3600" b="1" dirty="0" smtClean="0">
                <a:effectLst/>
                <a:latin typeface="Times New Roman" pitchFamily="18" charset="0"/>
                <a:ea typeface="Times New Roman"/>
                <a:cs typeface="Times New Roman" pitchFamily="18" charset="0"/>
              </a:rPr>
              <a:t/>
            </a:r>
            <a:br>
              <a:rPr lang="tr-TR" sz="3600" b="1" dirty="0" smtClean="0">
                <a:effectLst/>
                <a:latin typeface="Times New Roman" pitchFamily="18" charset="0"/>
                <a:ea typeface="Times New Roman"/>
                <a:cs typeface="Times New Roman" pitchFamily="18" charset="0"/>
              </a:rPr>
            </a:br>
            <a:endParaRPr lang="tr-TR" sz="3600" b="1" dirty="0">
              <a:latin typeface="Times New Roman" pitchFamily="18" charset="0"/>
              <a:cs typeface="Times New Roman" pitchFamily="18" charset="0"/>
            </a:endParaRPr>
          </a:p>
        </p:txBody>
      </p:sp>
    </p:spTree>
    <p:extLst>
      <p:ext uri="{BB962C8B-B14F-4D97-AF65-F5344CB8AC3E}">
        <p14:creationId xmlns:p14="http://schemas.microsoft.com/office/powerpoint/2010/main" val="1447743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Pazarlama Kavramı-1</a:t>
            </a:r>
            <a:endParaRPr lang="tr-TR" dirty="0"/>
          </a:p>
        </p:txBody>
      </p:sp>
      <p:sp>
        <p:nvSpPr>
          <p:cNvPr id="3" name="İçerik Yer Tutucusu 2"/>
          <p:cNvSpPr>
            <a:spLocks noGrp="1"/>
          </p:cNvSpPr>
          <p:nvPr>
            <p:ph idx="1"/>
          </p:nvPr>
        </p:nvSpPr>
        <p:spPr/>
        <p:txBody>
          <a:bodyPr>
            <a:normAutofit fontScale="70000" lnSpcReduction="20000"/>
          </a:bodyPr>
          <a:lstStyle/>
          <a:p>
            <a:pPr lvl="0" algn="just"/>
            <a:r>
              <a:rPr lang="tr-TR" b="1" dirty="0"/>
              <a:t>Yiyecek maddelerinin, ham maddelerin ve bunlardan elde edilen işlenmiş maddelerin üreticiden son tüketiciye kadar geçirdiği işlemleri ve bu işlemlerin üretici, aracı ve tüketici üzerindeki etkilerini inceleyen bilim dalıdır </a:t>
            </a:r>
            <a:r>
              <a:rPr lang="tr-TR" b="1" smtClean="0"/>
              <a:t>(Thomsen </a:t>
            </a:r>
            <a:r>
              <a:rPr lang="tr-TR" b="1" dirty="0"/>
              <a:t>1951).</a:t>
            </a:r>
            <a:endParaRPr lang="tr-TR" dirty="0"/>
          </a:p>
          <a:p>
            <a:r>
              <a:rPr lang="tr-TR" b="1" dirty="0"/>
              <a:t> </a:t>
            </a:r>
            <a:endParaRPr lang="tr-TR" dirty="0"/>
          </a:p>
          <a:p>
            <a:pPr lvl="0" algn="just"/>
            <a:r>
              <a:rPr lang="tr-TR" b="1" dirty="0"/>
              <a:t>Toplama, ambalajlama, işleme, nakliye, depolama, dereceleme, standardizasyon, dağıtım, aracılık işleri, pazarlama kuruluşları, mali işlemler dağıtım sistemlerinin ve ürün dağıtım kanallarına akışının düzenlenmesi konularını inceler(ABD İdari İşler Enstitüsü).</a:t>
            </a:r>
            <a:endParaRPr lang="tr-TR" dirty="0"/>
          </a:p>
          <a:p>
            <a:r>
              <a:rPr lang="tr-TR" b="1" dirty="0"/>
              <a:t> </a:t>
            </a:r>
            <a:endParaRPr lang="tr-TR" dirty="0"/>
          </a:p>
          <a:p>
            <a:pPr lvl="0"/>
            <a:r>
              <a:rPr lang="tr-TR" b="1" dirty="0"/>
              <a:t>Fiyat ve fiyat oluşumunu inceleyen bir bilim dalıdır.</a:t>
            </a:r>
            <a:endParaRPr lang="tr-TR" dirty="0"/>
          </a:p>
          <a:p>
            <a:r>
              <a:rPr lang="tr-TR" b="1" dirty="0"/>
              <a:t> </a:t>
            </a:r>
            <a:endParaRPr lang="tr-TR" dirty="0"/>
          </a:p>
          <a:p>
            <a:pPr lvl="0"/>
            <a:endParaRPr lang="tr-TR" dirty="0"/>
          </a:p>
          <a:p>
            <a:endParaRPr lang="tr-TR" dirty="0"/>
          </a:p>
        </p:txBody>
      </p:sp>
    </p:spTree>
    <p:extLst>
      <p:ext uri="{BB962C8B-B14F-4D97-AF65-F5344CB8AC3E}">
        <p14:creationId xmlns:p14="http://schemas.microsoft.com/office/powerpoint/2010/main" val="331222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Pazarlama Kavramı-2</a:t>
            </a:r>
            <a:endParaRPr lang="tr-TR" dirty="0"/>
          </a:p>
        </p:txBody>
      </p:sp>
      <p:sp>
        <p:nvSpPr>
          <p:cNvPr id="3" name="İçerik Yer Tutucusu 2"/>
          <p:cNvSpPr>
            <a:spLocks noGrp="1"/>
          </p:cNvSpPr>
          <p:nvPr>
            <p:ph idx="1"/>
          </p:nvPr>
        </p:nvSpPr>
        <p:spPr/>
        <p:txBody>
          <a:bodyPr>
            <a:normAutofit fontScale="70000" lnSpcReduction="20000"/>
          </a:bodyPr>
          <a:lstStyle/>
          <a:p>
            <a:pPr lvl="0" algn="just"/>
            <a:r>
              <a:rPr lang="tr-TR" b="1" dirty="0"/>
              <a:t>Malların ve hizmetlerin üreticiden son tüketiciye kadar akışını sağlayan olayları ve bu akıştan doğan faaliyetleri inceleyen bilim dalıdır (Amerikan Pazarlama Deyimler Komitesi).</a:t>
            </a:r>
            <a:endParaRPr lang="tr-TR" dirty="0"/>
          </a:p>
          <a:p>
            <a:pPr algn="just"/>
            <a:r>
              <a:rPr lang="tr-TR" b="1" dirty="0"/>
              <a:t> </a:t>
            </a:r>
            <a:endParaRPr lang="tr-TR" dirty="0"/>
          </a:p>
          <a:p>
            <a:pPr lvl="0" algn="just"/>
            <a:r>
              <a:rPr lang="tr-TR" b="1" dirty="0"/>
              <a:t>Zaman, yer ve mülkiyet faydalılıklarının yaratılması ile ilgili faaliyetleri içine alan bir kavramdır (</a:t>
            </a:r>
            <a:r>
              <a:rPr lang="tr-TR" b="1" dirty="0" err="1"/>
              <a:t>Oluç</a:t>
            </a:r>
            <a:r>
              <a:rPr lang="tr-TR" b="1" dirty="0"/>
              <a:t> 1957).</a:t>
            </a:r>
            <a:endParaRPr lang="tr-TR" dirty="0"/>
          </a:p>
          <a:p>
            <a:pPr algn="just"/>
            <a:r>
              <a:rPr lang="tr-TR" b="1" dirty="0"/>
              <a:t> </a:t>
            </a:r>
            <a:endParaRPr lang="tr-TR" dirty="0"/>
          </a:p>
          <a:p>
            <a:pPr lvl="0" algn="just"/>
            <a:r>
              <a:rPr lang="tr-TR" b="1" dirty="0"/>
              <a:t>Mal ve hizmetlerin üreticiden tüketiciye getirilmesi ile ilgili işletmecilik faaliyetidir (Hatipoğlu 1964).</a:t>
            </a:r>
          </a:p>
          <a:p>
            <a:pPr lvl="0" algn="just"/>
            <a:endParaRPr lang="tr-TR" b="1" dirty="0"/>
          </a:p>
          <a:p>
            <a:pPr algn="just"/>
            <a:r>
              <a:rPr lang="tr-TR" b="1" dirty="0"/>
              <a:t>Mal ve hizmetlerin üreticiden tüketiciye ya da kullanıcıya doğru akışını yönelten işletme faaliyetlerinin yerine getirilmesidir.</a:t>
            </a:r>
            <a:endParaRPr lang="tr-TR" dirty="0"/>
          </a:p>
          <a:p>
            <a:endParaRPr lang="tr-TR" dirty="0"/>
          </a:p>
        </p:txBody>
      </p:sp>
    </p:spTree>
    <p:extLst>
      <p:ext uri="{BB962C8B-B14F-4D97-AF65-F5344CB8AC3E}">
        <p14:creationId xmlns:p14="http://schemas.microsoft.com/office/powerpoint/2010/main" val="3015967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533400"/>
            <a:ext cx="8229600" cy="1167408"/>
          </a:xfrm>
        </p:spPr>
        <p:txBody>
          <a:bodyPr/>
          <a:lstStyle/>
          <a:p>
            <a:r>
              <a:rPr lang="tr-TR" dirty="0" smtClean="0"/>
              <a:t>Pazarlama Kavramı-3</a:t>
            </a:r>
            <a:endParaRPr lang="tr-TR" dirty="0"/>
          </a:p>
        </p:txBody>
      </p:sp>
      <p:sp>
        <p:nvSpPr>
          <p:cNvPr id="3" name="İçerik Yer Tutucusu 2"/>
          <p:cNvSpPr>
            <a:spLocks noGrp="1"/>
          </p:cNvSpPr>
          <p:nvPr>
            <p:ph idx="1"/>
          </p:nvPr>
        </p:nvSpPr>
        <p:spPr>
          <a:xfrm>
            <a:off x="457200" y="1700808"/>
            <a:ext cx="8229600" cy="4776192"/>
          </a:xfrm>
        </p:spPr>
        <p:txBody>
          <a:bodyPr>
            <a:normAutofit fontScale="55000" lnSpcReduction="20000"/>
          </a:bodyPr>
          <a:lstStyle/>
          <a:p>
            <a:pPr lvl="0" algn="just"/>
            <a:r>
              <a:rPr lang="tr-TR" sz="3500" b="1" dirty="0"/>
              <a:t>Mevcut ve potansiyel tüketicilere istekleri tatmin edici mal ve hizmetleri sunmak üzere planlamak, tutundurmak ve dağıtmak amacına yönelik olarak düzenlenen ve birbirini etkileyen işletme faaliyetleri sistemidir.</a:t>
            </a:r>
            <a:endParaRPr lang="tr-TR" sz="3500" dirty="0"/>
          </a:p>
          <a:p>
            <a:pPr algn="just"/>
            <a:r>
              <a:rPr lang="tr-TR" sz="3500" b="1" dirty="0"/>
              <a:t> </a:t>
            </a:r>
            <a:endParaRPr lang="tr-TR" sz="3500" dirty="0"/>
          </a:p>
          <a:p>
            <a:pPr lvl="0" algn="just"/>
            <a:r>
              <a:rPr lang="tr-TR" sz="3500" b="1" dirty="0"/>
              <a:t>Örgütsel amaçlara ulaşmak için, hedef pazarlarda değişimleri sağlamaya yönelik bir takım insan faaliyetleridir (</a:t>
            </a:r>
            <a:r>
              <a:rPr lang="tr-TR" sz="3500" b="1" dirty="0" err="1"/>
              <a:t>Kotler</a:t>
            </a:r>
            <a:r>
              <a:rPr lang="tr-TR" sz="3500" b="1" dirty="0"/>
              <a:t> 1972).</a:t>
            </a:r>
            <a:endParaRPr lang="tr-TR" sz="3500" dirty="0"/>
          </a:p>
          <a:p>
            <a:pPr algn="just"/>
            <a:r>
              <a:rPr lang="tr-TR" sz="3500" b="1" dirty="0"/>
              <a:t> </a:t>
            </a:r>
            <a:endParaRPr lang="tr-TR" sz="3500" dirty="0"/>
          </a:p>
          <a:p>
            <a:pPr lvl="0" algn="just"/>
            <a:r>
              <a:rPr lang="tr-TR" sz="3500" b="1" dirty="0"/>
              <a:t>Bir işletmenin ürünlerine olan talebi belirlemek, uyarmak, doyurmak, ürünleri ve hizmetleri hazır bulundurarak talebi karşılamak ve kar elde etmek üzere yapılan işletme faaliyetleridir(Tek 1990).</a:t>
            </a:r>
            <a:endParaRPr lang="tr-TR" sz="3500" dirty="0"/>
          </a:p>
          <a:p>
            <a:pPr algn="just"/>
            <a:r>
              <a:rPr lang="tr-TR" sz="3500" b="1" dirty="0"/>
              <a:t> </a:t>
            </a:r>
            <a:endParaRPr lang="tr-TR" sz="3500" dirty="0"/>
          </a:p>
          <a:p>
            <a:pPr lvl="0" algn="just"/>
            <a:r>
              <a:rPr lang="tr-TR" sz="3500" b="1" dirty="0"/>
              <a:t>Kişisel ve örgütsel amaçlara ulaşmayı sağlayacak değişimleri gerçekleştirmek üzere; fikirlerin, malların ve hizmetlerin geliştirilmesi, fiyatlandırılması, dağıtılması ve tutundurulması için yapılan planlama ve uygulama süreci olarak tanımlanır (</a:t>
            </a:r>
            <a:r>
              <a:rPr lang="tr-TR" sz="3500" b="1" dirty="0" err="1"/>
              <a:t>Cohen</a:t>
            </a:r>
            <a:r>
              <a:rPr lang="tr-TR" sz="3500" b="1" dirty="0"/>
              <a:t> 1990).</a:t>
            </a:r>
            <a:endParaRPr lang="tr-TR" sz="3500" dirty="0"/>
          </a:p>
          <a:p>
            <a:r>
              <a:rPr lang="tr-TR" b="1" dirty="0"/>
              <a:t> </a:t>
            </a:r>
            <a:endParaRPr lang="tr-TR" dirty="0"/>
          </a:p>
          <a:p>
            <a:endParaRPr lang="tr-TR" dirty="0"/>
          </a:p>
        </p:txBody>
      </p:sp>
    </p:spTree>
    <p:extLst>
      <p:ext uri="{BB962C8B-B14F-4D97-AF65-F5344CB8AC3E}">
        <p14:creationId xmlns:p14="http://schemas.microsoft.com/office/powerpoint/2010/main" val="1521531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33400"/>
            <a:ext cx="8229600" cy="591344"/>
          </a:xfrm>
        </p:spPr>
        <p:txBody>
          <a:bodyPr>
            <a:normAutofit/>
          </a:bodyPr>
          <a:lstStyle/>
          <a:p>
            <a:r>
              <a:rPr lang="tr-TR" sz="3200" dirty="0" smtClean="0"/>
              <a:t>Pazarlamanın diğer bilim alanları ile bağıntısı</a:t>
            </a:r>
            <a:endParaRPr lang="tr-TR" sz="3200" dirty="0"/>
          </a:p>
        </p:txBody>
      </p:sp>
      <p:sp>
        <p:nvSpPr>
          <p:cNvPr id="3" name="2 İçerik Yer Tutucusu"/>
          <p:cNvSpPr>
            <a:spLocks noGrp="1"/>
          </p:cNvSpPr>
          <p:nvPr>
            <p:ph idx="1"/>
          </p:nvPr>
        </p:nvSpPr>
        <p:spPr/>
        <p:txBody>
          <a:bodyPr>
            <a:normAutofit fontScale="85000" lnSpcReduction="10000"/>
          </a:bodyPr>
          <a:lstStyle/>
          <a:p>
            <a:pPr algn="just"/>
            <a:r>
              <a:rPr lang="tr-TR" dirty="0" smtClean="0"/>
              <a:t>Pazarlama stratejilerinin geliştirilmesi için birçok bilimle bağlantı kurulması gerekmektedir. Pazara yönelik bir üretimde doğru kararlar alınabilmesi için, hukuk, iktisat, işletme, davranış bilimleri, istatistik, ekonometri gibi birçok bilim dalı ile bağlar önemlidir.</a:t>
            </a:r>
          </a:p>
          <a:p>
            <a:pPr algn="just"/>
            <a:endParaRPr lang="tr-TR" dirty="0" smtClean="0"/>
          </a:p>
          <a:p>
            <a:pPr algn="just"/>
            <a:r>
              <a:rPr lang="tr-TR" dirty="0" smtClean="0"/>
              <a:t>Üreticiden tüketiciye giden yolda mevzuata uyum, piyasayı izlemek, doğru zamanda doğru kararlar alıp uygulamak, pazar hakkında veri temini ve analizi , hedef  kitle profilini bilmek için belirtilen birçok bilim dalından yararlanması şarttır.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75656" y="4941168"/>
            <a:ext cx="6408712" cy="990600"/>
          </a:xfrm>
        </p:spPr>
        <p:txBody>
          <a:bodyPr>
            <a:normAutofit/>
          </a:bodyPr>
          <a:lstStyle/>
          <a:p>
            <a:r>
              <a:rPr lang="tr-TR" dirty="0" smtClean="0"/>
              <a:t>    Pazarda etkili kuvvetler</a:t>
            </a:r>
            <a:endParaRPr lang="tr-TR" dirty="0"/>
          </a:p>
        </p:txBody>
      </p:sp>
      <p:sp>
        <p:nvSpPr>
          <p:cNvPr id="7" name="6 Köşeleri Yuvarlanmış Dikdörtgen Belirtme Çizgisi"/>
          <p:cNvSpPr/>
          <p:nvPr/>
        </p:nvSpPr>
        <p:spPr>
          <a:xfrm>
            <a:off x="1187624" y="1412776"/>
            <a:ext cx="6984776" cy="316835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800" dirty="0" smtClean="0"/>
              <a:t>Arz </a:t>
            </a:r>
          </a:p>
          <a:p>
            <a:pPr algn="ctr"/>
            <a:r>
              <a:rPr lang="tr-TR" sz="4800" dirty="0" smtClean="0"/>
              <a:t>Talep</a:t>
            </a:r>
          </a:p>
          <a:p>
            <a:pPr algn="ctr"/>
            <a:r>
              <a:rPr lang="tr-TR" sz="4800" dirty="0" smtClean="0"/>
              <a:t>Hükümet</a:t>
            </a:r>
            <a:endParaRPr lang="tr-TR" sz="4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446</TotalTime>
  <Words>669</Words>
  <Application>Microsoft Office PowerPoint</Application>
  <PresentationFormat>Ekran Gösterisi (4:3)</PresentationFormat>
  <Paragraphs>84</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ZTE 311 TARIMSAL PAZARLAMA</vt:lpstr>
      <vt:lpstr>İçindekiler</vt:lpstr>
      <vt:lpstr>Kaynaklar</vt:lpstr>
      <vt:lpstr> Bölüm 1. PAZARLAMA KAVRAMI VE PAZARLAMA ANLAYIŞLARI, YAKLAŞIMLAR </vt:lpstr>
      <vt:lpstr>Pazarlama Kavramı-1</vt:lpstr>
      <vt:lpstr>Pazarlama Kavramı-2</vt:lpstr>
      <vt:lpstr>Pazarlama Kavramı-3</vt:lpstr>
      <vt:lpstr>Pazarlamanın diğer bilim alanları ile bağıntısı</vt:lpstr>
      <vt:lpstr>    Pazarda etkili kuvvetler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ZTE 311 TARIMSAL PAZARLAMA</dc:title>
  <dc:creator>user</dc:creator>
  <cp:lastModifiedBy>user</cp:lastModifiedBy>
  <cp:revision>73</cp:revision>
  <cp:lastPrinted>2017-11-28T13:58:17Z</cp:lastPrinted>
  <dcterms:created xsi:type="dcterms:W3CDTF">2017-11-28T13:49:49Z</dcterms:created>
  <dcterms:modified xsi:type="dcterms:W3CDTF">2018-01-04T10:15:38Z</dcterms:modified>
</cp:coreProperties>
</file>