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42"/>
  </p:handoutMasterIdLst>
  <p:sldIdLst>
    <p:sldId id="256" r:id="rId2"/>
    <p:sldId id="296" r:id="rId3"/>
    <p:sldId id="292" r:id="rId4"/>
    <p:sldId id="258" r:id="rId5"/>
    <p:sldId id="293" r:id="rId6"/>
    <p:sldId id="259" r:id="rId7"/>
    <p:sldId id="289" r:id="rId8"/>
    <p:sldId id="288" r:id="rId9"/>
    <p:sldId id="260" r:id="rId10"/>
    <p:sldId id="290" r:id="rId11"/>
    <p:sldId id="294" r:id="rId12"/>
    <p:sldId id="261" r:id="rId13"/>
    <p:sldId id="257" r:id="rId14"/>
    <p:sldId id="262" r:id="rId15"/>
    <p:sldId id="297" r:id="rId16"/>
    <p:sldId id="263" r:id="rId17"/>
    <p:sldId id="286" r:id="rId18"/>
    <p:sldId id="264" r:id="rId19"/>
    <p:sldId id="265" r:id="rId20"/>
    <p:sldId id="266" r:id="rId21"/>
    <p:sldId id="267" r:id="rId22"/>
    <p:sldId id="268" r:id="rId23"/>
    <p:sldId id="269" r:id="rId24"/>
    <p:sldId id="287" r:id="rId25"/>
    <p:sldId id="270" r:id="rId26"/>
    <p:sldId id="271" r:id="rId27"/>
    <p:sldId id="272" r:id="rId28"/>
    <p:sldId id="273" r:id="rId29"/>
    <p:sldId id="274" r:id="rId30"/>
    <p:sldId id="275" r:id="rId31"/>
    <p:sldId id="295" r:id="rId32"/>
    <p:sldId id="276" r:id="rId33"/>
    <p:sldId id="277" r:id="rId34"/>
    <p:sldId id="278" r:id="rId35"/>
    <p:sldId id="279" r:id="rId36"/>
    <p:sldId id="281" r:id="rId37"/>
    <p:sldId id="282" r:id="rId38"/>
    <p:sldId id="283" r:id="rId39"/>
    <p:sldId id="284" r:id="rId40"/>
    <p:sldId id="285" r:id="rId41"/>
  </p:sldIdLst>
  <p:sldSz cx="9144000" cy="6858000" type="screen4x3"/>
  <p:notesSz cx="6669088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615" autoAdjust="0"/>
    <p:restoredTop sz="86391" autoAdjust="0"/>
  </p:normalViewPr>
  <p:slideViewPr>
    <p:cSldViewPr>
      <p:cViewPr varScale="1">
        <p:scale>
          <a:sx n="83" d="100"/>
          <a:sy n="83" d="100"/>
        </p:scale>
        <p:origin x="-1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4E8976-2909-40AC-BAE6-EFBD81792E24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52E13-6ED8-4A96-90FE-A4BA94F7360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632D20B-28C4-405C-AAE6-8B9AB9DCD145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544C179-2BFA-4C67-A918-C5FB4A1032E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Antiinfektif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Tedavi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</a:t>
            </a:r>
            <a:r>
              <a:rPr lang="tr-TR" dirty="0" smtClean="0"/>
              <a:t>.Elif ÜNSAL </a:t>
            </a:r>
          </a:p>
          <a:p>
            <a:endParaRPr lang="tr-TR" dirty="0"/>
          </a:p>
          <a:p>
            <a:r>
              <a:rPr lang="tr-TR" dirty="0" smtClean="0"/>
              <a:t>2017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tedavide antibiyotik kullanılan durumlar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omic Sans MS" pitchFamily="66" charset="0"/>
            </a:endParaRPr>
          </a:p>
          <a:p>
            <a:r>
              <a:rPr lang="tr-TR" dirty="0" smtClean="0">
                <a:latin typeface="Comic Sans MS" pitchFamily="66" charset="0"/>
              </a:rPr>
              <a:t>Agresif </a:t>
            </a:r>
            <a:r>
              <a:rPr lang="tr-TR" dirty="0" err="1" smtClean="0">
                <a:latin typeface="Comic Sans MS" pitchFamily="66" charset="0"/>
              </a:rPr>
              <a:t>periodontitis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Refraktory</a:t>
            </a:r>
            <a:r>
              <a:rPr lang="tr-TR" dirty="0" smtClean="0">
                <a:latin typeface="Comic Sans MS" pitchFamily="66" charset="0"/>
              </a:rPr>
              <a:t>  (dirençli ) vakalar</a:t>
            </a:r>
          </a:p>
          <a:p>
            <a:r>
              <a:rPr lang="tr-TR" dirty="0" err="1" smtClean="0">
                <a:latin typeface="Comic Sans MS" pitchFamily="66" charset="0"/>
              </a:rPr>
              <a:t>Periimplantitis</a:t>
            </a:r>
            <a:r>
              <a:rPr lang="tr-TR" dirty="0" smtClean="0">
                <a:latin typeface="Comic Sans MS" pitchFamily="66" charset="0"/>
              </a:rPr>
              <a:t> vakaları</a:t>
            </a:r>
          </a:p>
          <a:p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apseler</a:t>
            </a:r>
          </a:p>
          <a:p>
            <a:r>
              <a:rPr lang="tr-TR" dirty="0" smtClean="0">
                <a:latin typeface="Comic Sans MS" pitchFamily="66" charset="0"/>
              </a:rPr>
              <a:t> ANUG </a:t>
            </a:r>
            <a:endParaRPr lang="en-US" dirty="0" smtClean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Antiinfektif</a:t>
            </a:r>
            <a:r>
              <a:rPr lang="tr-TR" dirty="0" smtClean="0"/>
              <a:t> 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Comic Sans MS" pitchFamily="66" charset="0"/>
              </a:rPr>
              <a:t>S</a:t>
            </a:r>
            <a:r>
              <a:rPr lang="tr-TR" i="1" dirty="0" smtClean="0">
                <a:latin typeface="Comic Sans MS" pitchFamily="66" charset="0"/>
              </a:rPr>
              <a:t>i</a:t>
            </a:r>
            <a:r>
              <a:rPr lang="en-US" i="1" dirty="0" err="1" smtClean="0">
                <a:latin typeface="Comic Sans MS" pitchFamily="66" charset="0"/>
              </a:rPr>
              <a:t>stemi</a:t>
            </a:r>
            <a:r>
              <a:rPr lang="tr-TR" i="1" dirty="0" smtClean="0">
                <a:latin typeface="Comic Sans MS" pitchFamily="66" charset="0"/>
              </a:rPr>
              <a:t>k</a:t>
            </a:r>
            <a:r>
              <a:rPr lang="en-US" dirty="0" smtClean="0">
                <a:latin typeface="Comic Sans MS" pitchFamily="66" charset="0"/>
              </a:rPr>
              <a:t> anti-</a:t>
            </a:r>
            <a:r>
              <a:rPr lang="en-US" dirty="0" err="1" smtClean="0">
                <a:latin typeface="Comic Sans MS" pitchFamily="66" charset="0"/>
              </a:rPr>
              <a:t>infe</a:t>
            </a:r>
            <a:r>
              <a:rPr lang="tr-TR" dirty="0" smtClean="0">
                <a:latin typeface="Comic Sans MS" pitchFamily="66" charset="0"/>
              </a:rPr>
              <a:t>k</a:t>
            </a:r>
            <a:r>
              <a:rPr lang="en-US" dirty="0" smtClean="0">
                <a:latin typeface="Comic Sans MS" pitchFamily="66" charset="0"/>
              </a:rPr>
              <a:t>t</a:t>
            </a:r>
            <a:r>
              <a:rPr lang="tr-TR" dirty="0" err="1" smtClean="0">
                <a:latin typeface="Comic Sans MS" pitchFamily="66" charset="0"/>
              </a:rPr>
              <a:t>if</a:t>
            </a:r>
            <a:r>
              <a:rPr lang="tr-TR" dirty="0" smtClean="0">
                <a:latin typeface="Comic Sans MS" pitchFamily="66" charset="0"/>
              </a:rPr>
              <a:t> tedavi </a:t>
            </a:r>
            <a:r>
              <a:rPr lang="en-US" dirty="0" smtClean="0">
                <a:latin typeface="Comic Sans MS" pitchFamily="66" charset="0"/>
              </a:rPr>
              <a:t>(oral </a:t>
            </a:r>
            <a:r>
              <a:rPr lang="en-US" dirty="0" err="1" smtClean="0">
                <a:latin typeface="Comic Sans MS" pitchFamily="66" charset="0"/>
              </a:rPr>
              <a:t>antibioti</a:t>
            </a:r>
            <a:r>
              <a:rPr lang="tr-TR" dirty="0" err="1" smtClean="0">
                <a:latin typeface="Comic Sans MS" pitchFamily="66" charset="0"/>
              </a:rPr>
              <a:t>kler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) </a:t>
            </a:r>
            <a:endParaRPr lang="tr-TR" dirty="0" smtClean="0">
              <a:latin typeface="Comic Sans MS" pitchFamily="66" charset="0"/>
            </a:endParaRPr>
          </a:p>
          <a:p>
            <a:r>
              <a:rPr lang="en-US" i="1" dirty="0" smtClean="0">
                <a:latin typeface="Comic Sans MS" pitchFamily="66" charset="0"/>
              </a:rPr>
              <a:t>lo</a:t>
            </a:r>
            <a:r>
              <a:rPr lang="tr-TR" i="1" dirty="0" smtClean="0">
                <a:latin typeface="Comic Sans MS" pitchFamily="66" charset="0"/>
              </a:rPr>
              <a:t>k</a:t>
            </a:r>
            <a:r>
              <a:rPr lang="en-US" i="1" dirty="0" smtClean="0">
                <a:latin typeface="Comic Sans MS" pitchFamily="66" charset="0"/>
              </a:rPr>
              <a:t>al</a:t>
            </a:r>
            <a:r>
              <a:rPr lang="en-US" dirty="0" smtClean="0">
                <a:latin typeface="Comic Sans MS" pitchFamily="66" charset="0"/>
              </a:rPr>
              <a:t> anti-infective therapy (</a:t>
            </a:r>
            <a:r>
              <a:rPr lang="tr-TR" dirty="0" err="1" smtClean="0">
                <a:latin typeface="Comic Sans MS" pitchFamily="66" charset="0"/>
              </a:rPr>
              <a:t>antiinfektif</a:t>
            </a:r>
            <a:r>
              <a:rPr lang="tr-TR" dirty="0" smtClean="0">
                <a:latin typeface="Comic Sans MS" pitchFamily="66" charset="0"/>
              </a:rPr>
              <a:t> ajanların  cep içerisine yerleştirilmesi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Comic Sans MS" pitchFamily="66" charset="0"/>
              </a:rPr>
              <a:t>Antibiyotiklerin sistemik uygulamaları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hastalık tedavisi hastalığın </a:t>
            </a:r>
            <a:r>
              <a:rPr lang="tr-TR" dirty="0" err="1" smtClean="0">
                <a:latin typeface="Comic Sans MS" pitchFamily="66" charset="0"/>
              </a:rPr>
              <a:t>enfeksiyöz</a:t>
            </a:r>
            <a:r>
              <a:rPr lang="tr-TR" dirty="0" smtClean="0">
                <a:latin typeface="Comic Sans MS" pitchFamily="66" charset="0"/>
              </a:rPr>
              <a:t> doğası ile alakalıdır.İdeali  etken </a:t>
            </a:r>
            <a:r>
              <a:rPr lang="tr-TR" dirty="0" err="1" smtClean="0">
                <a:latin typeface="Comic Sans MS" pitchFamily="66" charset="0"/>
              </a:rPr>
              <a:t>mikroorg</a:t>
            </a:r>
            <a:r>
              <a:rPr lang="tr-TR" dirty="0" smtClean="0">
                <a:latin typeface="Comic Sans MS" pitchFamily="66" charset="0"/>
              </a:rPr>
              <a:t>. </a:t>
            </a:r>
            <a:r>
              <a:rPr lang="tr-TR" dirty="0" err="1">
                <a:latin typeface="Comic Sans MS" pitchFamily="66" charset="0"/>
              </a:rPr>
              <a:t>a</a:t>
            </a:r>
            <a:r>
              <a:rPr lang="tr-TR" dirty="0" err="1" smtClean="0">
                <a:latin typeface="Comic Sans MS" pitchFamily="66" charset="0"/>
              </a:rPr>
              <a:t>yırd</a:t>
            </a:r>
            <a:r>
              <a:rPr lang="tr-TR" dirty="0" smtClean="0">
                <a:latin typeface="Comic Sans MS" pitchFamily="66" charset="0"/>
              </a:rPr>
              <a:t> edilmesi. Her koşulda ideal bir antibiyotik yok.</a:t>
            </a:r>
          </a:p>
          <a:p>
            <a:r>
              <a:rPr lang="tr-TR" dirty="0" smtClean="0">
                <a:latin typeface="Comic Sans MS" pitchFamily="66" charset="0"/>
              </a:rPr>
              <a:t>-Hastaya yönelik tedavi planlaması yapılacak.</a:t>
            </a:r>
          </a:p>
          <a:p>
            <a:r>
              <a:rPr lang="tr-TR" dirty="0" smtClean="0">
                <a:latin typeface="Comic Sans MS" pitchFamily="66" charset="0"/>
              </a:rPr>
              <a:t>Klinik durumu değerlendirilecek,  </a:t>
            </a:r>
            <a:r>
              <a:rPr lang="tr-TR" dirty="0" err="1" smtClean="0">
                <a:latin typeface="Comic Sans MS" pitchFamily="66" charset="0"/>
              </a:rPr>
              <a:t>kolonize</a:t>
            </a:r>
            <a:r>
              <a:rPr lang="tr-TR" dirty="0" smtClean="0">
                <a:latin typeface="Comic Sans MS" pitchFamily="66" charset="0"/>
              </a:rPr>
              <a:t> bakterinin doğası, ajanın enfeksiyon alanına ulaşması, tedavi planı ile ilişkili risk fayda.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Tanımlar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Antibiyotiklerin sistemik uygulamaları</a:t>
            </a:r>
          </a:p>
          <a:p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Tetrasiklinler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,</a:t>
            </a:r>
          </a:p>
          <a:p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Metronidazol</a:t>
            </a:r>
            <a:endParaRPr lang="tr-TR" sz="2000" dirty="0" smtClean="0">
              <a:latin typeface="Comic Sans MS" pitchFamily="66" charset="0"/>
              <a:cs typeface="Times New Roman" pitchFamily="18" charset="0"/>
            </a:endParaRPr>
          </a:p>
          <a:p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Penisilinler</a:t>
            </a:r>
          </a:p>
          <a:p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Sefalosporinler</a:t>
            </a:r>
            <a:endParaRPr lang="tr-TR" sz="2000" dirty="0" smtClean="0">
              <a:latin typeface="Comic Sans MS" pitchFamily="66" charset="0"/>
              <a:cs typeface="Times New Roman" pitchFamily="18" charset="0"/>
            </a:endParaRPr>
          </a:p>
          <a:p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Klindamisin</a:t>
            </a:r>
            <a:endParaRPr lang="tr-TR" sz="2000" dirty="0" smtClean="0">
              <a:latin typeface="Comic Sans MS" pitchFamily="66" charset="0"/>
              <a:cs typeface="Times New Roman" pitchFamily="18" charset="0"/>
            </a:endParaRPr>
          </a:p>
          <a:p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Siprofloksasin</a:t>
            </a:r>
            <a:endParaRPr lang="tr-TR" sz="2000" dirty="0" smtClean="0">
              <a:latin typeface="Comic Sans MS" pitchFamily="66" charset="0"/>
              <a:cs typeface="Times New Roman" pitchFamily="18" charset="0"/>
            </a:endParaRPr>
          </a:p>
          <a:p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Makrolidler</a:t>
            </a:r>
            <a:endParaRPr lang="tr-TR" sz="2000" dirty="0" smtClean="0">
              <a:latin typeface="Comic Sans MS" pitchFamily="66" charset="0"/>
              <a:cs typeface="Times New Roman" pitchFamily="18" charset="0"/>
            </a:endParaRPr>
          </a:p>
          <a:p>
            <a:r>
              <a:rPr lang="tr-TR" u="sng" dirty="0" smtClean="0">
                <a:latin typeface="Comic Sans MS" pitchFamily="66" charset="0"/>
                <a:cs typeface="Times New Roman" pitchFamily="18" charset="0"/>
              </a:rPr>
              <a:t>Lokal uygulanan ajanlar</a:t>
            </a:r>
            <a:r>
              <a:rPr lang="tr-TR" sz="2000" u="sng" dirty="0" smtClean="0">
                <a:latin typeface="Comic Sans MS" pitchFamily="66" charset="0"/>
                <a:cs typeface="Times New Roman" pitchFamily="18" charset="0"/>
              </a:rPr>
              <a:t>,</a:t>
            </a:r>
          </a:p>
          <a:p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Subgingival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klorheksidin</a:t>
            </a:r>
            <a:endParaRPr lang="tr-TR" sz="2000" dirty="0" smtClean="0">
              <a:latin typeface="Comic Sans MS" pitchFamily="66" charset="0"/>
              <a:cs typeface="Times New Roman" pitchFamily="18" charset="0"/>
            </a:endParaRPr>
          </a:p>
          <a:p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Tetrasiklin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 içeren fiberler</a:t>
            </a:r>
          </a:p>
          <a:p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Subgingival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doksisiklin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minosiklin</a:t>
            </a:r>
            <a:r>
              <a:rPr lang="tr-TR" sz="2000" dirty="0" smtClean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2000" dirty="0" err="1" smtClean="0">
                <a:latin typeface="Comic Sans MS" pitchFamily="66" charset="0"/>
                <a:cs typeface="Times New Roman" pitchFamily="18" charset="0"/>
              </a:rPr>
              <a:t>metronidazol</a:t>
            </a:r>
            <a:endParaRPr lang="tr-TR" sz="2000" dirty="0" smtClean="0">
              <a:latin typeface="Comic Sans MS" pitchFamily="66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Tetrasiklinler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>
                <a:latin typeface="Comic Sans MS" pitchFamily="66" charset="0"/>
              </a:rPr>
              <a:t>Bakteriyostatik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smtClean="0">
                <a:latin typeface="Comic Sans MS" pitchFamily="66" charset="0"/>
              </a:rPr>
              <a:t>Hızlı bölünen bakteriler üzerine etkili</a:t>
            </a:r>
          </a:p>
          <a:p>
            <a:r>
              <a:rPr lang="tr-TR" dirty="0" err="1" smtClean="0">
                <a:latin typeface="Comic Sans MS" pitchFamily="66" charset="0"/>
              </a:rPr>
              <a:t>Refrakterp</a:t>
            </a:r>
            <a:r>
              <a:rPr lang="tr-TR" dirty="0" smtClean="0">
                <a:latin typeface="Comic Sans MS" pitchFamily="66" charset="0"/>
              </a:rPr>
              <a:t>. Lokalize agresif p., tedavisinde kullanılır.</a:t>
            </a:r>
          </a:p>
          <a:p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doku konsantrasyonu yüksek, A.a büyümesini önler, </a:t>
            </a:r>
            <a:r>
              <a:rPr lang="tr-TR" dirty="0" err="1" smtClean="0">
                <a:latin typeface="Comic Sans MS" pitchFamily="66" charset="0"/>
              </a:rPr>
              <a:t>antikollejenaz</a:t>
            </a:r>
            <a:r>
              <a:rPr lang="tr-TR" dirty="0" smtClean="0">
                <a:latin typeface="Comic Sans MS" pitchFamily="66" charset="0"/>
              </a:rPr>
              <a:t> etkisi var.doku yıkımı azalır., kemik </a:t>
            </a:r>
            <a:r>
              <a:rPr lang="tr-TR" dirty="0" err="1" smtClean="0">
                <a:latin typeface="Comic Sans MS" pitchFamily="66" charset="0"/>
              </a:rPr>
              <a:t>rejenerasyonuna</a:t>
            </a:r>
            <a:r>
              <a:rPr lang="tr-TR" dirty="0" smtClean="0">
                <a:latin typeface="Comic Sans MS" pitchFamily="66" charset="0"/>
              </a:rPr>
              <a:t> faydalı,</a:t>
            </a:r>
          </a:p>
          <a:p>
            <a:r>
              <a:rPr lang="tr-TR" dirty="0" smtClean="0">
                <a:latin typeface="Comic Sans MS" pitchFamily="66" charset="0"/>
              </a:rPr>
              <a:t>Gram + </a:t>
            </a:r>
            <a:r>
              <a:rPr lang="tr-TR" dirty="0" err="1" smtClean="0">
                <a:latin typeface="Comic Sans MS" pitchFamily="66" charset="0"/>
              </a:rPr>
              <a:t>lere</a:t>
            </a:r>
            <a:r>
              <a:rPr lang="tr-TR" dirty="0" smtClean="0">
                <a:latin typeface="Comic Sans MS" pitchFamily="66" charset="0"/>
              </a:rPr>
              <a:t> – </a:t>
            </a:r>
            <a:r>
              <a:rPr lang="tr-TR" dirty="0" err="1" smtClean="0">
                <a:latin typeface="Comic Sans MS" pitchFamily="66" charset="0"/>
              </a:rPr>
              <a:t>lerden</a:t>
            </a:r>
            <a:r>
              <a:rPr lang="tr-TR" dirty="0" smtClean="0">
                <a:latin typeface="Comic Sans MS" pitchFamily="66" charset="0"/>
              </a:rPr>
              <a:t> daha etkili., GCF serum konsantrasyonundan   2-10 kat fazla , düşük GCF </a:t>
            </a:r>
            <a:r>
              <a:rPr lang="tr-TR" dirty="0" err="1" smtClean="0">
                <a:latin typeface="Comic Sans MS" pitchFamily="66" charset="0"/>
              </a:rPr>
              <a:t>kons</a:t>
            </a:r>
            <a:r>
              <a:rPr lang="tr-TR" dirty="0" smtClean="0">
                <a:latin typeface="Comic Sans MS" pitchFamily="66" charset="0"/>
              </a:rPr>
              <a:t>. Bile </a:t>
            </a:r>
            <a:r>
              <a:rPr lang="tr-TR" dirty="0" err="1" smtClean="0">
                <a:latin typeface="Comic Sans MS" pitchFamily="66" charset="0"/>
              </a:rPr>
              <a:t>periodontopatojenlere</a:t>
            </a:r>
            <a:r>
              <a:rPr lang="tr-TR" dirty="0" smtClean="0">
                <a:latin typeface="Comic Sans MS" pitchFamily="66" charset="0"/>
              </a:rPr>
              <a:t> etkili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600200"/>
          </a:xfrm>
        </p:spPr>
        <p:txBody>
          <a:bodyPr/>
          <a:lstStyle/>
          <a:p>
            <a:r>
              <a:rPr lang="tr-TR" sz="2500" b="1"/>
              <a:t>		</a:t>
            </a:r>
            <a:r>
              <a:rPr lang="tr-TR" sz="3200" b="1">
                <a:solidFill>
                  <a:schemeClr val="folHlink"/>
                </a:solidFill>
                <a:latin typeface="Times New Roman" pitchFamily="18" charset="0"/>
              </a:rPr>
              <a:t>Sınıflandırılmaları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1571612"/>
            <a:ext cx="8005026" cy="46767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tr-TR" dirty="0"/>
          </a:p>
        </p:txBody>
      </p:sp>
      <p:graphicFrame>
        <p:nvGraphicFramePr>
          <p:cNvPr id="5176" name="Group 56"/>
          <p:cNvGraphicFramePr>
            <a:graphicFrameLocks noGrp="1"/>
          </p:cNvGraphicFramePr>
          <p:nvPr/>
        </p:nvGraphicFramePr>
        <p:xfrm>
          <a:off x="1500166" y="2786058"/>
          <a:ext cx="6786611" cy="2527622"/>
        </p:xfrm>
        <a:graphic>
          <a:graphicData uri="http://schemas.openxmlformats.org/drawingml/2006/table">
            <a:tbl>
              <a:tblPr/>
              <a:tblGrid>
                <a:gridCol w="2382534"/>
                <a:gridCol w="2421641"/>
                <a:gridCol w="1982436"/>
              </a:tblGrid>
              <a:tr h="987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Kısa etkililer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Orta süreli etkililer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Uzun etkililer</a:t>
                      </a: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Tetrasiklin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Oksitetrasiklin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Demeklosiklin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Metasiklin</a:t>
                      </a: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Doksisiklin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Minosiklin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Tetrasiklin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Tetrasiklin</a:t>
            </a:r>
            <a:r>
              <a:rPr lang="tr-TR" dirty="0" smtClean="0">
                <a:latin typeface="Comic Sans MS" pitchFamily="66" charset="0"/>
              </a:rPr>
              <a:t>+SCRP A.a sayısında azalma</a:t>
            </a:r>
          </a:p>
          <a:p>
            <a:r>
              <a:rPr lang="tr-TR" dirty="0" err="1" smtClean="0">
                <a:latin typeface="Comic Sans MS" pitchFamily="66" charset="0"/>
              </a:rPr>
              <a:t>Tetrasikline</a:t>
            </a:r>
            <a:r>
              <a:rPr lang="tr-TR" dirty="0" smtClean="0">
                <a:latin typeface="Comic Sans MS" pitchFamily="66" charset="0"/>
              </a:rPr>
              <a:t> direnç gelişirse agresif p. tedavisinde </a:t>
            </a:r>
            <a:r>
              <a:rPr lang="tr-TR" dirty="0" err="1" smtClean="0">
                <a:latin typeface="Comic Sans MS" pitchFamily="66" charset="0"/>
              </a:rPr>
              <a:t>metronidazol</a:t>
            </a:r>
            <a:r>
              <a:rPr lang="tr-TR" dirty="0" smtClean="0">
                <a:latin typeface="Comic Sans MS" pitchFamily="66" charset="0"/>
              </a:rPr>
              <a:t>+</a:t>
            </a:r>
            <a:r>
              <a:rPr lang="tr-TR" dirty="0" err="1" smtClean="0">
                <a:latin typeface="Comic Sans MS" pitchFamily="66" charset="0"/>
              </a:rPr>
              <a:t>amoksisilin</a:t>
            </a:r>
            <a:r>
              <a:rPr lang="tr-TR" dirty="0" smtClean="0">
                <a:latin typeface="Comic Sans MS" pitchFamily="66" charset="0"/>
              </a:rPr>
              <a:t>+</a:t>
            </a:r>
            <a:r>
              <a:rPr lang="tr-TR" dirty="0" err="1" smtClean="0">
                <a:latin typeface="Comic Sans MS" pitchFamily="66" charset="0"/>
              </a:rPr>
              <a:t>klavulonik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asid</a:t>
            </a:r>
            <a:r>
              <a:rPr lang="tr-TR" dirty="0" smtClean="0">
                <a:latin typeface="Comic Sans MS" pitchFamily="66" charset="0"/>
              </a:rPr>
              <a:t> kombinasyonu kullanılır.</a:t>
            </a:r>
          </a:p>
          <a:p>
            <a:r>
              <a:rPr lang="tr-TR" dirty="0" err="1" smtClean="0">
                <a:latin typeface="Comic Sans MS" pitchFamily="66" charset="0"/>
              </a:rPr>
              <a:t>Tetrasiklin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HCl</a:t>
            </a:r>
            <a:r>
              <a:rPr lang="tr-TR" dirty="0" smtClean="0">
                <a:latin typeface="Comic Sans MS" pitchFamily="66" charset="0"/>
              </a:rPr>
              <a:t>: 250 mgx4 /gün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Tetra</a:t>
            </a:r>
            <a:r>
              <a:rPr lang="tr-TR" dirty="0" smtClean="0"/>
              <a:t> (250, 500 mg), </a:t>
            </a:r>
            <a:r>
              <a:rPr lang="tr-TR" dirty="0" err="1" smtClean="0"/>
              <a:t>Tetralet</a:t>
            </a:r>
            <a:r>
              <a:rPr lang="tr-TR" dirty="0" smtClean="0"/>
              <a:t> (500 mg)</a:t>
            </a:r>
            <a:endParaRPr lang="tr-TR" dirty="0"/>
          </a:p>
        </p:txBody>
      </p:sp>
      <p:pic>
        <p:nvPicPr>
          <p:cNvPr id="1026" name="Picture 2" descr="C:\Documents and Settings\EUNSAL\Desktop\tetrasikli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2348880"/>
            <a:ext cx="3528392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Minosiklin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Geniş mikroorganizma spektrumuna etkili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Günde x2 veriliyor </a:t>
            </a:r>
            <a:r>
              <a:rPr lang="tr-TR" dirty="0" err="1" smtClean="0">
                <a:latin typeface="Comic Sans MS" pitchFamily="66" charset="0"/>
              </a:rPr>
              <a:t>tetrasikline</a:t>
            </a:r>
            <a:r>
              <a:rPr lang="tr-TR" dirty="0" smtClean="0">
                <a:latin typeface="Comic Sans MS" pitchFamily="66" charset="0"/>
              </a:rPr>
              <a:t> göre daha kolay kullanım 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200 mg/gün  1 hafta süreyle  toplam bakteri sayısı azalıyor 2 aya kadar, </a:t>
            </a:r>
            <a:r>
              <a:rPr lang="tr-TR" dirty="0" err="1" smtClean="0">
                <a:latin typeface="Comic Sans MS" pitchFamily="66" charset="0"/>
              </a:rPr>
              <a:t>spiroketlerin</a:t>
            </a:r>
            <a:r>
              <a:rPr lang="tr-TR" dirty="0" smtClean="0">
                <a:latin typeface="Comic Sans MS" pitchFamily="66" charset="0"/>
              </a:rPr>
              <a:t> sayısında azalma  tüm parametrelerde iyileşme. 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Doksisiklin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65513" y="1052736"/>
            <a:ext cx="7498080" cy="5305222"/>
          </a:xfrm>
        </p:spPr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Metranidazole</a:t>
            </a:r>
            <a:r>
              <a:rPr lang="tr-TR" dirty="0" smtClean="0">
                <a:latin typeface="Comic Sans MS" pitchFamily="66" charset="0"/>
              </a:rPr>
              <a:t> benzer aktivite  ilk gün 2  tane daha sonra günde 1 kez , kolay kullanımı var. 21 gün süre ile öneriliyor.</a:t>
            </a:r>
            <a:r>
              <a:rPr lang="tr-TR" dirty="0" smtClean="0"/>
              <a:t> </a:t>
            </a:r>
            <a:r>
              <a:rPr lang="tr-TR" dirty="0" err="1" smtClean="0"/>
              <a:t>Doksisiklin</a:t>
            </a:r>
            <a:r>
              <a:rPr lang="tr-TR" dirty="0" smtClean="0"/>
              <a:t> </a:t>
            </a:r>
            <a:r>
              <a:rPr lang="tr-TR" b="1" dirty="0" smtClean="0"/>
              <a:t>İçeren İlaçlar</a:t>
            </a:r>
            <a:r>
              <a:rPr lang="tr-TR" dirty="0" smtClean="0"/>
              <a:t>. DOKSİN (Kapsül) · MONODOKS (Kapsül) · TETRADOX (Kapsül).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1026" name="Picture 2" descr="C:\Users\Pc\Desktop\monodoks-1-250x1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43042" y="4214818"/>
            <a:ext cx="2381250" cy="2482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c\Desktop\monodoks-mu-tetradox-mu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4" y="4643446"/>
            <a:ext cx="2232248" cy="1951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hastalıklar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Birçoğu  bakteri enfeksiyonları sonucu  oluşur.</a:t>
            </a:r>
          </a:p>
          <a:p>
            <a:r>
              <a:rPr lang="tr-TR" dirty="0" smtClean="0">
                <a:latin typeface="Comic Sans MS" pitchFamily="66" charset="0"/>
              </a:rPr>
              <a:t>Cep içerisinde bakteriler  Yapısı kompleks organize “</a:t>
            </a:r>
            <a:r>
              <a:rPr lang="tr-TR" dirty="0" err="1" smtClean="0">
                <a:latin typeface="Comic Sans MS" pitchFamily="66" charset="0"/>
              </a:rPr>
              <a:t>biyofilm</a:t>
            </a:r>
            <a:r>
              <a:rPr lang="tr-TR" dirty="0" smtClean="0">
                <a:latin typeface="Comic Sans MS" pitchFamily="66" charset="0"/>
              </a:rPr>
              <a:t>” formunda bulunur. 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Metronidazol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err="1" smtClean="0">
                <a:latin typeface="Comic Sans MS" pitchFamily="66" charset="0"/>
              </a:rPr>
              <a:t>Nitroimidazol</a:t>
            </a:r>
            <a:r>
              <a:rPr lang="tr-TR" sz="2800" dirty="0" smtClean="0">
                <a:latin typeface="Comic Sans MS" pitchFamily="66" charset="0"/>
              </a:rPr>
              <a:t> bileşimi aslında  </a:t>
            </a:r>
            <a:r>
              <a:rPr lang="tr-TR" sz="2800" dirty="0" err="1" smtClean="0">
                <a:latin typeface="Comic Sans MS" pitchFamily="66" charset="0"/>
              </a:rPr>
              <a:t>protozoa</a:t>
            </a:r>
            <a:r>
              <a:rPr lang="tr-TR" sz="2800" dirty="0" smtClean="0">
                <a:latin typeface="Comic Sans MS" pitchFamily="66" charset="0"/>
              </a:rPr>
              <a:t>  </a:t>
            </a:r>
            <a:r>
              <a:rPr lang="tr-TR" sz="2800" dirty="0" err="1" smtClean="0">
                <a:latin typeface="Comic Sans MS" pitchFamily="66" charset="0"/>
              </a:rPr>
              <a:t>enf</a:t>
            </a:r>
            <a:r>
              <a:rPr lang="tr-TR" sz="2800" dirty="0" smtClean="0">
                <a:latin typeface="Comic Sans MS" pitchFamily="66" charset="0"/>
              </a:rPr>
              <a:t>. Tedavi etmek için geliştirildi.</a:t>
            </a:r>
            <a:r>
              <a:rPr lang="tr-TR" sz="2800" dirty="0" err="1" smtClean="0">
                <a:latin typeface="Comic Sans MS" pitchFamily="66" charset="0"/>
              </a:rPr>
              <a:t>Bakterisidal</a:t>
            </a:r>
            <a:r>
              <a:rPr lang="tr-TR" sz="2800" dirty="0" smtClean="0">
                <a:latin typeface="Comic Sans MS" pitchFamily="66" charset="0"/>
              </a:rPr>
              <a:t>. A.a </a:t>
            </a:r>
            <a:r>
              <a:rPr lang="tr-TR" sz="2800" dirty="0" err="1" smtClean="0">
                <a:latin typeface="Comic Sans MS" pitchFamily="66" charset="0"/>
              </a:rPr>
              <a:t>enf</a:t>
            </a:r>
            <a:r>
              <a:rPr lang="tr-TR" sz="2800" dirty="0" smtClean="0">
                <a:latin typeface="Comic Sans MS" pitchFamily="66" charset="0"/>
              </a:rPr>
              <a:t> tedavi etmek için  tercih edilmiyor., bunun için diğer antibiyotiklerle birlikte kullanıldığında etkili.  Pi ve </a:t>
            </a:r>
            <a:r>
              <a:rPr lang="tr-TR" sz="2800" dirty="0" err="1" smtClean="0">
                <a:latin typeface="Comic Sans MS" pitchFamily="66" charset="0"/>
              </a:rPr>
              <a:t>Pg</a:t>
            </a:r>
            <a:r>
              <a:rPr lang="tr-TR" sz="2800" dirty="0" smtClean="0">
                <a:latin typeface="Comic Sans MS" pitchFamily="66" charset="0"/>
              </a:rPr>
              <a:t> için etkili. ANUG, kronik p, agresif p. de kullanılıyor</a:t>
            </a:r>
            <a:r>
              <a:rPr lang="tr-TR" dirty="0" smtClean="0">
                <a:latin typeface="Comic Sans MS" pitchFamily="66" charset="0"/>
              </a:rPr>
              <a:t>. 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2050" name="Picture 2" descr="C:\Users\Pc\Desktop\F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5013176"/>
            <a:ext cx="301942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Pc\Desktop\BITERAL-500-TAB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-819472"/>
            <a:ext cx="3762375" cy="376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latin typeface="Comic Sans MS" pitchFamily="66" charset="0"/>
              </a:rPr>
              <a:t>Sistemik: (750-1000 mg/gün) 15 gün süre ile </a:t>
            </a:r>
            <a:r>
              <a:rPr lang="tr-TR" dirty="0" err="1" smtClean="0">
                <a:latin typeface="Comic Sans MS" pitchFamily="66" charset="0"/>
              </a:rPr>
              <a:t>anaaerobik</a:t>
            </a:r>
            <a:r>
              <a:rPr lang="tr-TR" dirty="0" smtClean="0">
                <a:latin typeface="Comic Sans MS" pitchFamily="66" charset="0"/>
              </a:rPr>
              <a:t> floranın büyümesine engel olur. Genel yaklaşım:  250 mgx3 / 7 gün süre ile. Yine de ideal doz ve süre ile ilgili kesin görüş yok.</a:t>
            </a:r>
          </a:p>
          <a:p>
            <a:r>
              <a:rPr lang="tr-TR" dirty="0" err="1" smtClean="0">
                <a:latin typeface="Comic Sans MS" pitchFamily="66" charset="0"/>
              </a:rPr>
              <a:t>Amoksisilin</a:t>
            </a:r>
            <a:r>
              <a:rPr lang="tr-TR" dirty="0" smtClean="0">
                <a:latin typeface="Comic Sans MS" pitchFamily="66" charset="0"/>
              </a:rPr>
              <a:t> veya </a:t>
            </a:r>
            <a:r>
              <a:rPr lang="tr-TR" dirty="0" err="1" smtClean="0">
                <a:latin typeface="Comic Sans MS" pitchFamily="66" charset="0"/>
              </a:rPr>
              <a:t>amoksisilin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clavulanate</a:t>
            </a:r>
            <a:r>
              <a:rPr lang="tr-TR" dirty="0" smtClean="0">
                <a:latin typeface="Comic Sans MS" pitchFamily="66" charset="0"/>
              </a:rPr>
              <a:t> potasyum (</a:t>
            </a:r>
            <a:r>
              <a:rPr lang="tr-TR" dirty="0" err="1" smtClean="0">
                <a:latin typeface="Comic Sans MS" pitchFamily="66" charset="0"/>
              </a:rPr>
              <a:t>Augmentin</a:t>
            </a:r>
            <a:r>
              <a:rPr lang="tr-TR" dirty="0" smtClean="0">
                <a:latin typeface="Comic Sans MS" pitchFamily="66" charset="0"/>
              </a:rPr>
              <a:t>) ile kombine edildiğinde  LAP, </a:t>
            </a:r>
            <a:r>
              <a:rPr lang="tr-TR" dirty="0" err="1" smtClean="0">
                <a:latin typeface="Comic Sans MS" pitchFamily="66" charset="0"/>
              </a:rPr>
              <a:t>refraktory</a:t>
            </a:r>
            <a:r>
              <a:rPr lang="tr-TR" dirty="0" smtClean="0">
                <a:latin typeface="Comic Sans MS" pitchFamily="66" charset="0"/>
              </a:rPr>
              <a:t> p. Tedavisinde etkili.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3074" name="Picture 2" descr="C:\Users\Pc\Desktop\O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5140" y="285728"/>
            <a:ext cx="19050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Penisilinler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Birçok enfeksiyon tedavisinde kullanılıyor. </a:t>
            </a:r>
            <a:r>
              <a:rPr lang="tr-TR" dirty="0" err="1" smtClean="0">
                <a:latin typeface="Comic Sans MS" pitchFamily="66" charset="0"/>
              </a:rPr>
              <a:t>Bakterisidal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err="1" smtClean="0">
                <a:latin typeface="Comic Sans MS" pitchFamily="66" charset="0"/>
              </a:rPr>
              <a:t>Amoksisilin</a:t>
            </a:r>
            <a:r>
              <a:rPr lang="tr-TR" dirty="0" smtClean="0">
                <a:latin typeface="Comic Sans MS" pitchFamily="66" charset="0"/>
              </a:rPr>
              <a:t>  </a:t>
            </a:r>
            <a:r>
              <a:rPr lang="tr-TR" dirty="0" err="1" smtClean="0">
                <a:latin typeface="Comic Sans MS" pitchFamily="66" charset="0"/>
              </a:rPr>
              <a:t>semisentetik</a:t>
            </a:r>
            <a:r>
              <a:rPr lang="tr-TR" dirty="0" smtClean="0">
                <a:latin typeface="Comic Sans MS" pitchFamily="66" charset="0"/>
              </a:rPr>
              <a:t> formu, Gram + ve gram – </a:t>
            </a:r>
            <a:r>
              <a:rPr lang="tr-TR" dirty="0" err="1" smtClean="0">
                <a:latin typeface="Comic Sans MS" pitchFamily="66" charset="0"/>
              </a:rPr>
              <a:t>lere</a:t>
            </a:r>
            <a:r>
              <a:rPr lang="tr-TR" dirty="0" smtClean="0">
                <a:latin typeface="Comic Sans MS" pitchFamily="66" charset="0"/>
              </a:rPr>
              <a:t> etkili Agresif p , lokalize  ve </a:t>
            </a:r>
            <a:r>
              <a:rPr lang="tr-TR" dirty="0" err="1" smtClean="0">
                <a:latin typeface="Comic Sans MS" pitchFamily="66" charset="0"/>
              </a:rPr>
              <a:t>generalize</a:t>
            </a:r>
            <a:r>
              <a:rPr lang="tr-TR" dirty="0" smtClean="0">
                <a:latin typeface="Comic Sans MS" pitchFamily="66" charset="0"/>
              </a:rPr>
              <a:t> formunda 500x3 /  8 gün boyunca kullanılıyor.</a:t>
            </a:r>
          </a:p>
          <a:p>
            <a:r>
              <a:rPr lang="tr-TR" dirty="0" err="1" smtClean="0">
                <a:latin typeface="Comic Sans MS" pitchFamily="66" charset="0"/>
              </a:rPr>
              <a:t>Augmentin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Penisilinaz</a:t>
            </a:r>
            <a:r>
              <a:rPr lang="tr-TR" dirty="0" smtClean="0">
                <a:latin typeface="Comic Sans MS" pitchFamily="66" charset="0"/>
              </a:rPr>
              <a:t> enzimine dirençli LAP ve </a:t>
            </a:r>
            <a:r>
              <a:rPr lang="tr-TR" dirty="0" err="1" smtClean="0">
                <a:latin typeface="Comic Sans MS" pitchFamily="66" charset="0"/>
              </a:rPr>
              <a:t>refraktory</a:t>
            </a:r>
            <a:r>
              <a:rPr lang="tr-TR" dirty="0" smtClean="0">
                <a:latin typeface="Comic Sans MS" pitchFamily="66" charset="0"/>
              </a:rPr>
              <a:t> p. </a:t>
            </a:r>
            <a:r>
              <a:rPr lang="tr-TR" dirty="0">
                <a:latin typeface="Comic Sans MS" pitchFamily="66" charset="0"/>
              </a:rPr>
              <a:t>h</a:t>
            </a:r>
            <a:r>
              <a:rPr lang="tr-TR" dirty="0" smtClean="0">
                <a:latin typeface="Comic Sans MS" pitchFamily="66" charset="0"/>
              </a:rPr>
              <a:t>astalarında kullanılıyor.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u="sng" dirty="0" smtClean="0"/>
          </a:p>
          <a:p>
            <a:endParaRPr lang="tr-TR" u="sng" dirty="0"/>
          </a:p>
          <a:p>
            <a:r>
              <a:rPr lang="tr-TR" u="sng" dirty="0" err="1" smtClean="0">
                <a:latin typeface="Comic Sans MS" pitchFamily="66" charset="0"/>
              </a:rPr>
              <a:t>Sefalosporin</a:t>
            </a:r>
            <a:r>
              <a:rPr lang="tr-TR" dirty="0" smtClean="0">
                <a:latin typeface="Comic Sans MS" pitchFamily="66" charset="0"/>
              </a:rPr>
              <a:t>: B </a:t>
            </a:r>
            <a:r>
              <a:rPr lang="tr-TR" dirty="0" err="1" smtClean="0">
                <a:latin typeface="Comic Sans MS" pitchFamily="66" charset="0"/>
              </a:rPr>
              <a:t>laktam</a:t>
            </a:r>
            <a:r>
              <a:rPr lang="tr-TR" dirty="0" smtClean="0">
                <a:latin typeface="Comic Sans MS" pitchFamily="66" charset="0"/>
              </a:rPr>
              <a:t> ailesinden </a:t>
            </a:r>
            <a:r>
              <a:rPr lang="tr-TR" dirty="0" err="1" smtClean="0">
                <a:latin typeface="Comic Sans MS" pitchFamily="66" charset="0"/>
              </a:rPr>
              <a:t>dental</a:t>
            </a:r>
            <a:r>
              <a:rPr lang="tr-TR" dirty="0" smtClean="0">
                <a:latin typeface="Comic Sans MS" pitchFamily="66" charset="0"/>
              </a:rPr>
              <a:t> enfeksiyonlarda pek kullanılmıyor. </a:t>
            </a:r>
            <a:r>
              <a:rPr lang="tr-TR" dirty="0" err="1" smtClean="0">
                <a:latin typeface="Comic Sans MS" pitchFamily="66" charset="0"/>
              </a:rPr>
              <a:t>Periodontopatojenlere</a:t>
            </a:r>
            <a:r>
              <a:rPr lang="tr-TR" dirty="0" smtClean="0">
                <a:latin typeface="Comic Sans MS" pitchFamily="66" charset="0"/>
              </a:rPr>
              <a:t> penisilinlerden daha etkili.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u="sng" dirty="0" err="1">
                <a:latin typeface="Comic Sans MS" pitchFamily="66" charset="0"/>
              </a:rPr>
              <a:t>Klindamisin</a:t>
            </a:r>
            <a:r>
              <a:rPr lang="tr-TR" dirty="0">
                <a:latin typeface="Comic Sans MS" pitchFamily="66" charset="0"/>
              </a:rPr>
              <a:t>: </a:t>
            </a:r>
            <a:r>
              <a:rPr lang="tr-TR" dirty="0" err="1">
                <a:latin typeface="Comic Sans MS" pitchFamily="66" charset="0"/>
              </a:rPr>
              <a:t>Anaeroblara</a:t>
            </a:r>
            <a:r>
              <a:rPr lang="tr-TR" dirty="0">
                <a:latin typeface="Comic Sans MS" pitchFamily="66" charset="0"/>
              </a:rPr>
              <a:t> etkili kemik dokuda daha yoğun , Penisilin alerjisi olanlarda kullanılıyor. </a:t>
            </a:r>
            <a:r>
              <a:rPr lang="tr-TR" dirty="0" err="1">
                <a:latin typeface="Comic Sans MS" pitchFamily="66" charset="0"/>
              </a:rPr>
              <a:t>Tetrasiklin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ted</a:t>
            </a:r>
            <a:r>
              <a:rPr lang="tr-TR" dirty="0">
                <a:latin typeface="Comic Sans MS" pitchFamily="66" charset="0"/>
              </a:rPr>
              <a:t>. Dirençli </a:t>
            </a:r>
            <a:r>
              <a:rPr lang="tr-TR" dirty="0" err="1">
                <a:latin typeface="Comic Sans MS" pitchFamily="66" charset="0"/>
              </a:rPr>
              <a:t>refrakter</a:t>
            </a:r>
            <a:r>
              <a:rPr lang="tr-TR" dirty="0">
                <a:latin typeface="Comic Sans MS" pitchFamily="66" charset="0"/>
              </a:rPr>
              <a:t> p. Hastalarında kullanılıyor. </a:t>
            </a:r>
            <a:r>
              <a:rPr lang="tr-TR" dirty="0" err="1">
                <a:latin typeface="Comic Sans MS" pitchFamily="66" charset="0"/>
              </a:rPr>
              <a:t>Walker</a:t>
            </a:r>
            <a:r>
              <a:rPr lang="tr-TR" dirty="0">
                <a:latin typeface="Comic Sans MS" pitchFamily="66" charset="0"/>
              </a:rPr>
              <a:t> ve ark  150 </a:t>
            </a:r>
            <a:r>
              <a:rPr lang="tr-TR" dirty="0" err="1">
                <a:latin typeface="Comic Sans MS" pitchFamily="66" charset="0"/>
              </a:rPr>
              <a:t>mgx</a:t>
            </a:r>
            <a:r>
              <a:rPr lang="tr-TR" dirty="0">
                <a:latin typeface="Comic Sans MS" pitchFamily="66" charset="0"/>
              </a:rPr>
              <a:t> 4, 10 gün süre ile  ya da  </a:t>
            </a:r>
            <a:r>
              <a:rPr lang="tr-TR" dirty="0" err="1">
                <a:latin typeface="Comic Sans MS" pitchFamily="66" charset="0"/>
              </a:rPr>
              <a:t>Jorgensen</a:t>
            </a:r>
            <a:r>
              <a:rPr lang="tr-TR" dirty="0">
                <a:latin typeface="Comic Sans MS" pitchFamily="66" charset="0"/>
              </a:rPr>
              <a:t> </a:t>
            </a:r>
            <a:r>
              <a:rPr lang="tr-TR" dirty="0" err="1">
                <a:latin typeface="Comic Sans MS" pitchFamily="66" charset="0"/>
              </a:rPr>
              <a:t>Slots</a:t>
            </a:r>
            <a:r>
              <a:rPr lang="tr-TR" dirty="0">
                <a:latin typeface="Comic Sans MS" pitchFamily="66" charset="0"/>
              </a:rPr>
              <a:t>  300 mgx2  8 gün süre ile </a:t>
            </a:r>
          </a:p>
          <a:p>
            <a:r>
              <a:rPr lang="tr-TR" dirty="0" err="1" smtClean="0">
                <a:latin typeface="Comic Sans MS" pitchFamily="66" charset="0"/>
              </a:rPr>
              <a:t>Pseudomembranöz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>
                <a:latin typeface="Comic Sans MS" pitchFamily="66" charset="0"/>
              </a:rPr>
              <a:t>kolit  en sık görülen 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smtClean="0">
                <a:latin typeface="Comic Sans MS" pitchFamily="66" charset="0"/>
              </a:rPr>
              <a:t>yan </a:t>
            </a:r>
            <a:r>
              <a:rPr lang="tr-TR" dirty="0">
                <a:latin typeface="Comic Sans MS" pitchFamily="66" charset="0"/>
              </a:rPr>
              <a:t>etkisi</a:t>
            </a:r>
            <a:r>
              <a:rPr lang="tr-TR" dirty="0"/>
              <a:t>.</a:t>
            </a:r>
          </a:p>
          <a:p>
            <a:endParaRPr lang="tr-TR" dirty="0"/>
          </a:p>
        </p:txBody>
      </p:sp>
      <p:pic>
        <p:nvPicPr>
          <p:cNvPr id="4" name="Picture 2" descr="C:\Users\Pc\Desktop\klindan-150-m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581128"/>
            <a:ext cx="3175000" cy="186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2895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Siprofloksasin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Quinolon</a:t>
            </a:r>
            <a:r>
              <a:rPr lang="tr-TR" dirty="0" smtClean="0">
                <a:latin typeface="Comic Sans MS" pitchFamily="66" charset="0"/>
              </a:rPr>
              <a:t>  gram – </a:t>
            </a:r>
            <a:r>
              <a:rPr lang="tr-TR" dirty="0" err="1" smtClean="0">
                <a:latin typeface="Comic Sans MS" pitchFamily="66" charset="0"/>
              </a:rPr>
              <a:t>rodlara</a:t>
            </a:r>
            <a:r>
              <a:rPr lang="tr-TR" dirty="0" smtClean="0">
                <a:latin typeface="Comic Sans MS" pitchFamily="66" charset="0"/>
              </a:rPr>
              <a:t> etkili, tüm  </a:t>
            </a:r>
            <a:r>
              <a:rPr lang="tr-TR" dirty="0" err="1" smtClean="0">
                <a:latin typeface="Comic Sans MS" pitchFamily="66" charset="0"/>
              </a:rPr>
              <a:t>fakültatif</a:t>
            </a:r>
            <a:r>
              <a:rPr lang="tr-TR" dirty="0" smtClean="0">
                <a:latin typeface="Comic Sans MS" pitchFamily="66" charset="0"/>
              </a:rPr>
              <a:t> anaerobik </a:t>
            </a:r>
            <a:r>
              <a:rPr lang="tr-TR" dirty="0" err="1" smtClean="0">
                <a:latin typeface="Comic Sans MS" pitchFamily="66" charset="0"/>
              </a:rPr>
              <a:t>pütatif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patojenler A.a </a:t>
            </a:r>
            <a:r>
              <a:rPr lang="tr-TR" dirty="0" err="1" smtClean="0">
                <a:latin typeface="Comic Sans MS" pitchFamily="66" charset="0"/>
              </a:rPr>
              <a:t>nın</a:t>
            </a:r>
            <a:r>
              <a:rPr lang="tr-TR" dirty="0" smtClean="0">
                <a:latin typeface="Comic Sans MS" pitchFamily="66" charset="0"/>
              </a:rPr>
              <a:t> tüm </a:t>
            </a:r>
            <a:r>
              <a:rPr lang="tr-TR" dirty="0" err="1" smtClean="0">
                <a:latin typeface="Comic Sans MS" pitchFamily="66" charset="0"/>
              </a:rPr>
              <a:t>strainlerine</a:t>
            </a:r>
            <a:r>
              <a:rPr lang="tr-TR" dirty="0" smtClean="0">
                <a:latin typeface="Comic Sans MS" pitchFamily="66" charset="0"/>
              </a:rPr>
              <a:t> duyarlı , kombine </a:t>
            </a:r>
            <a:r>
              <a:rPr lang="tr-TR" dirty="0" err="1" smtClean="0">
                <a:latin typeface="Comic Sans MS" pitchFamily="66" charset="0"/>
              </a:rPr>
              <a:t>metronidazol</a:t>
            </a:r>
            <a:r>
              <a:rPr lang="tr-TR" dirty="0" smtClean="0">
                <a:latin typeface="Comic Sans MS" pitchFamily="66" charset="0"/>
              </a:rPr>
              <a:t> ile birlikte kullanımı var.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Makrolidler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Duyarlı mikroorganizmalarda protein sentezine engel  olur.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Bakteriyostatik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veya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bakterisidal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.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Eritromisin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spiramisin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ve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azitromisin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bu grupta </a:t>
            </a:r>
          </a:p>
          <a:p>
            <a:r>
              <a:rPr lang="tr-TR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eritromisin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GCF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kons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düşük. Birçok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periodontal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patojene etkili değil.</a:t>
            </a:r>
          </a:p>
          <a:p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Spiramisin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gram+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lere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etkili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tükrükte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yüksek konsantrasyonda</a:t>
            </a:r>
          </a:p>
          <a:p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Azitromisin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anaeroblara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etkili 500 mg  3 gün kullanımda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pekçok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dokuda yüksek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kons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. Sonrasında 7-10 gün 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tesbit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edilebiliyor.</a:t>
            </a:r>
            <a:endParaRPr lang="tr-TR" dirty="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Azitromisin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-</a:t>
            </a:r>
            <a:r>
              <a:rPr lang="tr-TR" dirty="0" err="1" smtClean="0">
                <a:latin typeface="Comic Sans MS" pitchFamily="66" charset="0"/>
              </a:rPr>
              <a:t>fibroblastlara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penetre</a:t>
            </a:r>
            <a:r>
              <a:rPr lang="tr-TR" dirty="0" smtClean="0">
                <a:latin typeface="Comic Sans MS" pitchFamily="66" charset="0"/>
              </a:rPr>
              <a:t> olur.</a:t>
            </a:r>
          </a:p>
          <a:p>
            <a:r>
              <a:rPr lang="tr-TR" dirty="0" smtClean="0">
                <a:latin typeface="Comic Sans MS" pitchFamily="66" charset="0"/>
              </a:rPr>
              <a:t>Fagositlerdeki konsantrasyonu artar.</a:t>
            </a:r>
          </a:p>
          <a:p>
            <a:r>
              <a:rPr lang="tr-TR" dirty="0" smtClean="0">
                <a:latin typeface="Comic Sans MS" pitchFamily="66" charset="0"/>
              </a:rPr>
              <a:t>Fagositler aktif olarak </a:t>
            </a:r>
            <a:r>
              <a:rPr lang="tr-TR" dirty="0" err="1" smtClean="0">
                <a:latin typeface="Comic Sans MS" pitchFamily="66" charset="0"/>
              </a:rPr>
              <a:t>inflamasyonun</a:t>
            </a:r>
            <a:r>
              <a:rPr lang="tr-TR" dirty="0" smtClean="0">
                <a:latin typeface="Comic Sans MS" pitchFamily="66" charset="0"/>
              </a:rPr>
              <a:t> aktif olduğu alana taşınır.</a:t>
            </a:r>
          </a:p>
          <a:p>
            <a:r>
              <a:rPr lang="tr-TR" dirty="0" err="1" smtClean="0">
                <a:latin typeface="Comic Sans MS" pitchFamily="66" charset="0"/>
              </a:rPr>
              <a:t>Terapötik</a:t>
            </a:r>
            <a:r>
              <a:rPr lang="tr-TR" dirty="0" smtClean="0">
                <a:latin typeface="Comic Sans MS" pitchFamily="66" charset="0"/>
              </a:rPr>
              <a:t> dozu ilk gün 500 mg sonra 250x1 5 gün süre ile</a:t>
            </a:r>
          </a:p>
          <a:p>
            <a:r>
              <a:rPr lang="tr-TR" dirty="0" smtClean="0">
                <a:latin typeface="Comic Sans MS" pitchFamily="66" charset="0"/>
              </a:rPr>
              <a:t>Agresif p, </a:t>
            </a:r>
            <a:r>
              <a:rPr lang="tr-TR" dirty="0" err="1" smtClean="0">
                <a:latin typeface="Comic Sans MS" pitchFamily="66" charset="0"/>
              </a:rPr>
              <a:t>ataşman</a:t>
            </a:r>
            <a:r>
              <a:rPr lang="tr-TR" dirty="0" smtClean="0">
                <a:latin typeface="Comic Sans MS" pitchFamily="66" charset="0"/>
              </a:rPr>
              <a:t> düzeyi arttırır.</a:t>
            </a:r>
          </a:p>
          <a:p>
            <a:r>
              <a:rPr lang="tr-TR" dirty="0" smtClean="0">
                <a:latin typeface="Comic Sans MS" pitchFamily="66" charset="0"/>
              </a:rPr>
              <a:t>Doz ve uygulama süresi ile ilgili farklı çalışmalar var.</a:t>
            </a:r>
          </a:p>
          <a:p>
            <a:endParaRPr lang="tr-TR" dirty="0"/>
          </a:p>
        </p:txBody>
      </p:sp>
      <p:pic>
        <p:nvPicPr>
          <p:cNvPr id="5122" name="Picture 2" descr="C:\Users\Pc\Desktop\AZ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88640"/>
            <a:ext cx="190500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latin typeface="Comic Sans MS" pitchFamily="66" charset="0"/>
              </a:rPr>
              <a:t>Seri ve kombine antibiyotik tedavisi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enfeksiyonlarda çok çeşitli bakteriler var, bu nedenle tek bir antibiyotik etkili değil.Bu durumda  bir </a:t>
            </a:r>
            <a:r>
              <a:rPr lang="tr-TR" dirty="0" err="1" smtClean="0">
                <a:latin typeface="Comic Sans MS" pitchFamily="66" charset="0"/>
              </a:rPr>
              <a:t>antiibiyotikten</a:t>
            </a:r>
            <a:r>
              <a:rPr lang="tr-TR" dirty="0" smtClean="0">
                <a:latin typeface="Comic Sans MS" pitchFamily="66" charset="0"/>
              </a:rPr>
              <a:t> daha fazla antibiyotik seri veya kombine olarak kullanılabilir.</a:t>
            </a:r>
          </a:p>
          <a:p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enfeksiyonda: aerobik, </a:t>
            </a:r>
            <a:r>
              <a:rPr lang="tr-TR" dirty="0" err="1" smtClean="0">
                <a:latin typeface="Comic Sans MS" pitchFamily="66" charset="0"/>
              </a:rPr>
              <a:t>mikroaerofilik</a:t>
            </a:r>
            <a:r>
              <a:rPr lang="tr-TR" dirty="0" smtClean="0">
                <a:latin typeface="Comic Sans MS" pitchFamily="66" charset="0"/>
              </a:rPr>
              <a:t>,anaerobik, gram- ve gram + </a:t>
            </a:r>
            <a:r>
              <a:rPr lang="tr-TR" dirty="0" err="1" smtClean="0">
                <a:latin typeface="Comic Sans MS" pitchFamily="66" charset="0"/>
              </a:rPr>
              <a:t>mikroorg</a:t>
            </a:r>
            <a:r>
              <a:rPr lang="tr-TR" dirty="0" smtClean="0">
                <a:latin typeface="Comic Sans MS" pitchFamily="66" charset="0"/>
              </a:rPr>
              <a:t> var. Aslında en etkilisi antibiyotik duyarlılık testleri..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Klinik uygulamalarda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Bakteriyostatik</a:t>
            </a:r>
            <a:r>
              <a:rPr lang="tr-TR" dirty="0" smtClean="0">
                <a:latin typeface="Comic Sans MS" pitchFamily="66" charset="0"/>
              </a:rPr>
              <a:t> (</a:t>
            </a:r>
            <a:r>
              <a:rPr lang="tr-TR" dirty="0" err="1" smtClean="0">
                <a:latin typeface="Comic Sans MS" pitchFamily="66" charset="0"/>
              </a:rPr>
              <a:t>tetrasiklin</a:t>
            </a:r>
            <a:r>
              <a:rPr lang="tr-TR" dirty="0" smtClean="0">
                <a:latin typeface="Comic Sans MS" pitchFamily="66" charset="0"/>
              </a:rPr>
              <a:t>) eğer </a:t>
            </a:r>
            <a:r>
              <a:rPr lang="tr-TR" dirty="0" err="1" smtClean="0">
                <a:latin typeface="Comic Sans MS" pitchFamily="66" charset="0"/>
              </a:rPr>
              <a:t>bakterisidalle</a:t>
            </a:r>
            <a:r>
              <a:rPr lang="tr-TR" dirty="0" smtClean="0">
                <a:latin typeface="Comic Sans MS" pitchFamily="66" charset="0"/>
              </a:rPr>
              <a:t> verilirse (</a:t>
            </a:r>
            <a:r>
              <a:rPr lang="tr-TR" dirty="0" err="1" smtClean="0">
                <a:latin typeface="Comic Sans MS" pitchFamily="66" charset="0"/>
              </a:rPr>
              <a:t>amoksisilin</a:t>
            </a:r>
            <a:r>
              <a:rPr lang="tr-TR" dirty="0" smtClean="0">
                <a:latin typeface="Comic Sans MS" pitchFamily="66" charset="0"/>
              </a:rPr>
              <a:t>) tam fonksiyon </a:t>
            </a:r>
            <a:r>
              <a:rPr lang="tr-TR" dirty="0" err="1" smtClean="0">
                <a:latin typeface="Comic Sans MS" pitchFamily="66" charset="0"/>
              </a:rPr>
              <a:t>göremezİkisi</a:t>
            </a:r>
            <a:r>
              <a:rPr lang="tr-TR" dirty="0" smtClean="0">
                <a:latin typeface="Comic Sans MS" pitchFamily="66" charset="0"/>
              </a:rPr>
              <a:t> verilecekse kombine değil seri olarak verilmeli.</a:t>
            </a:r>
          </a:p>
          <a:p>
            <a:r>
              <a:rPr lang="tr-TR" dirty="0" smtClean="0">
                <a:latin typeface="Comic Sans MS" pitchFamily="66" charset="0"/>
              </a:rPr>
              <a:t>Kombine uygulama:</a:t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metronidazol</a:t>
            </a:r>
            <a:r>
              <a:rPr lang="tr-TR" dirty="0" smtClean="0">
                <a:latin typeface="Comic Sans MS" pitchFamily="66" charset="0"/>
              </a:rPr>
              <a:t>+ </a:t>
            </a:r>
            <a:r>
              <a:rPr lang="tr-TR" dirty="0" err="1" smtClean="0">
                <a:latin typeface="Comic Sans MS" pitchFamily="66" charset="0"/>
              </a:rPr>
              <a:t>amoksisislin</a:t>
            </a:r>
            <a:r>
              <a:rPr lang="tr-TR" dirty="0" smtClean="0">
                <a:latin typeface="Comic Sans MS" pitchFamily="66" charset="0"/>
              </a:rPr>
              <a:t> </a:t>
            </a:r>
          </a:p>
          <a:p>
            <a:r>
              <a:rPr lang="tr-TR" dirty="0" err="1" smtClean="0">
                <a:latin typeface="Comic Sans MS" pitchFamily="66" charset="0"/>
              </a:rPr>
              <a:t>Metronidazol</a:t>
            </a:r>
            <a:r>
              <a:rPr lang="tr-TR" dirty="0" smtClean="0">
                <a:latin typeface="Comic Sans MS" pitchFamily="66" charset="0"/>
              </a:rPr>
              <a:t>+ </a:t>
            </a:r>
            <a:r>
              <a:rPr lang="tr-TR" dirty="0" err="1" smtClean="0">
                <a:latin typeface="Comic Sans MS" pitchFamily="66" charset="0"/>
              </a:rPr>
              <a:t>augmentin</a:t>
            </a:r>
            <a:r>
              <a:rPr lang="tr-TR" dirty="0" smtClean="0">
                <a:latin typeface="Comic Sans MS" pitchFamily="66" charset="0"/>
              </a:rPr>
              <a:t> (</a:t>
            </a:r>
            <a:r>
              <a:rPr lang="tr-TR" dirty="0" err="1" smtClean="0">
                <a:latin typeface="Comic Sans MS" pitchFamily="66" charset="0"/>
              </a:rPr>
              <a:t>Adult</a:t>
            </a:r>
            <a:r>
              <a:rPr lang="tr-TR" dirty="0" smtClean="0">
                <a:latin typeface="Comic Sans MS" pitchFamily="66" charset="0"/>
              </a:rPr>
              <a:t> ve  LAP tedavisinde)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Biyofilm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mic Sans MS" pitchFamily="66" charset="0"/>
              </a:rPr>
              <a:t>-konağın immünolojik mekanizmalarından</a:t>
            </a:r>
          </a:p>
          <a:p>
            <a:r>
              <a:rPr lang="tr-TR" dirty="0" smtClean="0">
                <a:latin typeface="Comic Sans MS" pitchFamily="66" charset="0"/>
              </a:rPr>
              <a:t>-kullanılan  antibiyotiklere karşı  koruma sağlar,</a:t>
            </a:r>
          </a:p>
          <a:p>
            <a:r>
              <a:rPr lang="tr-TR" dirty="0" err="1" smtClean="0">
                <a:latin typeface="Comic Sans MS" pitchFamily="66" charset="0"/>
              </a:rPr>
              <a:t>Biyofilm</a:t>
            </a:r>
            <a:r>
              <a:rPr lang="tr-TR" dirty="0" smtClean="0">
                <a:latin typeface="Comic Sans MS" pitchFamily="66" charset="0"/>
              </a:rPr>
              <a:t> içerisindeki mikroorganizmalara  karşı etkili olabilmesi için , antibiyotik etkinliğinin  normal </a:t>
            </a:r>
            <a:r>
              <a:rPr lang="tr-TR" dirty="0" err="1" smtClean="0">
                <a:latin typeface="Comic Sans MS" pitchFamily="66" charset="0"/>
              </a:rPr>
              <a:t>terapötik</a:t>
            </a:r>
            <a:r>
              <a:rPr lang="tr-TR" dirty="0" smtClean="0">
                <a:latin typeface="Comic Sans MS" pitchFamily="66" charset="0"/>
              </a:rPr>
              <a:t> dozunun 500 katı olması beklenir.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Sistemik antibiyotik mekanik tedavi ile birlikte etkili. </a:t>
            </a:r>
            <a:r>
              <a:rPr lang="tr-TR" dirty="0" err="1" smtClean="0">
                <a:latin typeface="Comic Sans MS" pitchFamily="66" charset="0"/>
              </a:rPr>
              <a:t>Perioodntal</a:t>
            </a:r>
            <a:r>
              <a:rPr lang="tr-TR" dirty="0" smtClean="0">
                <a:latin typeface="Comic Sans MS" pitchFamily="66" charset="0"/>
              </a:rPr>
              <a:t> tedavideki kullanımı ile ilgili veri sınırlı.Bu nedenle antibiyotik kullanımı daha </a:t>
            </a:r>
            <a:r>
              <a:rPr lang="tr-TR" dirty="0" err="1" smtClean="0">
                <a:latin typeface="Comic Sans MS" pitchFamily="66" charset="0"/>
              </a:rPr>
              <a:t>öçok</a:t>
            </a:r>
            <a:r>
              <a:rPr lang="tr-TR" dirty="0" smtClean="0">
                <a:latin typeface="Comic Sans MS" pitchFamily="66" charset="0"/>
              </a:rPr>
              <a:t>  agresif </a:t>
            </a:r>
            <a:r>
              <a:rPr lang="tr-TR" dirty="0" err="1" smtClean="0">
                <a:latin typeface="Comic Sans MS" pitchFamily="66" charset="0"/>
              </a:rPr>
              <a:t>periodontitis</a:t>
            </a:r>
            <a:r>
              <a:rPr lang="tr-TR" dirty="0" smtClean="0">
                <a:latin typeface="Comic Sans MS" pitchFamily="66" charset="0"/>
              </a:rPr>
              <a:t> tedavisinde yer alıyor. 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Jorgensen</a:t>
            </a:r>
            <a:r>
              <a:rPr lang="tr-TR" dirty="0" smtClean="0"/>
              <a:t> MG, </a:t>
            </a:r>
            <a:r>
              <a:rPr lang="tr-TR" dirty="0" err="1" smtClean="0"/>
              <a:t>Slots</a:t>
            </a:r>
            <a:r>
              <a:rPr lang="tr-TR" dirty="0" smtClean="0"/>
              <a:t> J: </a:t>
            </a:r>
            <a:r>
              <a:rPr lang="tr-TR" i="1" dirty="0" err="1" smtClean="0"/>
              <a:t>Compend</a:t>
            </a:r>
            <a:r>
              <a:rPr lang="tr-TR" i="1" dirty="0" smtClean="0"/>
              <a:t> </a:t>
            </a:r>
            <a:r>
              <a:rPr lang="tr-TR" i="1" dirty="0" err="1" smtClean="0"/>
              <a:t>Contin</a:t>
            </a:r>
            <a:r>
              <a:rPr lang="tr-TR" i="1" dirty="0" smtClean="0"/>
              <a:t> </a:t>
            </a:r>
            <a:r>
              <a:rPr lang="tr-TR" i="1" dirty="0" err="1" smtClean="0"/>
              <a:t>Educ</a:t>
            </a:r>
            <a:r>
              <a:rPr lang="tr-TR" i="1" dirty="0" smtClean="0"/>
              <a:t> </a:t>
            </a:r>
            <a:r>
              <a:rPr lang="tr-TR" i="1" dirty="0" err="1" smtClean="0"/>
              <a:t>Dent</a:t>
            </a:r>
            <a:r>
              <a:rPr lang="tr-TR" dirty="0" smtClean="0"/>
              <a:t> 21:111, 2000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.</a:t>
            </a:r>
          </a:p>
          <a:p>
            <a:r>
              <a:rPr lang="tr-TR" dirty="0" smtClean="0"/>
              <a:t>Rejim/dozaj </a:t>
            </a:r>
            <a:r>
              <a:rPr lang="tr-TR" b="1" dirty="0" smtClean="0"/>
              <a:t> Ajan </a:t>
            </a:r>
          </a:p>
          <a:p>
            <a:r>
              <a:rPr lang="tr-TR" dirty="0" smtClean="0"/>
              <a:t>Amoxicillin500 mg  3x1 8  g</a:t>
            </a:r>
          </a:p>
          <a:p>
            <a:r>
              <a:rPr lang="tr-TR" dirty="0" smtClean="0"/>
              <a:t>Azithromycin500 mg x1 </a:t>
            </a:r>
            <a:r>
              <a:rPr lang="tr-TR" dirty="0" err="1" smtClean="0"/>
              <a:t>for</a:t>
            </a:r>
            <a:r>
              <a:rPr lang="tr-TR" dirty="0" smtClean="0"/>
              <a:t> 4 - 7 gün</a:t>
            </a:r>
          </a:p>
          <a:p>
            <a:r>
              <a:rPr lang="tr-TR" dirty="0" err="1" smtClean="0"/>
              <a:t>Ciprofloxacin</a:t>
            </a:r>
            <a:r>
              <a:rPr lang="tr-TR" dirty="0" smtClean="0"/>
              <a:t>  500 mg x2 ,8 gün</a:t>
            </a:r>
          </a:p>
          <a:p>
            <a:r>
              <a:rPr lang="tr-TR" dirty="0" err="1" smtClean="0"/>
              <a:t>Clindamycin</a:t>
            </a:r>
            <a:r>
              <a:rPr lang="tr-TR" dirty="0" smtClean="0"/>
              <a:t>  300 mg 3x1  10 gün</a:t>
            </a:r>
          </a:p>
          <a:p>
            <a:r>
              <a:rPr lang="tr-TR" dirty="0" err="1" smtClean="0"/>
              <a:t>Doxycycline</a:t>
            </a:r>
            <a:r>
              <a:rPr lang="tr-TR" dirty="0" smtClean="0"/>
              <a:t>,  </a:t>
            </a:r>
            <a:r>
              <a:rPr lang="tr-TR" dirty="0" err="1" smtClean="0"/>
              <a:t>minocycline</a:t>
            </a:r>
            <a:r>
              <a:rPr lang="tr-TR" dirty="0" smtClean="0"/>
              <a:t> 100 mg </a:t>
            </a:r>
            <a:r>
              <a:rPr lang="tr-TR" dirty="0" err="1" smtClean="0"/>
              <a:t>to</a:t>
            </a:r>
            <a:r>
              <a:rPr lang="tr-TR" dirty="0" smtClean="0"/>
              <a:t> 200 mg x1 21 gün </a:t>
            </a:r>
          </a:p>
          <a:p>
            <a:r>
              <a:rPr lang="tr-TR" dirty="0" smtClean="0"/>
              <a:t>Metronidazole500 mg x3 </a:t>
            </a:r>
            <a:r>
              <a:rPr lang="tr-TR" dirty="0" err="1" smtClean="0"/>
              <a:t>for</a:t>
            </a:r>
            <a:r>
              <a:rPr lang="tr-TR" dirty="0" smtClean="0"/>
              <a:t> 8 gün </a:t>
            </a:r>
          </a:p>
          <a:p>
            <a:r>
              <a:rPr lang="tr-TR" b="1" dirty="0" err="1" smtClean="0"/>
              <a:t>Combination</a:t>
            </a:r>
            <a:r>
              <a:rPr lang="tr-TR" b="1" dirty="0" smtClean="0"/>
              <a:t> </a:t>
            </a:r>
            <a:r>
              <a:rPr lang="tr-TR" b="1" dirty="0" err="1" smtClean="0"/>
              <a:t>Therapy</a:t>
            </a:r>
            <a:r>
              <a:rPr lang="tr-TR" b="1" dirty="0" smtClean="0"/>
              <a:t> </a:t>
            </a:r>
          </a:p>
          <a:p>
            <a:r>
              <a:rPr lang="tr-TR" dirty="0" err="1" smtClean="0"/>
              <a:t>Metronidazole</a:t>
            </a:r>
            <a:r>
              <a:rPr lang="tr-TR" dirty="0" smtClean="0"/>
              <a:t> + </a:t>
            </a:r>
            <a:r>
              <a:rPr lang="tr-TR" dirty="0" err="1" smtClean="0"/>
              <a:t>amoxicillin</a:t>
            </a:r>
            <a:r>
              <a:rPr lang="tr-TR" dirty="0" smtClean="0"/>
              <a:t> 250 mg  her biri  x3 , 8 gün süre ile </a:t>
            </a:r>
          </a:p>
          <a:p>
            <a:r>
              <a:rPr lang="tr-TR" dirty="0" err="1" smtClean="0"/>
              <a:t>Metronidazole</a:t>
            </a:r>
            <a:r>
              <a:rPr lang="tr-TR" dirty="0" smtClean="0"/>
              <a:t> + </a:t>
            </a:r>
            <a:r>
              <a:rPr lang="tr-TR" dirty="0" err="1" smtClean="0"/>
              <a:t>ciprofloxacin</a:t>
            </a:r>
            <a:r>
              <a:rPr lang="tr-TR" dirty="0" smtClean="0"/>
              <a:t> 500 mg her biri  x2 , 8 gün süre ile </a:t>
            </a:r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Antibiyotik kullanımı ile ilgili genel kurallar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En ideali mikrobiyolojik analiz</a:t>
            </a:r>
          </a:p>
          <a:p>
            <a:r>
              <a:rPr lang="tr-TR" dirty="0" smtClean="0">
                <a:latin typeface="Comic Sans MS" pitchFamily="66" charset="0"/>
              </a:rPr>
              <a:t>-Aktif </a:t>
            </a:r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hastalık varlığı</a:t>
            </a:r>
          </a:p>
          <a:p>
            <a:r>
              <a:rPr lang="tr-TR" dirty="0" err="1" smtClean="0">
                <a:latin typeface="Comic Sans MS" pitchFamily="66" charset="0"/>
              </a:rPr>
              <a:t>Ataşman</a:t>
            </a:r>
            <a:r>
              <a:rPr lang="tr-TR" dirty="0" smtClean="0">
                <a:latin typeface="Comic Sans MS" pitchFamily="66" charset="0"/>
              </a:rPr>
              <a:t> kaybı +</a:t>
            </a:r>
            <a:r>
              <a:rPr lang="tr-TR" dirty="0" err="1" smtClean="0">
                <a:latin typeface="Comic Sans MS" pitchFamily="66" charset="0"/>
              </a:rPr>
              <a:t>exuda</a:t>
            </a:r>
            <a:r>
              <a:rPr lang="tr-TR" dirty="0" smtClean="0">
                <a:latin typeface="Comic Sans MS" pitchFamily="66" charset="0"/>
              </a:rPr>
              <a:t>+ BOP +</a:t>
            </a:r>
          </a:p>
          <a:p>
            <a:r>
              <a:rPr lang="tr-TR" dirty="0" smtClean="0">
                <a:latin typeface="Comic Sans MS" pitchFamily="66" charset="0"/>
              </a:rPr>
              <a:t>Hastanın medikal ve </a:t>
            </a:r>
            <a:r>
              <a:rPr lang="tr-TR" dirty="0" err="1" smtClean="0">
                <a:latin typeface="Comic Sans MS" pitchFamily="66" charset="0"/>
              </a:rPr>
              <a:t>dental</a:t>
            </a:r>
            <a:r>
              <a:rPr lang="tr-TR" dirty="0" smtClean="0">
                <a:latin typeface="Comic Sans MS" pitchFamily="66" charset="0"/>
              </a:rPr>
              <a:t> durumu birlikte </a:t>
            </a:r>
            <a:r>
              <a:rPr lang="tr-TR" dirty="0" err="1" smtClean="0">
                <a:latin typeface="Comic Sans MS" pitchFamily="66" charset="0"/>
              </a:rPr>
              <a:t>gözönüne</a:t>
            </a:r>
            <a:r>
              <a:rPr lang="tr-TR" dirty="0" smtClean="0">
                <a:latin typeface="Comic Sans MS" pitchFamily="66" charset="0"/>
              </a:rPr>
              <a:t> alınmalı</a:t>
            </a:r>
          </a:p>
          <a:p>
            <a:r>
              <a:rPr lang="tr-TR" dirty="0" smtClean="0">
                <a:latin typeface="Comic Sans MS" pitchFamily="66" charset="0"/>
              </a:rPr>
              <a:t>Mekanik tedavi ile birlikte (</a:t>
            </a:r>
            <a:r>
              <a:rPr lang="tr-TR" dirty="0" err="1" smtClean="0">
                <a:latin typeface="Comic Sans MS" pitchFamily="66" charset="0"/>
              </a:rPr>
              <a:t>ataşmanda</a:t>
            </a:r>
            <a:r>
              <a:rPr lang="tr-TR" dirty="0" smtClean="0">
                <a:latin typeface="Comic Sans MS" pitchFamily="66" charset="0"/>
              </a:rPr>
              <a:t> kazanç)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Antibiyotik seçimi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En etkin tek bir antibiyotik yok</a:t>
            </a:r>
          </a:p>
          <a:p>
            <a:r>
              <a:rPr lang="tr-TR" dirty="0" smtClean="0">
                <a:latin typeface="Comic Sans MS" pitchFamily="66" charset="0"/>
              </a:rPr>
              <a:t>Kök düzlemesi+optimal oral hijyen ve </a:t>
            </a:r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idame tedavisi </a:t>
            </a:r>
            <a:r>
              <a:rPr lang="tr-TR" dirty="0" err="1" smtClean="0">
                <a:latin typeface="Comic Sans MS" pitchFamily="66" charset="0"/>
              </a:rPr>
              <a:t>biyofilm</a:t>
            </a:r>
            <a:r>
              <a:rPr lang="tr-TR" dirty="0" smtClean="0">
                <a:latin typeface="Comic Sans MS" pitchFamily="66" charset="0"/>
              </a:rPr>
              <a:t> bütünlüğünün bozulması için çok önemli</a:t>
            </a:r>
          </a:p>
          <a:p>
            <a:r>
              <a:rPr lang="tr-TR" dirty="0" smtClean="0">
                <a:latin typeface="Comic Sans MS" pitchFamily="66" charset="0"/>
              </a:rPr>
              <a:t>Hastanın her </a:t>
            </a:r>
            <a:r>
              <a:rPr lang="tr-TR" dirty="0" err="1" smtClean="0">
                <a:latin typeface="Comic Sans MS" pitchFamily="66" charset="0"/>
              </a:rPr>
              <a:t>parametreşi</a:t>
            </a:r>
            <a:r>
              <a:rPr lang="tr-TR" dirty="0" smtClean="0">
                <a:latin typeface="Comic Sans MS" pitchFamily="66" charset="0"/>
              </a:rPr>
              <a:t> değerlendirilerek antibiyotik seçimi yapılmalı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Lokal ilaç uygulamaları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latin typeface="Comic Sans MS" pitchFamily="66" charset="0"/>
              </a:rPr>
              <a:t>SCPR ile birlikte uygulama: orta düzeyde cep </a:t>
            </a:r>
            <a:r>
              <a:rPr lang="tr-TR" dirty="0" err="1" smtClean="0">
                <a:latin typeface="Comic Sans MS" pitchFamily="66" charset="0"/>
              </a:rPr>
              <a:t>derinliğinda</a:t>
            </a:r>
            <a:r>
              <a:rPr lang="tr-TR" dirty="0" smtClean="0">
                <a:latin typeface="Comic Sans MS" pitchFamily="66" charset="0"/>
              </a:rPr>
              <a:t> azalma</a:t>
            </a:r>
          </a:p>
          <a:p>
            <a:r>
              <a:rPr lang="tr-TR" dirty="0" smtClean="0">
                <a:latin typeface="Comic Sans MS" pitchFamily="66" charset="0"/>
              </a:rPr>
              <a:t>Amerikan </a:t>
            </a:r>
            <a:r>
              <a:rPr lang="tr-TR" dirty="0" err="1" smtClean="0">
                <a:latin typeface="Comic Sans MS" pitchFamily="66" charset="0"/>
              </a:rPr>
              <a:t>Periodontoloji</a:t>
            </a:r>
            <a:r>
              <a:rPr lang="tr-TR" dirty="0" smtClean="0">
                <a:latin typeface="Comic Sans MS" pitchFamily="66" charset="0"/>
              </a:rPr>
              <a:t> Akademisi lokal uygulamalarda klinik bulgular, hastanın </a:t>
            </a:r>
            <a:r>
              <a:rPr lang="tr-TR" dirty="0" err="1" smtClean="0">
                <a:latin typeface="Comic Sans MS" pitchFamily="66" charset="0"/>
              </a:rPr>
              <a:t>dental</a:t>
            </a:r>
            <a:r>
              <a:rPr lang="tr-TR" dirty="0" smtClean="0">
                <a:latin typeface="Comic Sans MS" pitchFamily="66" charset="0"/>
              </a:rPr>
              <a:t> medikal hikayesi ,bilimsel veriler,hasta tercihi, avantaj ve dezavantajları değerlendirilmeli </a:t>
            </a:r>
          </a:p>
          <a:p>
            <a:r>
              <a:rPr lang="tr-TR" dirty="0" smtClean="0">
                <a:latin typeface="Comic Sans MS" pitchFamily="66" charset="0"/>
              </a:rPr>
              <a:t>Cep derinliği 5 mm ve üstü,+</a:t>
            </a:r>
            <a:r>
              <a:rPr lang="tr-TR" dirty="0" err="1" smtClean="0">
                <a:latin typeface="Comic Sans MS" pitchFamily="66" charset="0"/>
              </a:rPr>
              <a:t>inflamasyon</a:t>
            </a:r>
            <a:r>
              <a:rPr lang="tr-TR" dirty="0" smtClean="0">
                <a:latin typeface="Comic Sans MS" pitchFamily="66" charset="0"/>
              </a:rPr>
              <a:t> lokalizeyse ve konvansiyonel tedaviye rağmen bu bulgular varsa uygulanır diyor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Subgingival</a:t>
            </a:r>
            <a:r>
              <a:rPr lang="tr-TR" dirty="0" smtClean="0"/>
              <a:t> CHX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Rezorbe</a:t>
            </a:r>
            <a:endParaRPr lang="tr-TR" dirty="0" smtClean="0">
              <a:latin typeface="Comic Sans MS" pitchFamily="66" charset="0"/>
            </a:endParaRPr>
          </a:p>
          <a:p>
            <a:r>
              <a:rPr lang="tr-TR" dirty="0" smtClean="0">
                <a:latin typeface="Comic Sans MS" pitchFamily="66" charset="0"/>
              </a:rPr>
              <a:t> CHX </a:t>
            </a:r>
            <a:r>
              <a:rPr lang="tr-TR" dirty="0" err="1" smtClean="0">
                <a:latin typeface="Comic Sans MS" pitchFamily="66" charset="0"/>
              </a:rPr>
              <a:t>glukonat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periochip</a:t>
            </a:r>
            <a:r>
              <a:rPr lang="tr-TR" dirty="0" smtClean="0">
                <a:latin typeface="Comic Sans MS" pitchFamily="66" charset="0"/>
              </a:rPr>
              <a:t> 2.5 mg CHX 7 gün cep içerisinde kalıyor.,USA da var</a:t>
            </a:r>
          </a:p>
          <a:p>
            <a:r>
              <a:rPr lang="en-US" i="1" dirty="0" smtClean="0"/>
              <a:t>Discounted pricing for one pack is $355.50, two packs $629.00, and three packs $868.00</a:t>
            </a:r>
            <a:r>
              <a:rPr lang="en-US" dirty="0" smtClean="0"/>
              <a:t>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6146" name="Picture 2" descr="C:\Users\Pc\Desktop\p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581128"/>
            <a:ext cx="1635621" cy="155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Pc\Desktop\pc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32656"/>
            <a:ext cx="1676400" cy="1647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Tetrasiklin</a:t>
            </a:r>
            <a:r>
              <a:rPr lang="tr-TR" dirty="0" smtClean="0"/>
              <a:t> Fiberler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İlk lokalize uygulanan ajanlardan, artık üretilmiyor. Etilen </a:t>
            </a:r>
            <a:r>
              <a:rPr lang="tr-TR" dirty="0" err="1" smtClean="0">
                <a:latin typeface="Comic Sans MS" pitchFamily="66" charset="0"/>
              </a:rPr>
              <a:t>vinil</a:t>
            </a:r>
            <a:r>
              <a:rPr lang="tr-TR" dirty="0" smtClean="0">
                <a:latin typeface="Comic Sans MS" pitchFamily="66" charset="0"/>
              </a:rPr>
              <a:t> asetat  kopolimer  fiberler içerisinde </a:t>
            </a:r>
            <a:r>
              <a:rPr lang="tr-TR" dirty="0" err="1" smtClean="0">
                <a:latin typeface="Comic Sans MS" pitchFamily="66" charset="0"/>
              </a:rPr>
              <a:t>tetrasiklin</a:t>
            </a:r>
            <a:r>
              <a:rPr lang="tr-TR" dirty="0" smtClean="0">
                <a:latin typeface="Comic Sans MS" pitchFamily="66" charset="0"/>
              </a:rPr>
              <a:t> içeriyor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Doksisiklin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Jel formunda %10 </a:t>
            </a:r>
            <a:r>
              <a:rPr lang="tr-TR" dirty="0" err="1" smtClean="0">
                <a:latin typeface="Comic Sans MS" pitchFamily="66" charset="0"/>
              </a:rPr>
              <a:t>luk</a:t>
            </a:r>
            <a:r>
              <a:rPr lang="tr-TR" dirty="0" smtClean="0">
                <a:latin typeface="Comic Sans MS" pitchFamily="66" charset="0"/>
              </a:rPr>
              <a:t>  </a:t>
            </a:r>
            <a:r>
              <a:rPr lang="tr-TR" dirty="0" err="1" smtClean="0">
                <a:latin typeface="Comic Sans MS" pitchFamily="66" charset="0"/>
              </a:rPr>
              <a:t>doksisiklin</a:t>
            </a:r>
            <a:r>
              <a:rPr lang="tr-TR" dirty="0" smtClean="0">
                <a:latin typeface="Comic Sans MS" pitchFamily="66" charset="0"/>
              </a:rPr>
              <a:t> (</a:t>
            </a:r>
            <a:r>
              <a:rPr lang="tr-TR" dirty="0" err="1" smtClean="0">
                <a:latin typeface="Comic Sans MS" pitchFamily="66" charset="0"/>
              </a:rPr>
              <a:t>Atridox</a:t>
            </a:r>
            <a:r>
              <a:rPr lang="tr-TR" dirty="0" smtClean="0">
                <a:latin typeface="Comic Sans MS" pitchFamily="66" charset="0"/>
              </a:rPr>
              <a:t>) ADA </a:t>
            </a:r>
            <a:r>
              <a:rPr lang="tr-TR" dirty="0" err="1" smtClean="0">
                <a:latin typeface="Comic Sans MS" pitchFamily="66" charset="0"/>
              </a:rPr>
              <a:t>nın</a:t>
            </a:r>
            <a:r>
              <a:rPr lang="tr-TR" dirty="0" smtClean="0">
                <a:latin typeface="Comic Sans MS" pitchFamily="66" charset="0"/>
              </a:rPr>
              <a:t> kabul ettiği (2008)  tek sistemdi. Artık programa devam edilmiyor. USA ve bazı ülkelerde var.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7170" name="Picture 2" descr="C:\Users\Pc\Desktop\arz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917032"/>
            <a:ext cx="190500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Pc\Desktop\atridoxa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08" y="4143380"/>
            <a:ext cx="1666875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Subgingival</a:t>
            </a:r>
            <a:r>
              <a:rPr lang="tr-TR" dirty="0" smtClean="0"/>
              <a:t> </a:t>
            </a:r>
            <a:r>
              <a:rPr lang="tr-TR" dirty="0" err="1" smtClean="0"/>
              <a:t>Minosiklin</a:t>
            </a:r>
            <a:r>
              <a:rPr lang="tr-TR" dirty="0" smtClean="0"/>
              <a:t> (</a:t>
            </a:r>
            <a:r>
              <a:rPr lang="tr-TR" dirty="0" err="1" smtClean="0"/>
              <a:t>Arestin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%2 </a:t>
            </a:r>
            <a:r>
              <a:rPr lang="tr-TR" dirty="0" err="1" smtClean="0">
                <a:latin typeface="Comic Sans MS" pitchFamily="66" charset="0"/>
              </a:rPr>
              <a:t>lik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minosiklin</a:t>
            </a:r>
            <a:r>
              <a:rPr lang="tr-TR" dirty="0" smtClean="0">
                <a:latin typeface="Comic Sans MS" pitchFamily="66" charset="0"/>
              </a:rPr>
              <a:t> küreler jel </a:t>
            </a:r>
            <a:r>
              <a:rPr lang="tr-TR" dirty="0" err="1" smtClean="0">
                <a:latin typeface="Comic Sans MS" pitchFamily="66" charset="0"/>
              </a:rPr>
              <a:t>matrix</a:t>
            </a:r>
            <a:r>
              <a:rPr lang="tr-TR" dirty="0" smtClean="0">
                <a:latin typeface="Comic Sans MS" pitchFamily="66" charset="0"/>
              </a:rPr>
              <a:t> içerisinde 2 haftada bir 4 kez uygulama</a:t>
            </a:r>
          </a:p>
          <a:p>
            <a:r>
              <a:rPr lang="tr-TR" dirty="0" smtClean="0">
                <a:latin typeface="Comic Sans MS" pitchFamily="66" charset="0"/>
              </a:rPr>
              <a:t>USA ve bazı ülkeler (</a:t>
            </a:r>
            <a:r>
              <a:rPr lang="tr-TR" smtClean="0">
                <a:latin typeface="Comic Sans MS" pitchFamily="66" charset="0"/>
              </a:rPr>
              <a:t>Bir bölgeye uygulama 30-40 dolar) </a:t>
            </a:r>
            <a:endParaRPr lang="tr-TR" dirty="0">
              <a:latin typeface="Comic Sans MS" pitchFamily="66" charset="0"/>
            </a:endParaRPr>
          </a:p>
        </p:txBody>
      </p:sp>
      <p:pic>
        <p:nvPicPr>
          <p:cNvPr id="8194" name="Picture 2" descr="C:\Users\Pc\Desktop\a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34376" y="4471256"/>
            <a:ext cx="2073928" cy="1406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Subgingival</a:t>
            </a:r>
            <a:r>
              <a:rPr lang="tr-TR" dirty="0" smtClean="0"/>
              <a:t> </a:t>
            </a:r>
            <a:r>
              <a:rPr lang="tr-TR" dirty="0" err="1" smtClean="0"/>
              <a:t>Metronidazol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%25 </a:t>
            </a:r>
            <a:r>
              <a:rPr lang="tr-TR" dirty="0" err="1" smtClean="0">
                <a:latin typeface="Comic Sans MS" pitchFamily="66" charset="0"/>
              </a:rPr>
              <a:t>lik</a:t>
            </a:r>
            <a:r>
              <a:rPr lang="tr-TR" dirty="0" smtClean="0">
                <a:latin typeface="Comic Sans MS" pitchFamily="66" charset="0"/>
              </a:rPr>
              <a:t> 1 hafta arayla 2 uygulama  USA da yok  (</a:t>
            </a:r>
            <a:r>
              <a:rPr lang="tr-TR" dirty="0" err="1" smtClean="0">
                <a:latin typeface="Comic Sans MS" pitchFamily="66" charset="0"/>
              </a:rPr>
              <a:t>Colgate</a:t>
            </a:r>
            <a:r>
              <a:rPr lang="tr-TR" dirty="0" smtClean="0">
                <a:latin typeface="Comic Sans MS" pitchFamily="66" charset="0"/>
              </a:rPr>
              <a:t>)</a:t>
            </a:r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r>
              <a:rPr lang="en-US" dirty="0" smtClean="0"/>
              <a:t>£</a:t>
            </a:r>
            <a:r>
              <a:rPr lang="en-US" i="1" dirty="0" smtClean="0"/>
              <a:t>42.50 excluding VAT (2 x 1g applicators).</a:t>
            </a:r>
          </a:p>
          <a:p>
            <a:endParaRPr lang="tr-TR" dirty="0"/>
          </a:p>
        </p:txBody>
      </p:sp>
      <p:pic>
        <p:nvPicPr>
          <p:cNvPr id="1026" name="Picture 2" descr="C:\Documents and Settings\EUNSAL\Desktop\eliz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7737" y="1785926"/>
            <a:ext cx="2376263" cy="22322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cep içerisinde bakteriler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Kompleks bir </a:t>
            </a:r>
            <a:r>
              <a:rPr lang="tr-TR" dirty="0" err="1" smtClean="0">
                <a:latin typeface="Comic Sans MS" pitchFamily="66" charset="0"/>
              </a:rPr>
              <a:t>biyofilm</a:t>
            </a:r>
            <a:r>
              <a:rPr lang="tr-TR" dirty="0" smtClean="0">
                <a:latin typeface="Comic Sans MS" pitchFamily="66" charset="0"/>
              </a:rPr>
              <a:t> şeklinde bulunur. Konak immünolojik mekanizmasından ve tedavi için verilen antibiyotiklerden korur.</a:t>
            </a:r>
          </a:p>
          <a:p>
            <a:r>
              <a:rPr lang="tr-TR" dirty="0" smtClean="0">
                <a:latin typeface="Comic Sans MS" pitchFamily="66" charset="0"/>
              </a:rPr>
              <a:t>Mekanik tedavi:</a:t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smtClean="0">
                <a:latin typeface="Comic Sans MS" pitchFamily="66" charset="0"/>
              </a:rPr>
              <a:t>lokal faktörleri (plak ,</a:t>
            </a:r>
            <a:r>
              <a:rPr lang="tr-TR" dirty="0" err="1" smtClean="0">
                <a:latin typeface="Comic Sans MS" pitchFamily="66" charset="0"/>
              </a:rPr>
              <a:t>kalkulus</a:t>
            </a:r>
            <a:r>
              <a:rPr lang="tr-TR" dirty="0" smtClean="0">
                <a:latin typeface="Comic Sans MS" pitchFamily="66" charset="0"/>
              </a:rPr>
              <a:t>) mekanik olarak uzaklaştırır.</a:t>
            </a:r>
          </a:p>
          <a:p>
            <a:r>
              <a:rPr lang="tr-TR" dirty="0" err="1" smtClean="0">
                <a:latin typeface="Comic Sans MS" pitchFamily="66" charset="0"/>
              </a:rPr>
              <a:t>Subgingival</a:t>
            </a:r>
            <a:r>
              <a:rPr lang="tr-TR" dirty="0" smtClean="0">
                <a:latin typeface="Comic Sans MS" pitchFamily="66" charset="0"/>
              </a:rPr>
              <a:t> plak </a:t>
            </a:r>
            <a:r>
              <a:rPr lang="tr-TR" dirty="0" err="1" smtClean="0">
                <a:latin typeface="Comic Sans MS" pitchFamily="66" charset="0"/>
              </a:rPr>
              <a:t>biyofilminin</a:t>
            </a:r>
            <a:r>
              <a:rPr lang="tr-TR" dirty="0" smtClean="0">
                <a:latin typeface="Comic Sans MS" pitchFamily="66" charset="0"/>
              </a:rPr>
              <a:t> bütünlüğünü bozar.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itchFamily="66" charset="0"/>
              </a:rPr>
              <a:t>NSAİ </a:t>
            </a:r>
            <a:r>
              <a:rPr lang="tr-TR" dirty="0" err="1" smtClean="0">
                <a:latin typeface="Comic Sans MS" pitchFamily="66" charset="0"/>
              </a:rPr>
              <a:t>subgingival</a:t>
            </a:r>
            <a:r>
              <a:rPr lang="tr-TR" dirty="0" smtClean="0">
                <a:latin typeface="Comic Sans MS" pitchFamily="66" charset="0"/>
              </a:rPr>
              <a:t> uygulamaları yeni çalışmalar arasında </a:t>
            </a:r>
          </a:p>
          <a:p>
            <a:r>
              <a:rPr lang="tr-TR" dirty="0" err="1" smtClean="0">
                <a:latin typeface="Comic Sans MS" pitchFamily="66" charset="0"/>
              </a:rPr>
              <a:t>periimplant</a:t>
            </a:r>
            <a:r>
              <a:rPr lang="tr-TR" dirty="0" smtClean="0">
                <a:latin typeface="Comic Sans MS" pitchFamily="66" charset="0"/>
              </a:rPr>
              <a:t> </a:t>
            </a:r>
            <a:r>
              <a:rPr lang="tr-TR" dirty="0" err="1" smtClean="0">
                <a:latin typeface="Comic Sans MS" pitchFamily="66" charset="0"/>
              </a:rPr>
              <a:t>mukositis</a:t>
            </a:r>
            <a:r>
              <a:rPr lang="tr-TR" dirty="0" smtClean="0">
                <a:latin typeface="Comic Sans MS" pitchFamily="66" charset="0"/>
              </a:rPr>
              <a:t> tedavisinde  </a:t>
            </a:r>
            <a:r>
              <a:rPr lang="tr-TR" dirty="0" err="1" smtClean="0">
                <a:latin typeface="Comic Sans MS" pitchFamily="66" charset="0"/>
              </a:rPr>
              <a:t>tetrasiklin</a:t>
            </a:r>
            <a:r>
              <a:rPr lang="tr-TR" dirty="0" smtClean="0">
                <a:latin typeface="Comic Sans MS" pitchFamily="66" charset="0"/>
              </a:rPr>
              <a:t> fiberler </a:t>
            </a:r>
            <a:r>
              <a:rPr lang="tr-TR" dirty="0" err="1" smtClean="0">
                <a:latin typeface="Comic Sans MS" pitchFamily="66" charset="0"/>
              </a:rPr>
              <a:t>Atridox</a:t>
            </a:r>
            <a:r>
              <a:rPr lang="tr-TR" dirty="0" smtClean="0">
                <a:latin typeface="Comic Sans MS" pitchFamily="66" charset="0"/>
              </a:rPr>
              <a:t> ve </a:t>
            </a:r>
            <a:r>
              <a:rPr lang="tr-TR" dirty="0" err="1" smtClean="0">
                <a:latin typeface="Comic Sans MS" pitchFamily="66" charset="0"/>
              </a:rPr>
              <a:t>Arestin</a:t>
            </a:r>
            <a:r>
              <a:rPr lang="tr-TR" dirty="0" smtClean="0">
                <a:latin typeface="Comic Sans MS" pitchFamily="66" charset="0"/>
              </a:rPr>
              <a:t> uygulamaları var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ceplerin tedavisinde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Comic Sans MS" pitchFamily="66" charset="0"/>
              </a:rPr>
              <a:t>Lokal faktörlerin  mekanik olarak uzaklaştırılması</a:t>
            </a:r>
          </a:p>
          <a:p>
            <a:r>
              <a:rPr lang="tr-TR" dirty="0" err="1" smtClean="0">
                <a:latin typeface="Comic Sans MS" pitchFamily="66" charset="0"/>
              </a:rPr>
              <a:t>Subgingival</a:t>
            </a:r>
            <a:r>
              <a:rPr lang="tr-TR" dirty="0" smtClean="0">
                <a:latin typeface="Comic Sans MS" pitchFamily="66" charset="0"/>
              </a:rPr>
              <a:t> plak </a:t>
            </a:r>
            <a:r>
              <a:rPr lang="tr-TR" dirty="0" err="1" smtClean="0">
                <a:latin typeface="Comic Sans MS" pitchFamily="66" charset="0"/>
              </a:rPr>
              <a:t>biyofilminin</a:t>
            </a:r>
            <a:r>
              <a:rPr lang="tr-TR" dirty="0" smtClean="0">
                <a:latin typeface="Comic Sans MS" pitchFamily="66" charset="0"/>
              </a:rPr>
              <a:t>  bütünlüğünün bozulması  gereklidir.</a:t>
            </a:r>
            <a:endParaRPr lang="en-US" dirty="0" smtClean="0"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Bakteri ve </a:t>
            </a:r>
            <a:r>
              <a:rPr lang="tr-TR" dirty="0" err="1" smtClean="0"/>
              <a:t>toksik</a:t>
            </a:r>
            <a:r>
              <a:rPr lang="tr-TR" dirty="0" smtClean="0"/>
              <a:t> ürünleri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Ataşman</a:t>
            </a:r>
            <a:r>
              <a:rPr lang="tr-TR" dirty="0" smtClean="0">
                <a:latin typeface="Comic Sans MS" pitchFamily="66" charset="0"/>
              </a:rPr>
              <a:t> kaybı</a:t>
            </a:r>
          </a:p>
          <a:p>
            <a:r>
              <a:rPr lang="tr-TR" dirty="0" smtClean="0">
                <a:latin typeface="Comic Sans MS" pitchFamily="66" charset="0"/>
              </a:rPr>
              <a:t>Kemik kaybı</a:t>
            </a:r>
          </a:p>
          <a:p>
            <a:r>
              <a:rPr lang="tr-TR" dirty="0" smtClean="0">
                <a:latin typeface="Comic Sans MS" pitchFamily="66" charset="0"/>
              </a:rPr>
              <a:t>Konağın bakteri enfeksiyonuna olan immünolojik cevabı (daha fazla kemik kaybı)</a:t>
            </a:r>
          </a:p>
          <a:p>
            <a:r>
              <a:rPr lang="tr-TR" dirty="0" smtClean="0">
                <a:latin typeface="Comic Sans MS" pitchFamily="66" charset="0"/>
              </a:rPr>
              <a:t>Bazı </a:t>
            </a:r>
            <a:r>
              <a:rPr lang="tr-TR" dirty="0" err="1" smtClean="0">
                <a:latin typeface="Comic Sans MS" pitchFamily="66" charset="0"/>
              </a:rPr>
              <a:t>kemoterapötik</a:t>
            </a:r>
            <a:r>
              <a:rPr lang="tr-TR" dirty="0" smtClean="0">
                <a:latin typeface="Comic Sans MS" pitchFamily="66" charset="0"/>
              </a:rPr>
              <a:t>  ajanlar, patojen </a:t>
            </a:r>
            <a:r>
              <a:rPr lang="tr-TR" dirty="0" err="1" smtClean="0">
                <a:latin typeface="Comic Sans MS" pitchFamily="66" charset="0"/>
              </a:rPr>
              <a:t>bakterlere</a:t>
            </a:r>
            <a:r>
              <a:rPr lang="tr-TR" dirty="0" smtClean="0">
                <a:latin typeface="Comic Sans MS" pitchFamily="66" charset="0"/>
              </a:rPr>
              <a:t> olan konağın yıkıcı </a:t>
            </a:r>
            <a:r>
              <a:rPr lang="tr-TR" dirty="0" err="1" smtClean="0">
                <a:latin typeface="Comic Sans MS" pitchFamily="66" charset="0"/>
              </a:rPr>
              <a:t>immün</a:t>
            </a:r>
            <a:r>
              <a:rPr lang="tr-TR" dirty="0" smtClean="0">
                <a:latin typeface="Comic Sans MS" pitchFamily="66" charset="0"/>
              </a:rPr>
              <a:t> cevabını modüle eder,azaltır ve dolayısıyla kemik yıkımını azaltır.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Oral </a:t>
            </a:r>
            <a:r>
              <a:rPr lang="tr-TR" dirty="0" err="1" smtClean="0"/>
              <a:t>antiinfektif</a:t>
            </a:r>
            <a:r>
              <a:rPr lang="tr-TR" dirty="0" smtClean="0"/>
              <a:t> tedavide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>
                <a:latin typeface="Comic Sans MS" pitchFamily="66" charset="0"/>
              </a:rPr>
              <a:t>Ajanların GCF (cep sıvısı ) içerisinde yoğun konsantrasyonda bulunmaları beklenir. </a:t>
            </a:r>
          </a:p>
          <a:p>
            <a:r>
              <a:rPr lang="tr-TR" dirty="0" err="1" smtClean="0">
                <a:latin typeface="Comic Sans MS" pitchFamily="66" charset="0"/>
              </a:rPr>
              <a:t>Periodontopatojenlere</a:t>
            </a:r>
            <a:r>
              <a:rPr lang="tr-TR" dirty="0" smtClean="0">
                <a:latin typeface="Comic Sans MS" pitchFamily="66" charset="0"/>
              </a:rPr>
              <a:t>  karşı etkili olmalıdır.</a:t>
            </a:r>
          </a:p>
          <a:p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dokular içerisine </a:t>
            </a:r>
            <a:r>
              <a:rPr lang="tr-TR" dirty="0" err="1" smtClean="0">
                <a:latin typeface="Comic Sans MS" pitchFamily="66" charset="0"/>
              </a:rPr>
              <a:t>invazyon</a:t>
            </a:r>
            <a:r>
              <a:rPr lang="tr-TR" dirty="0" smtClean="0">
                <a:latin typeface="Comic Sans MS" pitchFamily="66" charset="0"/>
              </a:rPr>
              <a:t> gösteren bakterilere mekanik tedaviyle birlikte</a:t>
            </a:r>
          </a:p>
          <a:p>
            <a:r>
              <a:rPr lang="tr-TR" dirty="0" smtClean="0">
                <a:latin typeface="Comic Sans MS" pitchFamily="66" charset="0"/>
              </a:rPr>
              <a:t>etki ederler</a:t>
            </a:r>
          </a:p>
          <a:p>
            <a:r>
              <a:rPr lang="tr-TR" dirty="0" smtClean="0">
                <a:latin typeface="Comic Sans MS" pitchFamily="66" charset="0"/>
              </a:rPr>
              <a:t>Lokal uygulamada cep içerisinde muhtemel yan etkileri yaratmadan yüksek konsantrasyonda bulunması sağlanır. </a:t>
            </a:r>
            <a:endParaRPr lang="en-US" dirty="0" smtClean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Konak modülasyonu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Comic Sans MS" pitchFamily="66" charset="0"/>
              </a:rPr>
              <a:t>Dental</a:t>
            </a:r>
            <a:r>
              <a:rPr lang="tr-TR" dirty="0" smtClean="0">
                <a:latin typeface="Comic Sans MS" pitchFamily="66" charset="0"/>
              </a:rPr>
              <a:t> terminolojide yeni yer  almıştır.</a:t>
            </a:r>
          </a:p>
          <a:p>
            <a:r>
              <a:rPr lang="tr-TR" dirty="0" err="1" smtClean="0">
                <a:latin typeface="Comic Sans MS" pitchFamily="66" charset="0"/>
              </a:rPr>
              <a:t>Subgingival</a:t>
            </a:r>
            <a:r>
              <a:rPr lang="tr-TR" dirty="0" smtClean="0">
                <a:latin typeface="Comic Sans MS" pitchFamily="66" charset="0"/>
              </a:rPr>
              <a:t> plak  bakterilerinin   </a:t>
            </a:r>
            <a:r>
              <a:rPr lang="tr-TR" dirty="0" err="1" smtClean="0">
                <a:latin typeface="Comic Sans MS" pitchFamily="66" charset="0"/>
              </a:rPr>
              <a:t>periodontal</a:t>
            </a:r>
            <a:r>
              <a:rPr lang="tr-TR" dirty="0" smtClean="0">
                <a:latin typeface="Comic Sans MS" pitchFamily="66" charset="0"/>
              </a:rPr>
              <a:t> dokularda yaratmış olduğu kronik olay neticesinde gelişen </a:t>
            </a:r>
            <a:r>
              <a:rPr lang="tr-TR" dirty="0" err="1" smtClean="0">
                <a:latin typeface="Comic Sans MS" pitchFamily="66" charset="0"/>
              </a:rPr>
              <a:t>inflamatuvar</a:t>
            </a:r>
            <a:r>
              <a:rPr lang="tr-TR" dirty="0" smtClean="0">
                <a:latin typeface="Comic Sans MS" pitchFamily="66" charset="0"/>
              </a:rPr>
              <a:t> konak cevabını yıkıcı  yönünü değiştirmek, ılımlı hale getirmek demektir.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Antiinfektif</a:t>
            </a:r>
            <a:r>
              <a:rPr lang="tr-TR" dirty="0" smtClean="0"/>
              <a:t> Ajan=</a:t>
            </a:r>
            <a:r>
              <a:rPr lang="tr-TR" dirty="0" err="1" smtClean="0"/>
              <a:t>Kemoterapötik</a:t>
            </a:r>
            <a:r>
              <a:rPr lang="tr-TR" dirty="0" smtClean="0"/>
              <a:t> ajan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400" dirty="0" smtClean="0"/>
              <a:t>Mevcut bakteri sayısını azaltır.</a:t>
            </a:r>
          </a:p>
          <a:p>
            <a:r>
              <a:rPr lang="tr-TR" sz="2400" u="sng" dirty="0" smtClean="0">
                <a:latin typeface="Comic Sans MS" pitchFamily="66" charset="0"/>
              </a:rPr>
              <a:t>Antibiyotik</a:t>
            </a:r>
            <a:r>
              <a:rPr lang="tr-TR" sz="2400" dirty="0" smtClean="0">
                <a:latin typeface="Comic Sans MS" pitchFamily="66" charset="0"/>
              </a:rPr>
              <a:t>: Düşük konsantrasyonlarda da doğal, </a:t>
            </a:r>
            <a:r>
              <a:rPr lang="tr-TR" sz="2400" dirty="0" err="1" smtClean="0">
                <a:latin typeface="Comic Sans MS" pitchFamily="66" charset="0"/>
              </a:rPr>
              <a:t>semisentetik</a:t>
            </a:r>
            <a:r>
              <a:rPr lang="tr-TR" sz="2400" dirty="0" smtClean="0">
                <a:latin typeface="Comic Sans MS" pitchFamily="66" charset="0"/>
              </a:rPr>
              <a:t> veya sentetik bir </a:t>
            </a:r>
            <a:r>
              <a:rPr lang="tr-TR" sz="2400" dirty="0" err="1" smtClean="0">
                <a:latin typeface="Comic Sans MS" pitchFamily="66" charset="0"/>
              </a:rPr>
              <a:t>antiinfektif</a:t>
            </a:r>
            <a:r>
              <a:rPr lang="tr-TR" sz="2400" dirty="0" smtClean="0">
                <a:latin typeface="Comic Sans MS" pitchFamily="66" charset="0"/>
              </a:rPr>
              <a:t> ajan olup belli mikroorganizmaların  büyümesini durdurur veya tamamen yok eder.</a:t>
            </a:r>
          </a:p>
          <a:p>
            <a:r>
              <a:rPr lang="tr-TR" sz="2400" u="sng" dirty="0" smtClean="0">
                <a:latin typeface="Comic Sans MS" pitchFamily="66" charset="0"/>
              </a:rPr>
              <a:t>Antiseptik:</a:t>
            </a:r>
            <a:r>
              <a:rPr lang="tr-TR" sz="2400" dirty="0" err="1" smtClean="0">
                <a:latin typeface="Comic Sans MS" pitchFamily="66" charset="0"/>
              </a:rPr>
              <a:t>müköz</a:t>
            </a:r>
            <a:r>
              <a:rPr lang="tr-TR" sz="2400" dirty="0" smtClean="0">
                <a:latin typeface="Comic Sans MS" pitchFamily="66" charset="0"/>
              </a:rPr>
              <a:t> </a:t>
            </a:r>
            <a:r>
              <a:rPr lang="tr-TR" sz="2400" dirty="0" err="1" smtClean="0">
                <a:latin typeface="Comic Sans MS" pitchFamily="66" charset="0"/>
              </a:rPr>
              <a:t>membranlar</a:t>
            </a:r>
            <a:r>
              <a:rPr lang="tr-TR" sz="2400" dirty="0" smtClean="0">
                <a:latin typeface="Comic Sans MS" pitchFamily="66" charset="0"/>
              </a:rPr>
              <a:t> yaralar veya </a:t>
            </a:r>
            <a:r>
              <a:rPr lang="tr-TR" sz="2400" dirty="0" err="1" smtClean="0">
                <a:latin typeface="Comic Sans MS" pitchFamily="66" charset="0"/>
              </a:rPr>
              <a:t>dermal</a:t>
            </a:r>
            <a:r>
              <a:rPr lang="tr-TR" sz="2400" dirty="0" smtClean="0">
                <a:latin typeface="Comic Sans MS" pitchFamily="66" charset="0"/>
              </a:rPr>
              <a:t> yüzeyler üzerine  </a:t>
            </a:r>
            <a:r>
              <a:rPr lang="tr-TR" sz="2400" dirty="0" err="1" smtClean="0">
                <a:latin typeface="Comic Sans MS" pitchFamily="66" charset="0"/>
              </a:rPr>
              <a:t>topikal</a:t>
            </a:r>
            <a:r>
              <a:rPr lang="tr-TR" sz="2400" dirty="0" smtClean="0">
                <a:latin typeface="Comic Sans MS" pitchFamily="66" charset="0"/>
              </a:rPr>
              <a:t> veya </a:t>
            </a:r>
            <a:r>
              <a:rPr lang="tr-TR" sz="2400" dirty="0" err="1" smtClean="0">
                <a:latin typeface="Comic Sans MS" pitchFamily="66" charset="0"/>
              </a:rPr>
              <a:t>subgingival</a:t>
            </a:r>
            <a:r>
              <a:rPr lang="tr-TR" sz="2400" dirty="0" smtClean="0">
                <a:latin typeface="Comic Sans MS" pitchFamily="66" charset="0"/>
              </a:rPr>
              <a:t> olarak uygulanan  kimyasal </a:t>
            </a:r>
            <a:r>
              <a:rPr lang="tr-TR" sz="2400" dirty="0" err="1" smtClean="0">
                <a:latin typeface="Comic Sans MS" pitchFamily="66" charset="0"/>
              </a:rPr>
              <a:t>antimikrobiyal</a:t>
            </a:r>
            <a:r>
              <a:rPr lang="tr-TR" sz="2400" dirty="0" smtClean="0">
                <a:latin typeface="Comic Sans MS" pitchFamily="66" charset="0"/>
              </a:rPr>
              <a:t> ajanlardır. Diş hekimliğinde </a:t>
            </a:r>
            <a:r>
              <a:rPr lang="tr-TR" sz="2400" dirty="0" err="1" smtClean="0">
                <a:latin typeface="Comic Sans MS" pitchFamily="66" charset="0"/>
              </a:rPr>
              <a:t>antiplak</a:t>
            </a:r>
            <a:r>
              <a:rPr lang="tr-TR" sz="2400" dirty="0" smtClean="0">
                <a:latin typeface="Comic Sans MS" pitchFamily="66" charset="0"/>
              </a:rPr>
              <a:t>,</a:t>
            </a:r>
            <a:r>
              <a:rPr lang="tr-TR" sz="2400" dirty="0" err="1" smtClean="0">
                <a:latin typeface="Comic Sans MS" pitchFamily="66" charset="0"/>
              </a:rPr>
              <a:t>antigingivitis</a:t>
            </a:r>
            <a:r>
              <a:rPr lang="tr-TR" sz="2400" dirty="0" smtClean="0">
                <a:latin typeface="Comic Sans MS" pitchFamily="66" charset="0"/>
              </a:rPr>
              <a:t> gargara ve macunlar içerisinde aktif ajanlar olarak kullanılırlar.</a:t>
            </a:r>
          </a:p>
          <a:p>
            <a:r>
              <a:rPr lang="tr-TR" sz="2400" u="sng" dirty="0" smtClean="0">
                <a:latin typeface="Comic Sans MS" pitchFamily="66" charset="0"/>
              </a:rPr>
              <a:t>Dezenfektanlar</a:t>
            </a:r>
            <a:r>
              <a:rPr lang="tr-TR" sz="2400" dirty="0" smtClean="0">
                <a:latin typeface="Comic Sans MS" pitchFamily="66" charset="0"/>
              </a:rPr>
              <a:t>:antiseptik alt grubudur. </a:t>
            </a:r>
            <a:r>
              <a:rPr lang="tr-TR" sz="2400" dirty="0" smtClean="0"/>
              <a:t>Dezenfektanlar cansız cisimler(cerrahi malzemeler,hastane çevresi, vb) veya vücuttan atılan boşaltılar ve salgılar(</a:t>
            </a:r>
            <a:r>
              <a:rPr lang="tr-TR" sz="2400" dirty="0" err="1" smtClean="0"/>
              <a:t>feceş</a:t>
            </a:r>
            <a:r>
              <a:rPr lang="tr-TR" sz="2400" dirty="0" smtClean="0"/>
              <a:t>,balgam,idrar gibi) üzerine uygulanmak suretiyle kullanılan </a:t>
            </a:r>
            <a:r>
              <a:rPr lang="tr-TR" sz="2400" dirty="0" err="1" smtClean="0"/>
              <a:t>antimikrobik</a:t>
            </a:r>
            <a:r>
              <a:rPr lang="tr-TR" sz="2400" dirty="0" smtClean="0"/>
              <a:t> ilaçlardır.</a:t>
            </a:r>
            <a:r>
              <a:rPr lang="tr-TR" sz="2400" dirty="0" err="1" smtClean="0">
                <a:latin typeface="Comic Sans MS" pitchFamily="66" charset="0"/>
              </a:rPr>
              <a:t>ubudur</a:t>
            </a:r>
            <a:r>
              <a:rPr lang="tr-TR" sz="2400" dirty="0" smtClean="0">
                <a:latin typeface="Comic Sans MS" pitchFamily="66" charset="0"/>
              </a:rPr>
              <a:t>. </a:t>
            </a:r>
            <a:endParaRPr lang="tr-TR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599</TotalTime>
  <Words>1325</Words>
  <Application>Microsoft Office PowerPoint</Application>
  <PresentationFormat>Ekran Gösterisi (4:3)</PresentationFormat>
  <Paragraphs>174</Paragraphs>
  <Slides>40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40</vt:i4>
      </vt:variant>
    </vt:vector>
  </HeadingPairs>
  <TitlesOfParts>
    <vt:vector size="41" baseType="lpstr">
      <vt:lpstr>Gündönümü</vt:lpstr>
      <vt:lpstr>Antiinfektif Tedavi</vt:lpstr>
      <vt:lpstr>Periodontal hastalıklar</vt:lpstr>
      <vt:lpstr>Biyofilm</vt:lpstr>
      <vt:lpstr>Periodontal cep içerisinde bakteriler</vt:lpstr>
      <vt:lpstr>Periodontal ceplerin tedavisinde</vt:lpstr>
      <vt:lpstr>Bakteri ve toksik ürünleri </vt:lpstr>
      <vt:lpstr>Oral antiinfektif tedavide</vt:lpstr>
      <vt:lpstr>Konak modülasyonu</vt:lpstr>
      <vt:lpstr>Antiinfektif Ajan=Kemoterapötik ajan</vt:lpstr>
      <vt:lpstr>Periodontal tedavide antibiyotik kullanılan durumlar</vt:lpstr>
      <vt:lpstr>Antiinfektif tedavi </vt:lpstr>
      <vt:lpstr>Antibiyotiklerin sistemik uygulamaları</vt:lpstr>
      <vt:lpstr>Tanımlar</vt:lpstr>
      <vt:lpstr>Tetrasiklinler</vt:lpstr>
      <vt:lpstr>  Sınıflandırılmaları</vt:lpstr>
      <vt:lpstr>Tetrasiklin</vt:lpstr>
      <vt:lpstr>Tetra (250, 500 mg), Tetralet (500 mg)</vt:lpstr>
      <vt:lpstr>Minosiklin</vt:lpstr>
      <vt:lpstr>Doksisiklin</vt:lpstr>
      <vt:lpstr>Metronidazol</vt:lpstr>
      <vt:lpstr>Slayt 21</vt:lpstr>
      <vt:lpstr>Penisilinler</vt:lpstr>
      <vt:lpstr>Slayt 23</vt:lpstr>
      <vt:lpstr>Slayt 24</vt:lpstr>
      <vt:lpstr>Siprofloksasin</vt:lpstr>
      <vt:lpstr>Makrolidler</vt:lpstr>
      <vt:lpstr>Azitromisin</vt:lpstr>
      <vt:lpstr>Seri ve kombine antibiyotik tedavisi</vt:lpstr>
      <vt:lpstr>Klinik uygulamalarda</vt:lpstr>
      <vt:lpstr>Slayt 30</vt:lpstr>
      <vt:lpstr>Jorgensen MG, Slots J: Compend Contin Educ Dent 21:111, 2000</vt:lpstr>
      <vt:lpstr>Antibiyotik kullanımı ile ilgili genel kurallar</vt:lpstr>
      <vt:lpstr>Antibiyotik seçimi</vt:lpstr>
      <vt:lpstr>Lokal ilaç uygulamaları</vt:lpstr>
      <vt:lpstr>Subgingival CHX</vt:lpstr>
      <vt:lpstr>Tetrasiklin Fiberler</vt:lpstr>
      <vt:lpstr>Doksisiklin</vt:lpstr>
      <vt:lpstr>Subgingival Minosiklin (Arestin)</vt:lpstr>
      <vt:lpstr>Subgingival Metronidazol</vt:lpstr>
      <vt:lpstr>Slayt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Antiinfektif Tedavi</dc:title>
  <dc:creator>elifunsal</dc:creator>
  <cp:lastModifiedBy>elif</cp:lastModifiedBy>
  <cp:revision>59</cp:revision>
  <dcterms:created xsi:type="dcterms:W3CDTF">2015-02-05T12:09:23Z</dcterms:created>
  <dcterms:modified xsi:type="dcterms:W3CDTF">2017-12-21T07:49:45Z</dcterms:modified>
</cp:coreProperties>
</file>