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7" r:id="rId1"/>
  </p:sldMasterIdLst>
  <p:notesMasterIdLst>
    <p:notesMasterId r:id="rId48"/>
  </p:notesMasterIdLst>
  <p:sldIdLst>
    <p:sldId id="256" r:id="rId2"/>
    <p:sldId id="334" r:id="rId3"/>
    <p:sldId id="335" r:id="rId4"/>
    <p:sldId id="336" r:id="rId5"/>
    <p:sldId id="337" r:id="rId6"/>
    <p:sldId id="338" r:id="rId7"/>
    <p:sldId id="339" r:id="rId8"/>
    <p:sldId id="340" r:id="rId9"/>
    <p:sldId id="341" r:id="rId10"/>
    <p:sldId id="342" r:id="rId11"/>
    <p:sldId id="343" r:id="rId12"/>
    <p:sldId id="344" r:id="rId13"/>
    <p:sldId id="345" r:id="rId14"/>
    <p:sldId id="346" r:id="rId15"/>
    <p:sldId id="347" r:id="rId16"/>
    <p:sldId id="348" r:id="rId17"/>
    <p:sldId id="349" r:id="rId18"/>
    <p:sldId id="350" r:id="rId19"/>
    <p:sldId id="351" r:id="rId20"/>
    <p:sldId id="352" r:id="rId21"/>
    <p:sldId id="353" r:id="rId22"/>
    <p:sldId id="354" r:id="rId23"/>
    <p:sldId id="355" r:id="rId24"/>
    <p:sldId id="357" r:id="rId25"/>
    <p:sldId id="358" r:id="rId26"/>
    <p:sldId id="356" r:id="rId27"/>
    <p:sldId id="359" r:id="rId28"/>
    <p:sldId id="363" r:id="rId29"/>
    <p:sldId id="364" r:id="rId30"/>
    <p:sldId id="360" r:id="rId31"/>
    <p:sldId id="365" r:id="rId32"/>
    <p:sldId id="366" r:id="rId33"/>
    <p:sldId id="361" r:id="rId34"/>
    <p:sldId id="362" r:id="rId35"/>
    <p:sldId id="367" r:id="rId36"/>
    <p:sldId id="368" r:id="rId37"/>
    <p:sldId id="375" r:id="rId38"/>
    <p:sldId id="369" r:id="rId39"/>
    <p:sldId id="370" r:id="rId40"/>
    <p:sldId id="371" r:id="rId41"/>
    <p:sldId id="372" r:id="rId42"/>
    <p:sldId id="373" r:id="rId43"/>
    <p:sldId id="376" r:id="rId44"/>
    <p:sldId id="374" r:id="rId45"/>
    <p:sldId id="377" r:id="rId46"/>
    <p:sldId id="333" r:id="rId47"/>
  </p:sldIdLst>
  <p:sldSz cx="12192000" cy="6858000"/>
  <p:notesSz cx="6858000" cy="9144000"/>
  <p:defaultTextStyle>
    <a:defPPr>
      <a:defRPr lang="tr-TR"/>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5pPr>
    <a:lvl6pPr marL="2286000" algn="l" defTabSz="914400" rtl="0" eaLnBrk="1" latinLnBrk="0" hangingPunct="1">
      <a:defRPr kern="1200">
        <a:solidFill>
          <a:schemeClr val="tx1"/>
        </a:solidFill>
        <a:latin typeface="Times New Roman" panose="02020603050405020304" pitchFamily="18" charset="0"/>
        <a:ea typeface="+mn-ea"/>
        <a:cs typeface="+mn-cs"/>
      </a:defRPr>
    </a:lvl6pPr>
    <a:lvl7pPr marL="2743200" algn="l" defTabSz="914400" rtl="0" eaLnBrk="1" latinLnBrk="0" hangingPunct="1">
      <a:defRPr kern="1200">
        <a:solidFill>
          <a:schemeClr val="tx1"/>
        </a:solidFill>
        <a:latin typeface="Times New Roman" panose="02020603050405020304" pitchFamily="18" charset="0"/>
        <a:ea typeface="+mn-ea"/>
        <a:cs typeface="+mn-cs"/>
      </a:defRPr>
    </a:lvl7pPr>
    <a:lvl8pPr marL="3200400" algn="l" defTabSz="914400" rtl="0" eaLnBrk="1" latinLnBrk="0" hangingPunct="1">
      <a:defRPr kern="1200">
        <a:solidFill>
          <a:schemeClr val="tx1"/>
        </a:solidFill>
        <a:latin typeface="Times New Roman" panose="02020603050405020304" pitchFamily="18" charset="0"/>
        <a:ea typeface="+mn-ea"/>
        <a:cs typeface="+mn-cs"/>
      </a:defRPr>
    </a:lvl8pPr>
    <a:lvl9pPr marL="3657600" algn="l" defTabSz="914400" rtl="0" eaLnBrk="1" latinLnBrk="0" hangingPunct="1">
      <a:defRPr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p:cViewPr varScale="1">
        <p:scale>
          <a:sx n="102" d="100"/>
          <a:sy n="102" d="100"/>
        </p:scale>
        <p:origin x="228"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2844"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Arial" charset="0"/>
              </a:defRPr>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Arial" charset="0"/>
              </a:defRPr>
            </a:lvl1pPr>
          </a:lstStyle>
          <a:p>
            <a:pPr>
              <a:defRPr/>
            </a:pPr>
            <a:fld id="{534954C7-1E46-45B8-8A31-E49E8A6031F2}" type="datetimeFigureOut">
              <a:rPr lang="tr-TR"/>
              <a:pPr>
                <a:defRPr/>
              </a:pPr>
              <a:t>28.11.2017</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tr-TR" noProof="0" smtClean="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Arial" charset="0"/>
              </a:defRPr>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200">
                <a:latin typeface="+mn-lt"/>
              </a:defRPr>
            </a:lvl1pPr>
          </a:lstStyle>
          <a:p>
            <a:pPr>
              <a:defRPr/>
            </a:pPr>
            <a:fld id="{0DD264EB-ED7A-4F3B-AD49-E42E57E4D4B9}" type="slidenum">
              <a:rPr lang="tr-TR" altLang="tr-TR"/>
              <a:pPr>
                <a:defRPr/>
              </a:pPr>
              <a:t>‹#›</a:t>
            </a:fld>
            <a:endParaRPr lang="tr-TR" alt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0"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92000" cy="66675"/>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7" name="Resim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90763" y="827088"/>
            <a:ext cx="1528762" cy="152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Metin kutusu 14"/>
          <p:cNvSpPr txBox="1">
            <a:spLocks noChangeArrowheads="1"/>
          </p:cNvSpPr>
          <p:nvPr/>
        </p:nvSpPr>
        <p:spPr bwMode="auto">
          <a:xfrm>
            <a:off x="3929063" y="1052513"/>
            <a:ext cx="5189537"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fontAlgn="base">
              <a:spcBef>
                <a:spcPct val="0"/>
              </a:spcBef>
              <a:spcAft>
                <a:spcPct val="0"/>
              </a:spcAft>
              <a:defRPr>
                <a:solidFill>
                  <a:schemeClr val="tx1"/>
                </a:solidFill>
                <a:latin typeface="Times New Roman" panose="02020603050405020304" pitchFamily="18" charset="0"/>
              </a:defRPr>
            </a:lvl6pPr>
            <a:lvl7pPr marL="2971800" indent="-228600" fontAlgn="base">
              <a:spcBef>
                <a:spcPct val="0"/>
              </a:spcBef>
              <a:spcAft>
                <a:spcPct val="0"/>
              </a:spcAft>
              <a:defRPr>
                <a:solidFill>
                  <a:schemeClr val="tx1"/>
                </a:solidFill>
                <a:latin typeface="Times New Roman" panose="02020603050405020304" pitchFamily="18" charset="0"/>
              </a:defRPr>
            </a:lvl7pPr>
            <a:lvl8pPr marL="3429000" indent="-228600" fontAlgn="base">
              <a:spcBef>
                <a:spcPct val="0"/>
              </a:spcBef>
              <a:spcAft>
                <a:spcPct val="0"/>
              </a:spcAft>
              <a:defRPr>
                <a:solidFill>
                  <a:schemeClr val="tx1"/>
                </a:solidFill>
                <a:latin typeface="Times New Roman" panose="02020603050405020304" pitchFamily="18" charset="0"/>
              </a:defRPr>
            </a:lvl8pPr>
            <a:lvl9pPr marL="3886200" indent="-228600" fontAlgn="base">
              <a:spcBef>
                <a:spcPct val="0"/>
              </a:spcBef>
              <a:spcAft>
                <a:spcPct val="0"/>
              </a:spcAft>
              <a:defRPr>
                <a:solidFill>
                  <a:schemeClr val="tx1"/>
                </a:solidFill>
                <a:latin typeface="Times New Roman" panose="02020603050405020304" pitchFamily="18" charset="0"/>
              </a:defRPr>
            </a:lvl9pPr>
          </a:lstStyle>
          <a:p>
            <a:pPr algn="ctr" eaLnBrk="1" hangingPunct="1"/>
            <a:r>
              <a:rPr lang="tr-TR" altLang="tr-TR" sz="3200">
                <a:solidFill>
                  <a:srgbClr val="204788"/>
                </a:solidFill>
                <a:cs typeface="Times New Roman" panose="02020603050405020304" pitchFamily="18" charset="0"/>
              </a:rPr>
              <a:t>Ankara Üniversitesi</a:t>
            </a:r>
          </a:p>
          <a:p>
            <a:pPr algn="ctr" eaLnBrk="1" hangingPunct="1"/>
            <a:r>
              <a:rPr lang="tr-TR" altLang="tr-TR" sz="3200">
                <a:solidFill>
                  <a:srgbClr val="204788"/>
                </a:solidFill>
                <a:cs typeface="Times New Roman" panose="02020603050405020304" pitchFamily="18" charset="0"/>
              </a:rPr>
              <a:t>Nallıhan Meslek Yüksekokulu</a:t>
            </a:r>
          </a:p>
        </p:txBody>
      </p:sp>
      <p:sp>
        <p:nvSpPr>
          <p:cNvPr id="2" name="Title 1"/>
          <p:cNvSpPr>
            <a:spLocks noGrp="1"/>
          </p:cNvSpPr>
          <p:nvPr>
            <p:ph type="ctrTitle"/>
          </p:nvPr>
        </p:nvSpPr>
        <p:spPr>
          <a:xfrm>
            <a:off x="1097280" y="758952"/>
            <a:ext cx="10058400" cy="3566160"/>
          </a:xfrm>
        </p:spPr>
        <p:txBody>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9" name="Date Placeholder 3"/>
          <p:cNvSpPr>
            <a:spLocks noGrp="1"/>
          </p:cNvSpPr>
          <p:nvPr>
            <p:ph type="dt" sz="half" idx="10"/>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F07D1E4F-44A0-40F5-9152-EAAC98D74609}" type="datetime1">
              <a:rPr lang="tr-TR"/>
              <a:pPr>
                <a:defRPr/>
              </a:pPr>
              <a:t>28.11.2017</a:t>
            </a:fld>
            <a:endParaRPr lang="tr-TR"/>
          </a:p>
        </p:txBody>
      </p:sp>
      <p:sp>
        <p:nvSpPr>
          <p:cNvPr id="10" name="Footer Placeholder 4"/>
          <p:cNvSpPr>
            <a:spLocks noGrp="1"/>
          </p:cNvSpPr>
          <p:nvPr>
            <p:ph type="ftr" sz="quarter" idx="11"/>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11" name="Slide Number Placeholder 5"/>
          <p:cNvSpPr>
            <a:spLocks noGrp="1"/>
          </p:cNvSpPr>
          <p:nvPr>
            <p:ph type="sldNum" sz="quarter" idx="12"/>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69025A6D-9892-44CA-ADF1-B740EAF2C0E0}" type="slidenum">
              <a:rPr lang="tr-TR" altLang="tr-TR"/>
              <a:pPr>
                <a:defRPr/>
              </a:pPr>
              <a:t>‹#›</a:t>
            </a:fld>
            <a:endParaRPr lang="tr-TR" altLang="tr-TR"/>
          </a:p>
        </p:txBody>
      </p:sp>
    </p:spTree>
    <p:extLst>
      <p:ext uri="{BB962C8B-B14F-4D97-AF65-F5344CB8AC3E}">
        <p14:creationId xmlns:p14="http://schemas.microsoft.com/office/powerpoint/2010/main" val="2246588821"/>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fld id="{4963D7C4-5FDA-416B-86E6-6E7FFDF7F516}" type="datetime1">
              <a:rPr lang="tr-TR"/>
              <a:pPr>
                <a:defRPr/>
              </a:pPr>
              <a:t>28.11.2017</a:t>
            </a:fld>
            <a:endParaRPr lang="tr-TR"/>
          </a:p>
        </p:txBody>
      </p:sp>
      <p:sp>
        <p:nvSpPr>
          <p:cNvPr id="5" name="Footer Placeholder 4"/>
          <p:cNvSpPr>
            <a:spLocks noGrp="1"/>
          </p:cNvSpPr>
          <p:nvPr>
            <p:ph type="ftr" sz="quarter" idx="11"/>
          </p:nvPr>
        </p:nvSpPr>
        <p:spPr/>
        <p:txBody>
          <a:bodyPr/>
          <a:lstStyle>
            <a:lvl1pPr>
              <a:defRPr/>
            </a:lvl1pPr>
          </a:lstStyle>
          <a:p>
            <a:pPr>
              <a:defRPr/>
            </a:pPr>
            <a:r>
              <a:rPr lang="tr-TR"/>
              <a:t>Dr. Meltem BATURAY</a:t>
            </a:r>
          </a:p>
        </p:txBody>
      </p:sp>
      <p:sp>
        <p:nvSpPr>
          <p:cNvPr id="6" name="Slide Number Placeholder 5"/>
          <p:cNvSpPr>
            <a:spLocks noGrp="1"/>
          </p:cNvSpPr>
          <p:nvPr>
            <p:ph type="sldNum" sz="quarter" idx="12"/>
          </p:nvPr>
        </p:nvSpPr>
        <p:spPr/>
        <p:txBody>
          <a:bodyPr/>
          <a:lstStyle>
            <a:lvl1pPr>
              <a:defRPr/>
            </a:lvl1pPr>
          </a:lstStyle>
          <a:p>
            <a:pPr>
              <a:defRPr/>
            </a:pPr>
            <a:fld id="{6EEF2564-EE41-4F5B-829A-88E9D0B627CA}" type="slidenum">
              <a:rPr lang="tr-TR" altLang="tr-TR"/>
              <a:pPr>
                <a:defRPr/>
              </a:pPr>
              <a:t>‹#›</a:t>
            </a:fld>
            <a:endParaRPr lang="tr-TR" altLang="tr-TR"/>
          </a:p>
        </p:txBody>
      </p:sp>
    </p:spTree>
    <p:extLst>
      <p:ext uri="{BB962C8B-B14F-4D97-AF65-F5344CB8AC3E}">
        <p14:creationId xmlns:p14="http://schemas.microsoft.com/office/powerpoint/2010/main" val="3080131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4"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6" name="Date Placeholder 3"/>
          <p:cNvSpPr>
            <a:spLocks noGrp="1"/>
          </p:cNvSpPr>
          <p:nvPr>
            <p:ph type="dt" sz="half" idx="10"/>
          </p:nvPr>
        </p:nvSpPr>
        <p:spPr/>
        <p:txBody>
          <a:bodyPr/>
          <a:lstStyle>
            <a:lvl1pPr>
              <a:defRPr/>
            </a:lvl1pPr>
          </a:lstStyle>
          <a:p>
            <a:pPr>
              <a:defRPr/>
            </a:pPr>
            <a:fld id="{4D75D93F-C2C7-4F1D-95D4-155835929C24}" type="datetime1">
              <a:rPr lang="tr-TR"/>
              <a:pPr>
                <a:defRPr/>
              </a:pPr>
              <a:t>28.11.2017</a:t>
            </a:fld>
            <a:endParaRPr lang="tr-TR"/>
          </a:p>
        </p:txBody>
      </p:sp>
      <p:sp>
        <p:nvSpPr>
          <p:cNvPr id="7" name="Footer Placeholder 4"/>
          <p:cNvSpPr>
            <a:spLocks noGrp="1"/>
          </p:cNvSpPr>
          <p:nvPr>
            <p:ph type="ftr" sz="quarter" idx="11"/>
          </p:nvPr>
        </p:nvSpPr>
        <p:spPr/>
        <p:txBody>
          <a:bodyPr/>
          <a:lstStyle>
            <a:lvl1pPr>
              <a:defRPr/>
            </a:lvl1pPr>
          </a:lstStyle>
          <a:p>
            <a:pPr>
              <a:defRPr/>
            </a:pPr>
            <a:r>
              <a:rPr lang="tr-TR"/>
              <a:t>Dr. Meltem BATURAY</a:t>
            </a:r>
          </a:p>
        </p:txBody>
      </p:sp>
      <p:sp>
        <p:nvSpPr>
          <p:cNvPr id="8" name="Slide Number Placeholder 5"/>
          <p:cNvSpPr>
            <a:spLocks noGrp="1"/>
          </p:cNvSpPr>
          <p:nvPr>
            <p:ph type="sldNum" sz="quarter" idx="12"/>
          </p:nvPr>
        </p:nvSpPr>
        <p:spPr/>
        <p:txBody>
          <a:bodyPr/>
          <a:lstStyle>
            <a:lvl1pPr>
              <a:defRPr/>
            </a:lvl1pPr>
          </a:lstStyle>
          <a:p>
            <a:pPr>
              <a:defRPr/>
            </a:pPr>
            <a:fld id="{D2B0AC5D-B078-4DE4-BAB1-522EF778B1BB}" type="slidenum">
              <a:rPr lang="tr-TR" altLang="tr-TR"/>
              <a:pPr>
                <a:defRPr/>
              </a:pPr>
              <a:t>‹#›</a:t>
            </a:fld>
            <a:endParaRPr lang="tr-TR" altLang="tr-TR"/>
          </a:p>
        </p:txBody>
      </p:sp>
    </p:spTree>
    <p:extLst>
      <p:ext uri="{BB962C8B-B14F-4D97-AF65-F5344CB8AC3E}">
        <p14:creationId xmlns:p14="http://schemas.microsoft.com/office/powerpoint/2010/main" val="2597189294"/>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96963" y="287339"/>
            <a:ext cx="10058400" cy="1125438"/>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1096963" y="1556792"/>
            <a:ext cx="10058400" cy="4670797"/>
          </a:xfrm>
        </p:spPr>
        <p:txBody>
          <a:bodyPr/>
          <a:lstStyle>
            <a:lvl1pPr>
              <a:defRPr sz="2400">
                <a:solidFill>
                  <a:schemeClr val="bg2">
                    <a:lumMod val="25000"/>
                  </a:schemeClr>
                </a:solidFill>
                <a:latin typeface="Times New Roman" panose="02020603050405020304" pitchFamily="18" charset="0"/>
                <a:cs typeface="Times New Roman" panose="02020603050405020304" pitchFamily="18" charset="0"/>
              </a:defRPr>
            </a:lvl1pPr>
            <a:lvl2pPr>
              <a:defRPr sz="2200">
                <a:solidFill>
                  <a:schemeClr val="bg2">
                    <a:lumMod val="25000"/>
                  </a:schemeClr>
                </a:solidFill>
                <a:latin typeface="Times New Roman" panose="02020603050405020304" pitchFamily="18" charset="0"/>
                <a:cs typeface="Times New Roman" panose="02020603050405020304" pitchFamily="18" charset="0"/>
              </a:defRPr>
            </a:lvl2pPr>
            <a:lvl3pPr>
              <a:defRPr sz="2000">
                <a:solidFill>
                  <a:schemeClr val="bg2">
                    <a:lumMod val="25000"/>
                  </a:schemeClr>
                </a:solidFill>
                <a:latin typeface="Times New Roman" panose="02020603050405020304" pitchFamily="18" charset="0"/>
                <a:cs typeface="Times New Roman" panose="02020603050405020304" pitchFamily="18" charset="0"/>
              </a:defRPr>
            </a:lvl3pPr>
            <a:lvl4pPr>
              <a:defRPr sz="1800">
                <a:solidFill>
                  <a:schemeClr val="bg2">
                    <a:lumMod val="25000"/>
                  </a:schemeClr>
                </a:solidFill>
                <a:latin typeface="Times New Roman" panose="02020603050405020304" pitchFamily="18" charset="0"/>
                <a:cs typeface="Times New Roman" panose="02020603050405020304" pitchFamily="18" charset="0"/>
              </a:defRPr>
            </a:lvl4pPr>
            <a:lvl5pPr>
              <a:defRPr sz="1800">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lvl1pPr>
              <a:defRPr smtClean="0">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7148038E-E327-489E-83F9-69E877FCA94A}" type="datetime1">
              <a:rPr lang="tr-TR"/>
              <a:pPr>
                <a:defRPr/>
              </a:pPr>
              <a:t>28.11.2017</a:t>
            </a:fld>
            <a:endParaRPr lang="tr-TR"/>
          </a:p>
        </p:txBody>
      </p:sp>
      <p:sp>
        <p:nvSpPr>
          <p:cNvPr id="6" name="Slide Number Placeholder 5"/>
          <p:cNvSpPr>
            <a:spLocks noGrp="1"/>
          </p:cNvSpPr>
          <p:nvPr>
            <p:ph type="sldNum" sz="quarter" idx="12"/>
          </p:nvPr>
        </p:nvSpPr>
        <p:spPr/>
        <p:txBody>
          <a:bodyPr/>
          <a:lstStyle>
            <a:lvl1pPr>
              <a:defRPr smtClean="0">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0D9AD90C-3292-442A-A66B-9C1842AC3F52}" type="slidenum">
              <a:rPr lang="tr-TR" altLang="tr-TR"/>
              <a:pPr>
                <a:defRPr/>
              </a:pPr>
              <a:t>‹#›</a:t>
            </a:fld>
            <a:endParaRPr lang="tr-TR" altLang="tr-TR"/>
          </a:p>
        </p:txBody>
      </p:sp>
    </p:spTree>
    <p:extLst>
      <p:ext uri="{BB962C8B-B14F-4D97-AF65-F5344CB8AC3E}">
        <p14:creationId xmlns:p14="http://schemas.microsoft.com/office/powerpoint/2010/main" val="1111810663"/>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097280" y="758952"/>
            <a:ext cx="10058400" cy="3566160"/>
          </a:xfrm>
        </p:spPr>
        <p:txBody>
          <a:bodyPr anchorCtr="0"/>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7" name="Date Placeholder 3"/>
          <p:cNvSpPr>
            <a:spLocks noGrp="1"/>
          </p:cNvSpPr>
          <p:nvPr>
            <p:ph type="dt" sz="half" idx="10"/>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2D11A7D6-6303-48CF-93EA-A8EAF227D5F7}" type="datetime1">
              <a:rPr lang="tr-TR"/>
              <a:pPr>
                <a:defRPr/>
              </a:pPr>
              <a:t>28.11.2017</a:t>
            </a:fld>
            <a:endParaRPr lang="tr-TR"/>
          </a:p>
        </p:txBody>
      </p:sp>
      <p:sp>
        <p:nvSpPr>
          <p:cNvPr id="8" name="Footer Placeholder 4"/>
          <p:cNvSpPr>
            <a:spLocks noGrp="1"/>
          </p:cNvSpPr>
          <p:nvPr>
            <p:ph type="ftr" sz="quarter" idx="11"/>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9" name="Slide Number Placeholder 5"/>
          <p:cNvSpPr>
            <a:spLocks noGrp="1"/>
          </p:cNvSpPr>
          <p:nvPr>
            <p:ph type="sldNum" sz="quarter" idx="12"/>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02D911D6-197B-4602-B583-E852385D02DD}" type="slidenum">
              <a:rPr lang="tr-TR" altLang="tr-TR"/>
              <a:pPr>
                <a:defRPr/>
              </a:pPr>
              <a:t>‹#›</a:t>
            </a:fld>
            <a:endParaRPr lang="tr-TR" altLang="tr-TR"/>
          </a:p>
        </p:txBody>
      </p:sp>
    </p:spTree>
    <p:extLst>
      <p:ext uri="{BB962C8B-B14F-4D97-AF65-F5344CB8AC3E}">
        <p14:creationId xmlns:p14="http://schemas.microsoft.com/office/powerpoint/2010/main" val="1078451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fld id="{A4B5FBE2-3D54-4CBA-A8DF-A6942B800644}" type="datetime1">
              <a:rPr lang="tr-TR"/>
              <a:pPr>
                <a:defRPr/>
              </a:pPr>
              <a:t>28.11.2017</a:t>
            </a:fld>
            <a:endParaRPr lang="tr-TR"/>
          </a:p>
        </p:txBody>
      </p:sp>
      <p:sp>
        <p:nvSpPr>
          <p:cNvPr id="6" name="Footer Placeholder 4"/>
          <p:cNvSpPr>
            <a:spLocks noGrp="1"/>
          </p:cNvSpPr>
          <p:nvPr>
            <p:ph type="ftr" sz="quarter" idx="11"/>
          </p:nvPr>
        </p:nvSpPr>
        <p:spPr/>
        <p:txBody>
          <a:bodyPr/>
          <a:lstStyle>
            <a:lvl1pPr>
              <a:defRPr/>
            </a:lvl1pPr>
          </a:lstStyle>
          <a:p>
            <a:pPr>
              <a:defRPr/>
            </a:pPr>
            <a:r>
              <a:rPr lang="tr-TR"/>
              <a:t>Dr. Meltem BATURAY</a:t>
            </a:r>
          </a:p>
        </p:txBody>
      </p:sp>
      <p:sp>
        <p:nvSpPr>
          <p:cNvPr id="7" name="Slide Number Placeholder 5"/>
          <p:cNvSpPr>
            <a:spLocks noGrp="1"/>
          </p:cNvSpPr>
          <p:nvPr>
            <p:ph type="sldNum" sz="quarter" idx="12"/>
          </p:nvPr>
        </p:nvSpPr>
        <p:spPr/>
        <p:txBody>
          <a:bodyPr/>
          <a:lstStyle>
            <a:lvl1pPr>
              <a:defRPr/>
            </a:lvl1pPr>
          </a:lstStyle>
          <a:p>
            <a:pPr>
              <a:defRPr/>
            </a:pPr>
            <a:fld id="{36D9D295-8366-4E57-8143-FE733F59751C}" type="slidenum">
              <a:rPr lang="tr-TR" altLang="tr-TR"/>
              <a:pPr>
                <a:defRPr/>
              </a:pPr>
              <a:t>‹#›</a:t>
            </a:fld>
            <a:endParaRPr lang="tr-TR" altLang="tr-TR"/>
          </a:p>
        </p:txBody>
      </p:sp>
    </p:spTree>
    <p:extLst>
      <p:ext uri="{BB962C8B-B14F-4D97-AF65-F5344CB8AC3E}">
        <p14:creationId xmlns:p14="http://schemas.microsoft.com/office/powerpoint/2010/main" val="27943478"/>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fld id="{F9F5B39A-B614-4AA2-B8DB-570953E9A8D6}" type="datetime1">
              <a:rPr lang="tr-TR"/>
              <a:pPr>
                <a:defRPr/>
              </a:pPr>
              <a:t>28.11.2017</a:t>
            </a:fld>
            <a:endParaRPr lang="tr-TR"/>
          </a:p>
        </p:txBody>
      </p:sp>
      <p:sp>
        <p:nvSpPr>
          <p:cNvPr id="8" name="Footer Placeholder 4"/>
          <p:cNvSpPr>
            <a:spLocks noGrp="1"/>
          </p:cNvSpPr>
          <p:nvPr>
            <p:ph type="ftr" sz="quarter" idx="11"/>
          </p:nvPr>
        </p:nvSpPr>
        <p:spPr/>
        <p:txBody>
          <a:bodyPr/>
          <a:lstStyle>
            <a:lvl1pPr>
              <a:defRPr/>
            </a:lvl1pPr>
          </a:lstStyle>
          <a:p>
            <a:pPr>
              <a:defRPr/>
            </a:pPr>
            <a:r>
              <a:rPr lang="tr-TR"/>
              <a:t>Dr. Meltem BATURAY</a:t>
            </a:r>
          </a:p>
        </p:txBody>
      </p:sp>
      <p:sp>
        <p:nvSpPr>
          <p:cNvPr id="9" name="Slide Number Placeholder 5"/>
          <p:cNvSpPr>
            <a:spLocks noGrp="1"/>
          </p:cNvSpPr>
          <p:nvPr>
            <p:ph type="sldNum" sz="quarter" idx="12"/>
          </p:nvPr>
        </p:nvSpPr>
        <p:spPr/>
        <p:txBody>
          <a:bodyPr/>
          <a:lstStyle>
            <a:lvl1pPr>
              <a:defRPr/>
            </a:lvl1pPr>
          </a:lstStyle>
          <a:p>
            <a:pPr>
              <a:defRPr/>
            </a:pPr>
            <a:fld id="{57D917FD-B7E8-41B2-BCB4-3BA8AD6E18D0}" type="slidenum">
              <a:rPr lang="tr-TR" altLang="tr-TR"/>
              <a:pPr>
                <a:defRPr/>
              </a:pPr>
              <a:t>‹#›</a:t>
            </a:fld>
            <a:endParaRPr lang="tr-TR" altLang="tr-TR"/>
          </a:p>
        </p:txBody>
      </p:sp>
    </p:spTree>
    <p:extLst>
      <p:ext uri="{BB962C8B-B14F-4D97-AF65-F5344CB8AC3E}">
        <p14:creationId xmlns:p14="http://schemas.microsoft.com/office/powerpoint/2010/main" val="2680148204"/>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fld id="{1867CE6A-36B1-464A-BFDA-A276C8A7188A}" type="datetime1">
              <a:rPr lang="tr-TR"/>
              <a:pPr>
                <a:defRPr/>
              </a:pPr>
              <a:t>28.11.2017</a:t>
            </a:fld>
            <a:endParaRPr lang="tr-TR"/>
          </a:p>
        </p:txBody>
      </p:sp>
      <p:sp>
        <p:nvSpPr>
          <p:cNvPr id="4" name="Footer Placeholder 4"/>
          <p:cNvSpPr>
            <a:spLocks noGrp="1"/>
          </p:cNvSpPr>
          <p:nvPr>
            <p:ph type="ftr" sz="quarter" idx="11"/>
          </p:nvPr>
        </p:nvSpPr>
        <p:spPr/>
        <p:txBody>
          <a:bodyPr/>
          <a:lstStyle>
            <a:lvl1pPr>
              <a:defRPr/>
            </a:lvl1pPr>
          </a:lstStyle>
          <a:p>
            <a:pPr>
              <a:defRPr/>
            </a:pPr>
            <a:r>
              <a:rPr lang="tr-TR"/>
              <a:t>Dr. Meltem BATURAY</a:t>
            </a:r>
          </a:p>
        </p:txBody>
      </p:sp>
      <p:sp>
        <p:nvSpPr>
          <p:cNvPr id="5" name="Slide Number Placeholder 5"/>
          <p:cNvSpPr>
            <a:spLocks noGrp="1"/>
          </p:cNvSpPr>
          <p:nvPr>
            <p:ph type="sldNum" sz="quarter" idx="12"/>
          </p:nvPr>
        </p:nvSpPr>
        <p:spPr/>
        <p:txBody>
          <a:bodyPr/>
          <a:lstStyle>
            <a:lvl1pPr>
              <a:defRPr/>
            </a:lvl1pPr>
          </a:lstStyle>
          <a:p>
            <a:pPr>
              <a:defRPr/>
            </a:pPr>
            <a:fld id="{D38A950B-DB61-4B94-A39B-F34E3EF2E62D}" type="slidenum">
              <a:rPr lang="tr-TR" altLang="tr-TR"/>
              <a:pPr>
                <a:defRPr/>
              </a:pPr>
              <a:t>‹#›</a:t>
            </a:fld>
            <a:endParaRPr lang="tr-TR" altLang="tr-TR"/>
          </a:p>
        </p:txBody>
      </p:sp>
    </p:spTree>
    <p:extLst>
      <p:ext uri="{BB962C8B-B14F-4D97-AF65-F5344CB8AC3E}">
        <p14:creationId xmlns:p14="http://schemas.microsoft.com/office/powerpoint/2010/main" val="1803367321"/>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5"/>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1pPr>
              <a:defRPr/>
            </a:lvl1pPr>
          </a:lstStyle>
          <a:p>
            <a:pPr>
              <a:defRPr/>
            </a:pPr>
            <a:fld id="{C46DE68F-2A43-41E5-AE81-10327DE2F810}" type="datetime1">
              <a:rPr lang="tr-TR"/>
              <a:pPr>
                <a:defRPr/>
              </a:pPr>
              <a:t>28.11.2017</a:t>
            </a:fld>
            <a:endParaRPr lang="tr-TR"/>
          </a:p>
        </p:txBody>
      </p:sp>
      <p:sp>
        <p:nvSpPr>
          <p:cNvPr id="5" name="Footer Placeholder 7"/>
          <p:cNvSpPr>
            <a:spLocks noGrp="1"/>
          </p:cNvSpPr>
          <p:nvPr>
            <p:ph type="ftr" sz="quarter" idx="11"/>
          </p:nvPr>
        </p:nvSpPr>
        <p:spPr/>
        <p:txBody>
          <a:bodyPr/>
          <a:lstStyle>
            <a:lvl1pPr>
              <a:defRPr smtClean="0">
                <a:solidFill>
                  <a:srgbClr val="FFFFFF"/>
                </a:solidFill>
              </a:defRPr>
            </a:lvl1pPr>
          </a:lstStyle>
          <a:p>
            <a:pPr>
              <a:defRPr/>
            </a:pPr>
            <a:r>
              <a:rPr lang="tr-TR"/>
              <a:t>Dr. Meltem BATURAY</a:t>
            </a:r>
          </a:p>
        </p:txBody>
      </p:sp>
      <p:sp>
        <p:nvSpPr>
          <p:cNvPr id="6" name="Slide Number Placeholder 8"/>
          <p:cNvSpPr>
            <a:spLocks noGrp="1"/>
          </p:cNvSpPr>
          <p:nvPr>
            <p:ph type="sldNum" sz="quarter" idx="12"/>
          </p:nvPr>
        </p:nvSpPr>
        <p:spPr/>
        <p:txBody>
          <a:bodyPr/>
          <a:lstStyle>
            <a:lvl1pPr>
              <a:defRPr/>
            </a:lvl1pPr>
          </a:lstStyle>
          <a:p>
            <a:pPr>
              <a:defRPr/>
            </a:pPr>
            <a:fld id="{EE0B1064-7D4A-4C18-8148-1341065ABFF6}" type="slidenum">
              <a:rPr lang="tr-TR" altLang="tr-TR"/>
              <a:pPr>
                <a:defRPr/>
              </a:pPr>
              <a:t>‹#›</a:t>
            </a:fld>
            <a:endParaRPr lang="tr-TR" altLang="tr-TR"/>
          </a:p>
        </p:txBody>
      </p:sp>
    </p:spTree>
    <p:extLst>
      <p:ext uri="{BB962C8B-B14F-4D97-AF65-F5344CB8AC3E}">
        <p14:creationId xmlns:p14="http://schemas.microsoft.com/office/powerpoint/2010/main" val="853250278"/>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0" y="0"/>
            <a:ext cx="4051300"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4040188" y="0"/>
            <a:ext cx="63500"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a:xfrm>
            <a:off x="465138" y="6459538"/>
            <a:ext cx="2619375" cy="365125"/>
          </a:xfrm>
        </p:spPr>
        <p:txBody>
          <a:bodyPr/>
          <a:lstStyle>
            <a:lvl1pPr algn="l">
              <a:defRPr smtClean="0">
                <a:latin typeface="Times New Roman" panose="02020603050405020304" pitchFamily="18" charset="0"/>
                <a:cs typeface="Times New Roman" panose="02020603050405020304" pitchFamily="18" charset="0"/>
              </a:defRPr>
            </a:lvl1pPr>
          </a:lstStyle>
          <a:p>
            <a:pPr>
              <a:defRPr/>
            </a:pPr>
            <a:fld id="{4B4BF5D3-8F36-4304-88CE-7A9BE5CB1ED0}" type="datetime1">
              <a:rPr lang="tr-TR"/>
              <a:pPr>
                <a:defRPr/>
              </a:pPr>
              <a:t>28.11.2017</a:t>
            </a:fld>
            <a:endParaRPr lang="tr-TR"/>
          </a:p>
        </p:txBody>
      </p:sp>
      <p:sp>
        <p:nvSpPr>
          <p:cNvPr id="8" name="Footer Placeholder 5"/>
          <p:cNvSpPr>
            <a:spLocks noGrp="1"/>
          </p:cNvSpPr>
          <p:nvPr>
            <p:ph type="ftr" sz="quarter" idx="11"/>
          </p:nvPr>
        </p:nvSpPr>
        <p:spPr>
          <a:xfrm>
            <a:off x="4800600" y="6459538"/>
            <a:ext cx="4648200" cy="365125"/>
          </a:xfrm>
        </p:spPr>
        <p:txBody>
          <a:bodyPr/>
          <a:lstStyle>
            <a:lvl1pPr algn="l">
              <a:defRPr smtClean="0">
                <a:solidFill>
                  <a:srgbClr val="204788"/>
                </a:solidFill>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9" name="Slide Number Placeholder 6"/>
          <p:cNvSpPr>
            <a:spLocks noGrp="1"/>
          </p:cNvSpPr>
          <p:nvPr>
            <p:ph type="sldNum" sz="quarter" idx="12"/>
          </p:nvPr>
        </p:nvSpPr>
        <p:spPr/>
        <p:txBody>
          <a:bodyPr/>
          <a:lstStyle>
            <a:lvl1pPr>
              <a:defRPr smtClean="0">
                <a:solidFill>
                  <a:srgbClr val="204788"/>
                </a:solidFill>
                <a:latin typeface="Times New Roman" panose="02020603050405020304" pitchFamily="18" charset="0"/>
                <a:cs typeface="Times New Roman" panose="02020603050405020304" pitchFamily="18" charset="0"/>
              </a:defRPr>
            </a:lvl1pPr>
          </a:lstStyle>
          <a:p>
            <a:pPr>
              <a:defRPr/>
            </a:pPr>
            <a:fld id="{EE0F47B4-AF1E-42E0-85C8-07D0E7504722}" type="slidenum">
              <a:rPr lang="tr-TR" altLang="tr-TR"/>
              <a:pPr>
                <a:defRPr/>
              </a:pPr>
              <a:t>‹#›</a:t>
            </a:fld>
            <a:endParaRPr lang="tr-TR" altLang="tr-TR"/>
          </a:p>
        </p:txBody>
      </p:sp>
    </p:spTree>
    <p:extLst>
      <p:ext uri="{BB962C8B-B14F-4D97-AF65-F5344CB8AC3E}">
        <p14:creationId xmlns:p14="http://schemas.microsoft.com/office/powerpoint/2010/main" val="3268188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0" y="4914900"/>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p:txBody>
          <a:bodyPr/>
          <a:lstStyle>
            <a:lvl1pPr>
              <a:defRPr/>
            </a:lvl1pPr>
          </a:lstStyle>
          <a:p>
            <a:pPr>
              <a:defRPr/>
            </a:pPr>
            <a:fld id="{7708F7DB-804B-478E-8D5B-9BFBE246BC92}" type="datetime1">
              <a:rPr lang="tr-TR"/>
              <a:pPr>
                <a:defRPr/>
              </a:pPr>
              <a:t>28.11.2017</a:t>
            </a:fld>
            <a:endParaRPr lang="tr-TR"/>
          </a:p>
        </p:txBody>
      </p:sp>
      <p:sp>
        <p:nvSpPr>
          <p:cNvPr id="8" name="Footer Placeholder 5"/>
          <p:cNvSpPr>
            <a:spLocks noGrp="1"/>
          </p:cNvSpPr>
          <p:nvPr>
            <p:ph type="ftr" sz="quarter" idx="11"/>
          </p:nvPr>
        </p:nvSpPr>
        <p:spPr/>
        <p:txBody>
          <a:bodyPr/>
          <a:lstStyle>
            <a:lvl1pPr>
              <a:defRPr/>
            </a:lvl1pPr>
          </a:lstStyle>
          <a:p>
            <a:pPr>
              <a:defRPr/>
            </a:pPr>
            <a:r>
              <a:rPr lang="tr-TR"/>
              <a:t>Dr. Meltem BATURAY</a:t>
            </a:r>
          </a:p>
        </p:txBody>
      </p:sp>
      <p:sp>
        <p:nvSpPr>
          <p:cNvPr id="9" name="Slide Number Placeholder 6"/>
          <p:cNvSpPr>
            <a:spLocks noGrp="1"/>
          </p:cNvSpPr>
          <p:nvPr>
            <p:ph type="sldNum" sz="quarter" idx="12"/>
          </p:nvPr>
        </p:nvSpPr>
        <p:spPr/>
        <p:txBody>
          <a:bodyPr/>
          <a:lstStyle>
            <a:lvl1pPr>
              <a:defRPr/>
            </a:lvl1pPr>
          </a:lstStyle>
          <a:p>
            <a:pPr>
              <a:defRPr/>
            </a:pPr>
            <a:fld id="{724513CE-2E86-4D48-8F7D-470FE06DCADE}" type="slidenum">
              <a:rPr lang="tr-TR" altLang="tr-TR"/>
              <a:pPr>
                <a:defRPr/>
              </a:pPr>
              <a:t>‹#›</a:t>
            </a:fld>
            <a:endParaRPr lang="tr-TR" altLang="tr-TR"/>
          </a:p>
        </p:txBody>
      </p:sp>
    </p:spTree>
    <p:extLst>
      <p:ext uri="{BB962C8B-B14F-4D97-AF65-F5344CB8AC3E}">
        <p14:creationId xmlns:p14="http://schemas.microsoft.com/office/powerpoint/2010/main" val="1024697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6963" y="287339"/>
            <a:ext cx="10058400" cy="981421"/>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1029" name="Text Placeholder 2"/>
          <p:cNvSpPr>
            <a:spLocks noGrp="1"/>
          </p:cNvSpPr>
          <p:nvPr>
            <p:ph type="body" idx="1"/>
          </p:nvPr>
        </p:nvSpPr>
        <p:spPr bwMode="auto">
          <a:xfrm>
            <a:off x="1096963" y="1343701"/>
            <a:ext cx="10058400" cy="4525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1096963" y="6459538"/>
            <a:ext cx="2473325" cy="365125"/>
          </a:xfrm>
          <a:prstGeom prst="rect">
            <a:avLst/>
          </a:prstGeom>
        </p:spPr>
        <p:txBody>
          <a:bodyPr vert="horz" lIns="91440" tIns="45720" rIns="91440" bIns="45720" rtlCol="0" anchor="ctr"/>
          <a:lstStyle>
            <a:lvl1pPr algn="l" eaLnBrk="1" fontAlgn="auto" hangingPunct="1">
              <a:spcBef>
                <a:spcPts val="0"/>
              </a:spcBef>
              <a:spcAft>
                <a:spcPts val="0"/>
              </a:spcAft>
              <a:defRPr sz="900" smtClean="0">
                <a:solidFill>
                  <a:srgbClr val="204788"/>
                </a:solidFill>
                <a:latin typeface="Times New Roman" panose="02020603050405020304" pitchFamily="18" charset="0"/>
                <a:cs typeface="Times New Roman" panose="02020603050405020304" pitchFamily="18" charset="0"/>
              </a:defRPr>
            </a:lvl1pPr>
          </a:lstStyle>
          <a:p>
            <a:pPr>
              <a:defRPr/>
            </a:pPr>
            <a:fld id="{D5190670-BAB3-4F86-81FB-9209E0391820}" type="datetime1">
              <a:rPr lang="tr-TR"/>
              <a:pPr>
                <a:defRPr/>
              </a:pPr>
              <a:t>28.11.2017</a:t>
            </a:fld>
            <a:endParaRPr lang="tr-TR"/>
          </a:p>
        </p:txBody>
      </p:sp>
      <p:sp>
        <p:nvSpPr>
          <p:cNvPr id="5" name="Footer Placeholder 4"/>
          <p:cNvSpPr>
            <a:spLocks noGrp="1"/>
          </p:cNvSpPr>
          <p:nvPr>
            <p:ph type="ftr" sz="quarter" idx="3"/>
          </p:nvPr>
        </p:nvSpPr>
        <p:spPr>
          <a:xfrm>
            <a:off x="3686175" y="6459538"/>
            <a:ext cx="4822825" cy="365125"/>
          </a:xfrm>
          <a:prstGeom prst="rect">
            <a:avLst/>
          </a:prstGeom>
        </p:spPr>
        <p:txBody>
          <a:bodyPr vert="horz" lIns="91440" tIns="45720" rIns="91440" bIns="45720" rtlCol="0" anchor="ctr"/>
          <a:lstStyle>
            <a:lvl1pPr algn="ctr" eaLnBrk="1" fontAlgn="auto" hangingPunct="1">
              <a:spcBef>
                <a:spcPts val="0"/>
              </a:spcBef>
              <a:spcAft>
                <a:spcPts val="0"/>
              </a:spcAft>
              <a:defRPr sz="900" cap="all" baseline="0" smtClean="0">
                <a:solidFill>
                  <a:srgbClr val="204788"/>
                </a:solidFill>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6" name="Slide Number Placeholder 5"/>
          <p:cNvSpPr>
            <a:spLocks noGrp="1"/>
          </p:cNvSpPr>
          <p:nvPr>
            <p:ph type="sldNum" sz="quarter" idx="4"/>
          </p:nvPr>
        </p:nvSpPr>
        <p:spPr>
          <a:xfrm>
            <a:off x="9901238" y="6459538"/>
            <a:ext cx="1311275" cy="365125"/>
          </a:xfrm>
          <a:prstGeom prst="rect">
            <a:avLst/>
          </a:prstGeom>
        </p:spPr>
        <p:txBody>
          <a:bodyPr vert="horz" lIns="91440" tIns="45720" rIns="91440" bIns="45720" rtlCol="0" anchor="ctr"/>
          <a:lstStyle>
            <a:lvl1pPr algn="r" eaLnBrk="1" fontAlgn="auto" hangingPunct="1">
              <a:spcBef>
                <a:spcPts val="0"/>
              </a:spcBef>
              <a:spcAft>
                <a:spcPts val="0"/>
              </a:spcAft>
              <a:defRPr sz="1050" smtClean="0">
                <a:solidFill>
                  <a:srgbClr val="204788"/>
                </a:solidFill>
                <a:latin typeface="Times New Roman" panose="02020603050405020304" pitchFamily="18" charset="0"/>
                <a:cs typeface="Times New Roman" panose="02020603050405020304" pitchFamily="18" charset="0"/>
              </a:defRPr>
            </a:lvl1pPr>
          </a:lstStyle>
          <a:p>
            <a:pPr>
              <a:defRPr/>
            </a:pPr>
            <a:fld id="{7A164F21-C042-42E0-8AC8-7DA2A5079631}" type="slidenum">
              <a:rPr lang="tr-TR" altLang="tr-TR"/>
              <a:pPr>
                <a:defRPr/>
              </a:pPr>
              <a:t>‹#›</a:t>
            </a:fld>
            <a:endParaRPr lang="tr-TR" altLang="tr-TR"/>
          </a:p>
        </p:txBody>
      </p:sp>
      <p:cxnSp>
        <p:nvCxnSpPr>
          <p:cNvPr id="10" name="Straight Connector 9"/>
          <p:cNvCxnSpPr/>
          <p:nvPr/>
        </p:nvCxnSpPr>
        <p:spPr>
          <a:xfrm>
            <a:off x="1096963" y="1284962"/>
            <a:ext cx="996632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66" r:id="rId4"/>
    <p:sldLayoutId id="2147483767" r:id="rId5"/>
    <p:sldLayoutId id="2147483768" r:id="rId6"/>
    <p:sldLayoutId id="2147483773" r:id="rId7"/>
    <p:sldLayoutId id="2147483774" r:id="rId8"/>
    <p:sldLayoutId id="2147483775" r:id="rId9"/>
    <p:sldLayoutId id="2147483769" r:id="rId10"/>
    <p:sldLayoutId id="2147483776" r:id="rId11"/>
  </p:sldLayoutIdLst>
  <p:transition spd="med">
    <p:fade/>
  </p:transition>
  <p:timing>
    <p:tnLst>
      <p:par>
        <p:cTn id="1" dur="indefinite" restart="never" nodeType="tmRoot"/>
      </p:par>
    </p:tnLst>
  </p:timing>
  <p:hf hdr="0" dt="0"/>
  <p:txStyles>
    <p:titleStyle>
      <a:lvl1pPr algn="l" rtl="0" fontAlgn="base">
        <a:lnSpc>
          <a:spcPct val="85000"/>
        </a:lnSpc>
        <a:spcBef>
          <a:spcPct val="0"/>
        </a:spcBef>
        <a:spcAft>
          <a:spcPct val="0"/>
        </a:spcAft>
        <a:defRPr sz="3600" kern="1200" spc="-50">
          <a:solidFill>
            <a:srgbClr val="204788"/>
          </a:solidFill>
          <a:latin typeface="Times New Roman" panose="02020603050405020304" pitchFamily="18" charset="0"/>
          <a:ea typeface="+mj-ea"/>
          <a:cs typeface="Times New Roman" panose="02020603050405020304" pitchFamily="18" charset="0"/>
        </a:defRPr>
      </a:lvl1pPr>
      <a:lvl2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2pPr>
      <a:lvl3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3pPr>
      <a:lvl4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4pPr>
      <a:lvl5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5pPr>
      <a:lvl6pPr marL="4572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6pPr>
      <a:lvl7pPr marL="9144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7pPr>
      <a:lvl8pPr marL="13716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8pPr>
      <a:lvl9pPr marL="18288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9pPr>
    </p:titleStyle>
    <p:bodyStyle>
      <a:lvl1pPr marL="90488" indent="-90488" algn="l" rtl="0" fontAlgn="base">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2588" indent="-182563" algn="l" rtl="0" fontAlgn="base">
        <a:lnSpc>
          <a:spcPct val="90000"/>
        </a:lnSpc>
        <a:spcBef>
          <a:spcPts val="200"/>
        </a:spcBef>
        <a:spcAft>
          <a:spcPts val="400"/>
        </a:spcAft>
        <a:buClr>
          <a:schemeClr val="accent1"/>
        </a:buClr>
        <a:buFont typeface="Calibri" panose="020F0502020204030204" pitchFamily="34" charset="0"/>
        <a:buChar char="◦"/>
        <a:defRPr kern="1200">
          <a:solidFill>
            <a:srgbClr val="204788"/>
          </a:solidFill>
          <a:latin typeface="Times New Roman" panose="02020603050405020304" pitchFamily="18" charset="0"/>
          <a:ea typeface="+mn-ea"/>
          <a:cs typeface="Times New Roman" panose="02020603050405020304" pitchFamily="18" charset="0"/>
        </a:defRPr>
      </a:lvl2pPr>
      <a:lvl3pPr marL="566738"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300"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1863"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google.com.tr/imgres?imgurl=http://prplanlama.com/wp-content/uploads/2007/09/planw.jpg&amp;imgrefurl=http://www.dbsdanismanlik.com/index.php/tag/catering-planlama&amp;usg=__gn1vLaQi8b2lq8H8kiU6jRIOHMQ=&amp;h=181&amp;w=380&amp;sz=28&amp;hl=tr&amp;start=2&amp;um=1&amp;itbs=1&amp;tbnid=pt3A7wiQBGxrzM:&amp;tbnh=59&amp;tbnw=123&amp;prev=/images%3Fq%3Dplanlama%26um%3D1%26hl%3Dtr%26rlz%3D1W1ADFA_tr%26tbs%3Disch:1"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google.com.tr/imgres?imgurl=http://www.dreamstime.com/web-navigation-buttons-blue-thumb8240864.jpg&amp;imgrefurl=http://www.dreamstime.com/web-navigation-buttons-blue-image8240864&amp;usg=__Wzzlw1qOtMz2ajEZzEp_c-XgstU=&amp;h=232&amp;w=300&amp;sz=49&amp;hl=tr&amp;start=25&amp;um=1&amp;itbs=1&amp;tbnid=aS8N648RRUGvlM:&amp;tbnh=90&amp;tbnw=116&amp;prev=/images%3Fq%3Dnavigation%2Bbutton%26start%3D20%26um%3D1%26hl%3Dtr%26sa%3DN%26rlz%3D1W1ADFA_tr%26ndsp%3D20%26tbs%3Disch:1"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www.google.com.tr/imgres?imgurl=http://www.ibm.com/developerworks/library/wa-fram/frames1.gif&amp;imgrefurl=http://www.ibm.com/developerworks/library/wa-fram/&amp;usg=__g_q1c_2kk0_lUwvm7kWCzNO6ii0=&amp;h=362&amp;w=506&amp;sz=21&amp;hl=tr&amp;start=3&amp;um=1&amp;itbs=1&amp;tbnid=FxYlQXM1rTrtWM:&amp;tbnh=94&amp;tbnw=131&amp;prev=/images%3Fq%3Dweb%2Bpage%2Bframe%26um%3D1%26hl%3Dtr%26tbs%3Disch:1"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www.google.com.tr/imgres?imgurl=http://www.behmor.com.au/big-tick.jpg&amp;imgrefurl=http://www.behmor.com.au/&amp;usg=__fPiM9rS5su_60UxcQk4OQXALIhs=&amp;h=350&amp;w=360&amp;sz=8&amp;hl=tr&amp;start=9&amp;um=1&amp;itbs=1&amp;tbnid=WCq0dEjB_ddYSM:&amp;tbnh=118&amp;tbnw=121&amp;prev=/images%3Fq%3Dtick%26um%3D1%26hl%3Dtr%26rlz%3D1W1ADFA_tr%26tbs%3Disch:1"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www.google.com.tr/imgres?imgurl=http://www.artsistem.com/content_files/prd_images/LogoGo.JPG&amp;imgrefurl=http://www.artsistem.com/&amp;usg=__oq4fhjxPo6OabBIgeNsFJUtvsaQ=&amp;h=305&amp;w=431&amp;sz=13&amp;hl=tr&amp;start=1&amp;um=1&amp;itbs=1&amp;tbnid=Lzv1CMmDY_VxRM:&amp;tbnh=89&amp;tbnw=126&amp;prev=/images%3Fq%3Dlogo%26um%3D1%26hl%3Dtr%26rlz%3D1W1ADFA_tr%26tbs%3Disch:1"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hyperlink" Target="http://www.google.com.tr/imgres?imgurl=http://www.ancientairmusic.com/D/Button%2520Skip%2520Intro.jpg&amp;imgrefurl=http://www.ancientairmusic.com/&amp;usg=__eSqQf2lR62_8STs4sXNoDFrG7Hs=&amp;h=413&amp;w=740&amp;sz=99&amp;hl=tr&amp;start=3&amp;um=1&amp;itbs=1&amp;tbnid=kTGsZFrzL8VJYM:&amp;tbnh=79&amp;tbnw=141&amp;prev=/images%3Fq%3Dskip%2Bintro%26um%3D1%26hl%3Dtr%26rlz%3D1W1ADFA_tr%26tbs%3Disch:1"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hyperlink" Target="http://www.google.com.tr/imgres?imgurl=http://www.hceye.org/metaphor-illustration.jpg&amp;imgrefurl=http://www.hceye.org/InterfaceMetaphor.htm&amp;usg=__anM4qflqPY9Q5w9KBm2PqAbPrvY=&amp;h=322&amp;w=320&amp;sz=109&amp;hl=tr&amp;start=11&amp;um=1&amp;itbs=1&amp;tbnid=7eXEGx544inUrM:&amp;tbnh=118&amp;tbnw=117&amp;prev=/images%3Fq%3Dmetaphor%26um%3D1%26hl%3Dtr%26rlz%3D1W1ADFA_tr%26tbs%3Disch:1"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hyperlink" Target="http://www.google.com.tr/imgres?imgurl=http://djheights.com/blog/wp-content/uploads/2009/11/content-is-the-key.png&amp;imgrefurl=http://djheights.com/blog/&amp;usg=__eQx9AC8V3zTSb5VgQtFUOoCpYa4=&amp;h=540&amp;w=560&amp;sz=11&amp;hl=tr&amp;start=2&amp;itbs=1&amp;tbnid=FppRwsR6dwD1IM:&amp;tbnh=128&amp;tbnw=133&amp;prev=/images%3Fq%3Dcontent%26hl%3Dtr%26gbv%3D2%26tbs%3Disch:1"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google.com.tr/imgres?imgurl=http://www.scu.edu/provost/diversity/faculty_staff/images/demographics.jpg&amp;imgrefurl=http://www.scu.edu/provost/diversity/faculty_staff/&amp;usg=__tK-K5iiCk62W3fXUnvjqSOMi7dA=&amp;h=347&amp;w=602&amp;sz=21&amp;hl=tr&amp;start=1&amp;um=1&amp;itbs=1&amp;tbnid=340gUswR2zfp-M:&amp;tbnh=78&amp;tbnw=135&amp;prev=/images%3Fq%3Ddemographics%26um%3D1%26hl%3Dtr%26rlz%3D1W1ADFA_tr%26tbs%3Disch:1"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1"/>
          <p:cNvSpPr>
            <a:spLocks noGrp="1"/>
          </p:cNvSpPr>
          <p:nvPr>
            <p:ph type="ctrTitle"/>
          </p:nvPr>
        </p:nvSpPr>
        <p:spPr>
          <a:xfrm>
            <a:off x="1919536" y="2780928"/>
            <a:ext cx="8229600" cy="1470025"/>
          </a:xfrm>
        </p:spPr>
        <p:txBody>
          <a:bodyPr>
            <a:normAutofit/>
          </a:bodyPr>
          <a:lstStyle/>
          <a:p>
            <a:pPr fontAlgn="auto">
              <a:spcAft>
                <a:spcPts val="0"/>
              </a:spcAft>
              <a:defRPr/>
            </a:pPr>
            <a:r>
              <a:rPr lang="tr-TR" altLang="tr-TR" dirty="0" smtClean="0"/>
              <a:t> </a:t>
            </a:r>
            <a:r>
              <a:rPr lang="tr-TR" altLang="tr-TR" dirty="0" smtClean="0"/>
              <a:t>Web Sitesi Tasarım İlkelerine Giriş</a:t>
            </a:r>
            <a:endParaRPr lang="tr-TR" altLang="tr-TR" dirty="0" smtClean="0"/>
          </a:p>
        </p:txBody>
      </p:sp>
      <p:sp>
        <p:nvSpPr>
          <p:cNvPr id="6" name="Alt Başlık 2"/>
          <p:cNvSpPr>
            <a:spLocks noGrp="1"/>
          </p:cNvSpPr>
          <p:nvPr>
            <p:ph type="subTitle" idx="1"/>
          </p:nvPr>
        </p:nvSpPr>
        <p:spPr/>
        <p:txBody>
          <a:bodyPr/>
          <a:lstStyle/>
          <a:p>
            <a:r>
              <a:rPr lang="tr-TR" dirty="0"/>
              <a:t>İnsan Bilgisayar </a:t>
            </a:r>
            <a:r>
              <a:rPr lang="tr-TR" dirty="0" smtClean="0"/>
              <a:t>Etkileşimi</a:t>
            </a:r>
            <a:endParaRPr lang="tr-TR"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ÖĞR. GÖR. SALİH ERDURUCAN</a:t>
            </a:r>
            <a:endParaRPr lang="tr-TR" dirty="0">
              <a:latin typeface="Times New Roman" panose="02020603050405020304" pitchFamily="18" charset="0"/>
              <a:cs typeface="Times New Roman" panose="02020603050405020304" pitchFamily="18" charset="0"/>
            </a:endParaRPr>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WEB SİTESİNİN AMACI</a:t>
            </a:r>
          </a:p>
        </p:txBody>
      </p:sp>
      <p:sp>
        <p:nvSpPr>
          <p:cNvPr id="3" name="İçerik Yer Tutucusu 2"/>
          <p:cNvSpPr>
            <a:spLocks noGrp="1"/>
          </p:cNvSpPr>
          <p:nvPr>
            <p:ph idx="1"/>
          </p:nvPr>
        </p:nvSpPr>
        <p:spPr/>
        <p:txBody>
          <a:bodyPr/>
          <a:lstStyle/>
          <a:p>
            <a:r>
              <a:rPr lang="tr-TR" altLang="tr-TR" dirty="0"/>
              <a:t>Farklı site amaçları farklı tasarım stratejileri ile karşılanmalıdır. Kısa ve uzun dönem amaçlarının analizi, sitenin bu amaçlara ulaşılmasında nasıl çalışacağı, başarı ölçüsünün ne olacağı gibi konular ilk planlama aşamasında ele alınmalıdır.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10</a:t>
            </a:fld>
            <a:endParaRPr lang="tr-TR" altLang="tr-TR"/>
          </a:p>
        </p:txBody>
      </p:sp>
      <p:pic>
        <p:nvPicPr>
          <p:cNvPr id="5" name="Picture 5" descr="http://t0.gstatic.com/images?q=tbn:pt3A7wiQBGxrzM:http://prplanlama.com/wp-content/uploads/2007/09/planw.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4232" y="2996952"/>
            <a:ext cx="2485288" cy="1577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61397046"/>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t>VERİLERİN </a:t>
            </a:r>
            <a:r>
              <a:rPr lang="tr-TR" sz="3200" dirty="0" smtClean="0"/>
              <a:t>ÖZELLİKLERİ VE </a:t>
            </a:r>
            <a:r>
              <a:rPr lang="tr-TR" sz="3200" dirty="0"/>
              <a:t>YAPISAL DURUMU</a:t>
            </a:r>
          </a:p>
        </p:txBody>
      </p:sp>
      <p:sp>
        <p:nvSpPr>
          <p:cNvPr id="3" name="İçerik Yer Tutucusu 2"/>
          <p:cNvSpPr>
            <a:spLocks noGrp="1"/>
          </p:cNvSpPr>
          <p:nvPr>
            <p:ph idx="1"/>
          </p:nvPr>
        </p:nvSpPr>
        <p:spPr/>
        <p:txBody>
          <a:bodyPr/>
          <a:lstStyle/>
          <a:p>
            <a:pPr marL="0" indent="0">
              <a:buNone/>
            </a:pPr>
            <a:r>
              <a:rPr lang="tr-TR" altLang="tr-TR" dirty="0"/>
              <a:t>Web sayfası yapmaya başlamadan önce üzerinde durulması gereken diğer önemli bir konu da bu web sitesine yerleştirilecek olan verilerdir. Bu veriler hedef kitlenin mantığına uygun olarak yapılandırılmış bilgiler olmalıdır. Verilerin yapılandırılması konusundaki genel yaklaşım ise şu şekildedir:</a:t>
            </a:r>
          </a:p>
          <a:p>
            <a:pPr eaLnBrk="1" hangingPunct="1">
              <a:buFont typeface="Wingdings" panose="05000000000000000000" pitchFamily="2" charset="2"/>
              <a:buChar char="Ø"/>
            </a:pPr>
            <a:r>
              <a:rPr lang="tr-TR" altLang="tr-TR" dirty="0"/>
              <a:t>Verileri küçük gruplara bölmek faydalıdır.</a:t>
            </a:r>
          </a:p>
          <a:p>
            <a:pPr eaLnBrk="1" hangingPunct="1">
              <a:buFont typeface="Wingdings" panose="05000000000000000000" pitchFamily="2" charset="2"/>
              <a:buChar char="Ø"/>
            </a:pPr>
            <a:r>
              <a:rPr lang="tr-TR" altLang="tr-TR" dirty="0"/>
              <a:t>Oluşturulan bu gruplar belirli bir yapıda organize edilmelidir. Aralarındaki ilişki ve göreceli önemleri dikkate alınarak bu gruplar </a:t>
            </a:r>
            <a:r>
              <a:rPr lang="tr-TR" altLang="tr-TR" dirty="0" err="1"/>
              <a:t>ardışıl</a:t>
            </a:r>
            <a:r>
              <a:rPr lang="tr-TR" altLang="tr-TR" dirty="0"/>
              <a:t>, hiyerarşik ya da ağ biçiminde organize edilebilir.</a:t>
            </a:r>
          </a:p>
          <a:p>
            <a:pPr eaLnBrk="1" hangingPunct="1">
              <a:buFont typeface="Wingdings" panose="05000000000000000000" pitchFamily="2" charset="2"/>
              <a:buChar char="Ø"/>
            </a:pPr>
            <a:r>
              <a:rPr lang="tr-TR" altLang="tr-TR" dirty="0"/>
              <a:t>Oluşturulan yapının işlevselliği ve kullanılabilirliği test edilir.</a:t>
            </a:r>
          </a:p>
          <a:p>
            <a:pPr eaLnBrk="1" hangingPunct="1"/>
            <a:endParaRPr lang="tr-TR" altLang="tr-TR" dirty="0"/>
          </a:p>
          <a:p>
            <a:pPr eaLnBrk="1" hangingPunct="1"/>
            <a:endParaRPr lang="tr-TR" altLang="tr-TR" dirty="0"/>
          </a:p>
          <a:p>
            <a:pPr eaLnBrk="1" hangingPunct="1"/>
            <a:endParaRPr lang="tr-TR" altLang="tr-TR" dirty="0"/>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11</a:t>
            </a:fld>
            <a:endParaRPr lang="tr-TR" altLang="tr-TR"/>
          </a:p>
        </p:txBody>
      </p:sp>
    </p:spTree>
    <p:extLst>
      <p:ext uri="{BB962C8B-B14F-4D97-AF65-F5344CB8AC3E}">
        <p14:creationId xmlns:p14="http://schemas.microsoft.com/office/powerpoint/2010/main" val="599011380"/>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t>VERİLERİN </a:t>
            </a:r>
            <a:r>
              <a:rPr lang="tr-TR" sz="3200" dirty="0" smtClean="0"/>
              <a:t>ÖZELLİKLERİ VE </a:t>
            </a:r>
            <a:r>
              <a:rPr lang="tr-TR" sz="3200" dirty="0"/>
              <a:t>YAPISAL DURUMU</a:t>
            </a:r>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tr-TR" dirty="0"/>
              <a:t>Eğitim amacıyla tasarlanmış bir web sitesi, </a:t>
            </a:r>
            <a:r>
              <a:rPr lang="tr-TR" altLang="tr-TR" dirty="0" err="1"/>
              <a:t>ardışıl</a:t>
            </a:r>
            <a:r>
              <a:rPr lang="tr-TR" altLang="tr-TR" dirty="0"/>
              <a:t> içerik organizasyonuna oldukça uygun bir örnek oluşturur. Bu tipteki sitelerin içerdiği veriler doğrusal ve bu yönde akıcı olan bir yapıya sahiptir. Kullanıcıların bu gibi siteleri belirli bir amaç doğrultusunda ziyaret ettikleri ve genellikle siteye ayırdıkları zamanın da sınırlı (eğlence amaçlı olmayan) olduğu gözlenir.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12</a:t>
            </a:fld>
            <a:endParaRPr lang="tr-TR" altLang="tr-TR"/>
          </a:p>
        </p:txBody>
      </p:sp>
      <p:pic>
        <p:nvPicPr>
          <p:cNvPr id="5" name="Picture 5" descr="imagesCASACXW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88088" y="3645024"/>
            <a:ext cx="2530675" cy="203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41696697"/>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VERİLERİN ÖZELLİKLERİ VE YAPISAL DURUMU</a:t>
            </a:r>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tr-TR" dirty="0"/>
              <a:t>Daha geniş çapta bir eğitim amaçlayan web siteleri ise </a:t>
            </a:r>
            <a:r>
              <a:rPr lang="tr-TR" altLang="tr-TR" dirty="0" err="1"/>
              <a:t>hiyararşik</a:t>
            </a:r>
            <a:r>
              <a:rPr lang="tr-TR" altLang="tr-TR" dirty="0"/>
              <a:t> bir yapıyı, doğrusal yapıya oranla daha çok tercih ederler. Bu sitelerde merkezde bir ana tema çevresinde site içindeki diğer sayfalara ve site dışındaki sayfalara linkler bulunur.</a:t>
            </a:r>
          </a:p>
          <a:p>
            <a:pPr>
              <a:buFont typeface="Wingdings" panose="05000000000000000000" pitchFamily="2" charset="2"/>
              <a:buChar char="Ø"/>
            </a:pPr>
            <a:r>
              <a:rPr lang="tr-TR" altLang="tr-TR" dirty="0"/>
              <a:t>Bilgi referansı olarak tasarlanmış siteler ise doğrusal olmayan sitelere örnek teşkil eder. Bu siteler, kullanıcının siteyi arayacağını ve ihtiyaçlarına göre istedikleri bilgiye ulaşmaya çalıştıklarını varsayar. Bu tipte olan sitelerde birçok link bulunur ve genellikle ziyaretçiler sitedeki linkleri takip ederken siteye geri dönmeyi amaçlamazlar ve genellikle de dönmezler (yeni bir ihtiyaçları olduğunda en baştan siteye girmeleri dışında).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13</a:t>
            </a:fld>
            <a:endParaRPr lang="tr-TR" altLang="tr-TR"/>
          </a:p>
        </p:txBody>
      </p:sp>
    </p:spTree>
    <p:extLst>
      <p:ext uri="{BB962C8B-B14F-4D97-AF65-F5344CB8AC3E}">
        <p14:creationId xmlns:p14="http://schemas.microsoft.com/office/powerpoint/2010/main" val="236152184"/>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WEB NAVİGASYONU İÇİN TASARIM İLKELERİ</a:t>
            </a:r>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tr-TR" dirty="0"/>
              <a:t>Web sayfası tasarımı ile normal bilgisayar uygulaması tasarımı arasındaki en önemli farklardan biri </a:t>
            </a:r>
            <a:r>
              <a:rPr lang="tr-TR" altLang="tr-TR" dirty="0" err="1"/>
              <a:t>navigasyon</a:t>
            </a:r>
            <a:r>
              <a:rPr lang="tr-TR" altLang="tr-TR" dirty="0"/>
              <a:t> bileşenlerinde görülen farklılıktır. Web sitesi tasarımcısı, yarattığı içeriğin izlenebilmesi için elinde çok farklı tipte bilgisayarlar olan değişik tepkiler gösteren bireylerle karşı karşıyadır. </a:t>
            </a:r>
            <a:r>
              <a:rPr lang="tr-TR" altLang="tr-TR" dirty="0" err="1"/>
              <a:t>Navigasyon</a:t>
            </a:r>
            <a:r>
              <a:rPr lang="tr-TR" altLang="tr-TR" dirty="0"/>
              <a:t> yapısı, bu farklı tipte olan ve ellerinde de farklı bilgisayarlar bulunan kullanıcıları web sitesi içinde istedikleri yere gidebilecekleri biçimde yönlendirebilmelidir.</a:t>
            </a:r>
          </a:p>
          <a:p>
            <a:pPr>
              <a:buFont typeface="Arial" panose="020B0604020202020204" pitchFamily="34" charset="0"/>
              <a:buChar char="•"/>
            </a:pPr>
            <a:endParaRPr lang="tr-TR" altLang="tr-TR" dirty="0"/>
          </a:p>
          <a:p>
            <a:pPr>
              <a:buFont typeface="Arial" panose="020B0604020202020204" pitchFamily="34" charset="0"/>
              <a:buChar char="•"/>
            </a:pPr>
            <a:endParaRPr lang="tr-TR" altLang="tr-TR" dirty="0"/>
          </a:p>
          <a:p>
            <a:pPr>
              <a:buFont typeface="Arial" panose="020B0604020202020204" pitchFamily="34" charset="0"/>
              <a:buChar char="•"/>
            </a:pPr>
            <a:endParaRPr lang="tr-TR" altLang="tr-TR" dirty="0"/>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14</a:t>
            </a:fld>
            <a:endParaRPr lang="tr-TR" altLang="tr-TR"/>
          </a:p>
        </p:txBody>
      </p:sp>
    </p:spTree>
    <p:extLst>
      <p:ext uri="{BB962C8B-B14F-4D97-AF65-F5344CB8AC3E}">
        <p14:creationId xmlns:p14="http://schemas.microsoft.com/office/powerpoint/2010/main" val="1511708296"/>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WEB SİTESİNİN NAVİGASYON ÖZELLİKLERİ</a:t>
            </a:r>
          </a:p>
        </p:txBody>
      </p:sp>
      <p:sp>
        <p:nvSpPr>
          <p:cNvPr id="3" name="İçerik Yer Tutucusu 2"/>
          <p:cNvSpPr>
            <a:spLocks noGrp="1"/>
          </p:cNvSpPr>
          <p:nvPr>
            <p:ph idx="1"/>
          </p:nvPr>
        </p:nvSpPr>
        <p:spPr>
          <a:xfrm>
            <a:off x="1096963" y="1484784"/>
            <a:ext cx="10058400" cy="4670797"/>
          </a:xfrm>
        </p:spPr>
        <p:txBody>
          <a:bodyPr/>
          <a:lstStyle/>
          <a:p>
            <a:r>
              <a:rPr lang="tr-TR" altLang="tr-TR" dirty="0"/>
              <a:t>Web sitesinin </a:t>
            </a:r>
            <a:r>
              <a:rPr lang="tr-TR" altLang="tr-TR" dirty="0" err="1"/>
              <a:t>navigasyon</a:t>
            </a:r>
            <a:r>
              <a:rPr lang="tr-TR" altLang="tr-TR" dirty="0"/>
              <a:t> özellikleri, genellikle sitenin sonuçta gözlenecek başarısını önemli oranda etkileyen faktörlerden biridir. Kötü bir </a:t>
            </a:r>
            <a:r>
              <a:rPr lang="tr-TR" altLang="tr-TR" dirty="0" err="1"/>
              <a:t>navigasyon</a:t>
            </a:r>
            <a:r>
              <a:rPr lang="tr-TR" altLang="tr-TR" dirty="0"/>
              <a:t> yapısı sergileyen sitelerde kullanıcıların siteyi kullanmaları genellikle mümkün olmaz, hatta bazı durumlarda ana sayfadan sonra siteye giriş bile kullanıcılar tarafından tercih edilmez ve pencere kapatılır.</a:t>
            </a:r>
          </a:p>
          <a:p>
            <a:pPr eaLnBrk="1" hangingPunct="1">
              <a:buFont typeface="Arial" panose="020B0604020202020204" pitchFamily="34" charset="0"/>
              <a:buNone/>
            </a:pPr>
            <a:r>
              <a:rPr lang="tr-TR" altLang="tr-TR" b="1" dirty="0"/>
              <a:t>İYİ</a:t>
            </a:r>
          </a:p>
          <a:p>
            <a:pPr eaLnBrk="1" hangingPunct="1">
              <a:buFont typeface="Wingdings" panose="05000000000000000000" pitchFamily="2" charset="2"/>
              <a:buChar char="Ø"/>
            </a:pPr>
            <a:r>
              <a:rPr lang="tr-TR" altLang="tr-TR" dirty="0"/>
              <a:t>Kullanıcılar siteyi kullanmaları sırasında beklentilerinin karşılandığını hissedecekler ve kendilerine güven duyacaklardır.</a:t>
            </a:r>
          </a:p>
          <a:p>
            <a:pPr eaLnBrk="1" hangingPunct="1">
              <a:buFont typeface="Arial" panose="020B0604020202020204" pitchFamily="34" charset="0"/>
              <a:buNone/>
            </a:pPr>
            <a:r>
              <a:rPr lang="tr-TR" altLang="tr-TR" b="1" dirty="0" smtClean="0"/>
              <a:t>KÖTÜ</a:t>
            </a:r>
            <a:endParaRPr lang="tr-TR" altLang="tr-TR" b="1" dirty="0"/>
          </a:p>
          <a:p>
            <a:pPr eaLnBrk="1" hangingPunct="1">
              <a:buFont typeface="Wingdings" panose="05000000000000000000" pitchFamily="2" charset="2"/>
              <a:buChar char="Ø"/>
            </a:pPr>
            <a:r>
              <a:rPr lang="tr-TR" altLang="tr-TR" dirty="0"/>
              <a:t>Kullanıcıların siteyi kullanmaları genellikle mümkün olmaz, hatta bazı durumlarda ana sayfadan sonra siteye giriş bile kullanıcılar tarafından tercih edilmez ve pencere kapatılır.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15</a:t>
            </a:fld>
            <a:endParaRPr lang="tr-TR" altLang="tr-TR"/>
          </a:p>
        </p:txBody>
      </p:sp>
    </p:spTree>
    <p:extLst>
      <p:ext uri="{BB962C8B-B14F-4D97-AF65-F5344CB8AC3E}">
        <p14:creationId xmlns:p14="http://schemas.microsoft.com/office/powerpoint/2010/main" val="3029783111"/>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WEB SİTESİNİN NAVİGASYON YAPISI</a:t>
            </a:r>
          </a:p>
        </p:txBody>
      </p:sp>
      <p:sp>
        <p:nvSpPr>
          <p:cNvPr id="3" name="İçerik Yer Tutucusu 2"/>
          <p:cNvSpPr>
            <a:spLocks noGrp="1"/>
          </p:cNvSpPr>
          <p:nvPr>
            <p:ph idx="1"/>
          </p:nvPr>
        </p:nvSpPr>
        <p:spPr>
          <a:xfrm>
            <a:off x="767409" y="1556792"/>
            <a:ext cx="5184576" cy="4670797"/>
          </a:xfrm>
        </p:spPr>
        <p:txBody>
          <a:bodyPr/>
          <a:lstStyle/>
          <a:p>
            <a:r>
              <a:rPr lang="tr-TR" altLang="tr-TR" dirty="0"/>
              <a:t>Web sitelerinde </a:t>
            </a:r>
            <a:r>
              <a:rPr lang="tr-TR" altLang="tr-TR" dirty="0" err="1"/>
              <a:t>navigasyon</a:t>
            </a:r>
            <a:r>
              <a:rPr lang="tr-TR" altLang="tr-TR" dirty="0"/>
              <a:t> yapısı, site hazırlanmaya başlamadan önce oluşturulmalıdır. Site hazırlanmaya başlandıktan sonra oluşturulan </a:t>
            </a:r>
            <a:r>
              <a:rPr lang="tr-TR" altLang="tr-TR" dirty="0" err="1"/>
              <a:t>navigasyon</a:t>
            </a:r>
            <a:r>
              <a:rPr lang="tr-TR" altLang="tr-TR" dirty="0"/>
              <a:t> yapıları çoğunlukla karmaşık, anlaşılmaz, verimsiz ve dolayısı ile başarısız olur. Bu yapının oluşturulması için durum diyagramlarının oluşturulması </a:t>
            </a:r>
            <a:r>
              <a:rPr lang="tr-TR" altLang="tr-TR" dirty="0" err="1"/>
              <a:t>önerililir</a:t>
            </a:r>
            <a:r>
              <a:rPr lang="tr-TR" altLang="tr-TR" dirty="0"/>
              <a:t>. Durum diyagramları, site içindeki bilgiler arasında mantıksal olarak ilişkinin gözler önüne serilmesini ve bu bilgi grupları arasında nasıl dolaşılacağının belirlenmesini sağlar.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16</a:t>
            </a:fld>
            <a:endParaRPr lang="tr-TR" altLang="tr-TR"/>
          </a:p>
        </p:txBody>
      </p:sp>
      <p:pic>
        <p:nvPicPr>
          <p:cNvPr id="5" name="Picture 3" descr="8.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121033" y="1772816"/>
            <a:ext cx="5969647" cy="3525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50056997"/>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t>NAVİGASYON BİLEŞENLERİ TASARIM İLKELERİ - 1</a:t>
            </a:r>
          </a:p>
        </p:txBody>
      </p:sp>
      <p:sp>
        <p:nvSpPr>
          <p:cNvPr id="3" name="İçerik Yer Tutucusu 2"/>
          <p:cNvSpPr>
            <a:spLocks noGrp="1"/>
          </p:cNvSpPr>
          <p:nvPr>
            <p:ph idx="1"/>
          </p:nvPr>
        </p:nvSpPr>
        <p:spPr>
          <a:xfrm>
            <a:off x="695400" y="1556792"/>
            <a:ext cx="10801200" cy="4670797"/>
          </a:xfrm>
        </p:spPr>
        <p:txBody>
          <a:bodyPr/>
          <a:lstStyle/>
          <a:p>
            <a:pPr>
              <a:buFont typeface="Arial" panose="020B0604020202020204" pitchFamily="34" charset="0"/>
              <a:buChar char="•"/>
            </a:pPr>
            <a:r>
              <a:rPr lang="tr-TR" altLang="tr-TR" dirty="0" err="1"/>
              <a:t>Navigasyon</a:t>
            </a:r>
            <a:r>
              <a:rPr lang="tr-TR" altLang="tr-TR" dirty="0"/>
              <a:t> ögelerinin site içinde tamamıyla tutarlı bir biçimde kullanılması gerekir (örneğin alışveriş sepeti). </a:t>
            </a:r>
          </a:p>
          <a:p>
            <a:pPr eaLnBrk="1" hangingPunct="1">
              <a:buFont typeface="Arial" panose="020B0604020202020204" pitchFamily="34" charset="0"/>
              <a:buChar char="•"/>
            </a:pPr>
            <a:r>
              <a:rPr lang="tr-TR" altLang="tr-TR" sz="2500" dirty="0" err="1"/>
              <a:t>Navigasyon</a:t>
            </a:r>
            <a:r>
              <a:rPr lang="tr-TR" altLang="tr-TR" sz="2500" dirty="0"/>
              <a:t> yapısının kullanıcı tarafından kolayca görülebilir ve fark</a:t>
            </a:r>
            <a:r>
              <a:rPr lang="tr-TR" altLang="tr-TR" sz="2500" dirty="0">
                <a:latin typeface="Arial" panose="020B0604020202020204" pitchFamily="34" charset="0"/>
              </a:rPr>
              <a:t> </a:t>
            </a:r>
            <a:r>
              <a:rPr lang="tr-TR" altLang="tr-TR" sz="2500" dirty="0"/>
              <a:t>edilebilir bir biçimde sunulması gerekir: </a:t>
            </a:r>
          </a:p>
          <a:p>
            <a:pPr lvl="1" eaLnBrk="1" hangingPunct="1">
              <a:buFont typeface="Wingdings" panose="05000000000000000000" pitchFamily="2" charset="2"/>
              <a:buChar char="Ø"/>
            </a:pPr>
            <a:r>
              <a:rPr lang="tr-TR" altLang="tr-TR" sz="2400" dirty="0"/>
              <a:t>Tıklanacak ögeler sadece bakarak anlaşılabilmelidir. Üzerine gidince tıklanacağı </a:t>
            </a:r>
            <a:r>
              <a:rPr lang="tr-TR" altLang="tr-TR" sz="2400" dirty="0" err="1"/>
              <a:t>farkedilen</a:t>
            </a:r>
            <a:r>
              <a:rPr lang="tr-TR" altLang="tr-TR" sz="2400" dirty="0"/>
              <a:t> yapı kullanılmamalıdır. </a:t>
            </a:r>
          </a:p>
          <a:p>
            <a:pPr lvl="1" eaLnBrk="1" hangingPunct="1">
              <a:buFont typeface="Wingdings" panose="05000000000000000000" pitchFamily="2" charset="2"/>
              <a:buChar char="Ø"/>
            </a:pPr>
            <a:r>
              <a:rPr lang="tr-TR" altLang="tr-TR" sz="2400" dirty="0" err="1"/>
              <a:t>Navigasyon</a:t>
            </a:r>
            <a:r>
              <a:rPr lang="tr-TR" altLang="tr-TR" sz="2400" dirty="0"/>
              <a:t> ögeleri öyle tasarlanmalıdır ki, görünüşlerine bakarak kullanıcı bunların ne anlama geldiğini tahmin edebilmelidir. Bu şekilde, </a:t>
            </a:r>
            <a:r>
              <a:rPr lang="tr-TR" altLang="tr-TR" sz="2400" dirty="0" err="1"/>
              <a:t>navigasyon</a:t>
            </a:r>
            <a:r>
              <a:rPr lang="tr-TR" altLang="tr-TR" sz="2400" dirty="0"/>
              <a:t> amaçlı bileşenler, bilgi amaçlı bileşenlerden kolaylıkla </a:t>
            </a:r>
            <a:r>
              <a:rPr lang="tr-TR" altLang="tr-TR" sz="2400" dirty="0" err="1"/>
              <a:t>ayırdedilebilir</a:t>
            </a:r>
            <a:r>
              <a:rPr lang="tr-TR" altLang="tr-TR" sz="2400" dirty="0"/>
              <a:t>.</a:t>
            </a:r>
          </a:p>
          <a:p>
            <a:pPr eaLnBrk="1" hangingPunct="1">
              <a:buFont typeface="Arial" panose="020B0604020202020204" pitchFamily="34" charset="0"/>
              <a:buChar char="•"/>
            </a:pPr>
            <a:r>
              <a:rPr lang="tr-TR" altLang="tr-TR" dirty="0" err="1"/>
              <a:t>Navigasyon</a:t>
            </a:r>
            <a:r>
              <a:rPr lang="tr-TR" altLang="tr-TR" dirty="0"/>
              <a:t> için görsel ipuçları ve geri besleme sağlanmalıdır. Örneğin içinde bulunulan sayfa hiyerarşi yapısının içinde bulundukları yerde gösterilmelidir. </a:t>
            </a:r>
          </a:p>
          <a:p>
            <a:pPr eaLnBrk="1" hangingPunct="1">
              <a:buFont typeface="Arial" panose="020B0604020202020204" pitchFamily="34" charset="0"/>
              <a:buChar char="•"/>
            </a:pPr>
            <a:r>
              <a:rPr lang="tr-TR" altLang="tr-TR" dirty="0"/>
              <a:t>Çıkmaz sokak biçimindeki, geri dönülemez (geri tuşu hariç) sayfalar yapılmamalıdır.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17</a:t>
            </a:fld>
            <a:endParaRPr lang="tr-TR" altLang="tr-TR"/>
          </a:p>
        </p:txBody>
      </p:sp>
    </p:spTree>
    <p:extLst>
      <p:ext uri="{BB962C8B-B14F-4D97-AF65-F5344CB8AC3E}">
        <p14:creationId xmlns:p14="http://schemas.microsoft.com/office/powerpoint/2010/main" val="3318177975"/>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t>NAVİGASYON BİLEŞENLERİ TASARIM İLKELERİ - 2</a:t>
            </a:r>
          </a:p>
        </p:txBody>
      </p:sp>
      <p:sp>
        <p:nvSpPr>
          <p:cNvPr id="3" name="İçerik Yer Tutucusu 2"/>
          <p:cNvSpPr>
            <a:spLocks noGrp="1"/>
          </p:cNvSpPr>
          <p:nvPr>
            <p:ph idx="1"/>
          </p:nvPr>
        </p:nvSpPr>
        <p:spPr/>
        <p:txBody>
          <a:bodyPr/>
          <a:lstStyle/>
          <a:p>
            <a:pPr>
              <a:buFont typeface="Arial" panose="020B0604020202020204" pitchFamily="34" charset="0"/>
              <a:buChar char="•"/>
            </a:pPr>
            <a:r>
              <a:rPr lang="tr-TR" altLang="tr-TR" dirty="0"/>
              <a:t>Üç ekran boyundan daha uzun yer kaplayan dokümanları bölümlere ayırmak ve her bölümden başa link vermek gereklidir. Kaydırılan bölümün altında ise </a:t>
            </a:r>
            <a:r>
              <a:rPr lang="tr-TR" altLang="tr-TR" dirty="0" err="1"/>
              <a:t>navigasyon</a:t>
            </a:r>
            <a:r>
              <a:rPr lang="tr-TR" altLang="tr-TR" dirty="0"/>
              <a:t> işleminin devam ettirilebilmesi amacıyla gerekli link ya da düğmeler, </a:t>
            </a:r>
            <a:r>
              <a:rPr lang="tr-TR" altLang="tr-TR" dirty="0" err="1"/>
              <a:t>navigasyon</a:t>
            </a:r>
            <a:r>
              <a:rPr lang="tr-TR" altLang="tr-TR" dirty="0"/>
              <a:t> bileşenleri verilmelidir</a:t>
            </a:r>
            <a:r>
              <a:rPr lang="tr-TR" altLang="tr-TR" dirty="0" smtClean="0"/>
              <a:t>.</a:t>
            </a:r>
          </a:p>
          <a:p>
            <a:pPr>
              <a:buFont typeface="Arial" panose="020B0604020202020204" pitchFamily="34" charset="0"/>
              <a:buChar char="•"/>
            </a:pPr>
            <a:endParaRPr lang="tr-TR" altLang="tr-TR" dirty="0"/>
          </a:p>
          <a:p>
            <a:pPr>
              <a:buFont typeface="Arial" panose="020B0604020202020204" pitchFamily="34" charset="0"/>
              <a:buChar char="•"/>
            </a:pPr>
            <a:endParaRPr lang="tr-TR" altLang="tr-TR" dirty="0"/>
          </a:p>
          <a:p>
            <a:pPr>
              <a:buFont typeface="Arial" panose="020B0604020202020204" pitchFamily="34" charset="0"/>
              <a:buChar char="•"/>
            </a:pPr>
            <a:r>
              <a:rPr lang="tr-TR" altLang="tr-TR" dirty="0"/>
              <a:t>Site oldukça karmaşık durumda ise, site haritasının verilmesi kullanıcıya kolaylık sağlayabilir. Ancak unutulmamalıdır ki, iyi tasarlanmış sitelerde genellikle site haritasına ihtiyaç duyulmayacaktır. Site haritası yardımıyla kullanıcılar sitedeki bilgilerin tümüne kuşbakışı biçimde hakim olabilirler ve bu da sitedeki bilgileri onların daha iyi kullanabilmelerini sağlayacaktır.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18</a:t>
            </a:fld>
            <a:endParaRPr lang="tr-TR" altLang="tr-TR"/>
          </a:p>
        </p:txBody>
      </p:sp>
      <p:pic>
        <p:nvPicPr>
          <p:cNvPr id="5" name="Picture 5" descr="http://t1.gstatic.com/images?q=tbn:aS8N648RRUGvlM:http://www.dreamstime.com/web-navigation-buttons-blue-thumb8240864.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32304" y="2818270"/>
            <a:ext cx="1381125" cy="1071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38131992"/>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t>NAVİGASYON BİLEŞENLERİ TASARIM İLKELERİ - 2</a:t>
            </a:r>
          </a:p>
        </p:txBody>
      </p:sp>
      <p:sp>
        <p:nvSpPr>
          <p:cNvPr id="3" name="İçerik Yer Tutucusu 2"/>
          <p:cNvSpPr>
            <a:spLocks noGrp="1"/>
          </p:cNvSpPr>
          <p:nvPr>
            <p:ph idx="1"/>
          </p:nvPr>
        </p:nvSpPr>
        <p:spPr/>
        <p:txBody>
          <a:bodyPr/>
          <a:lstStyle/>
          <a:p>
            <a:pPr>
              <a:buFont typeface="Arial" panose="020B0604020202020204" pitchFamily="34" charset="0"/>
              <a:buChar char="•"/>
            </a:pPr>
            <a:r>
              <a:rPr lang="tr-TR" altLang="tr-TR" dirty="0" err="1"/>
              <a:t>Navigasyon</a:t>
            </a:r>
            <a:r>
              <a:rPr lang="tr-TR" altLang="tr-TR" dirty="0"/>
              <a:t> için kullanılan bileşenler kendi aralarında tutarlı olarak kullanılmalıdır. Her sayfanın üst bölümünde, alt bölümünde ya da kenarında aynı biçimde </a:t>
            </a:r>
            <a:r>
              <a:rPr lang="tr-TR" altLang="tr-TR" dirty="0" err="1"/>
              <a:t>navigasyon</a:t>
            </a:r>
            <a:r>
              <a:rPr lang="tr-TR" altLang="tr-TR" dirty="0"/>
              <a:t> kontrolleri sunulmalıdır. Ana sayfaya, bir önceki sayfaya gibi kontroller aynı biçimde sunulmalıdır. Bunların görünüşü de davranışı da aynı olmalıdır.</a:t>
            </a:r>
          </a:p>
          <a:p>
            <a:pPr>
              <a:buFont typeface="Arial" panose="020B0604020202020204" pitchFamily="34" charset="0"/>
              <a:buChar char="•"/>
            </a:pPr>
            <a:r>
              <a:rPr lang="tr-TR" altLang="tr-TR" dirty="0"/>
              <a:t>Düğmeler ve resim haritaları (</a:t>
            </a:r>
            <a:r>
              <a:rPr lang="tr-TR" altLang="tr-TR" dirty="0" err="1"/>
              <a:t>image</a:t>
            </a:r>
            <a:r>
              <a:rPr lang="tr-TR" altLang="tr-TR" dirty="0"/>
              <a:t> </a:t>
            </a:r>
            <a:r>
              <a:rPr lang="tr-TR" altLang="tr-TR" dirty="0" err="1"/>
              <a:t>map</a:t>
            </a:r>
            <a:r>
              <a:rPr lang="tr-TR" altLang="tr-TR" dirty="0"/>
              <a:t>) tıklanabilir grafik bileşenlerdir. Bu bileşenlerde kullanıcıların tıklaması gerektiği hakkında, üzerine gitmeden </a:t>
            </a:r>
            <a:r>
              <a:rPr lang="tr-TR" altLang="tr-TR" dirty="0" err="1"/>
              <a:t>farkedebilecekleri</a:t>
            </a:r>
            <a:r>
              <a:rPr lang="tr-TR" altLang="tr-TR" dirty="0"/>
              <a:t> ipuçları olmalıdır. Ayrıca bu ipuçları, tıklandıklarında nereye gidileceği konusunda bir fikir vermelidir. Sadece anlamsız şekiller kullanılarak yapılan düğmeler bu konuda en kötü örnek olarak bir fikir verebilir.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19</a:t>
            </a:fld>
            <a:endParaRPr lang="tr-TR" altLang="tr-TR"/>
          </a:p>
        </p:txBody>
      </p:sp>
    </p:spTree>
    <p:extLst>
      <p:ext uri="{BB962C8B-B14F-4D97-AF65-F5344CB8AC3E}">
        <p14:creationId xmlns:p14="http://schemas.microsoft.com/office/powerpoint/2010/main" val="1881019368"/>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WEB SİTESİ TASARIM İLKELERİNE GİRİŞ</a:t>
            </a:r>
          </a:p>
        </p:txBody>
      </p:sp>
      <p:sp>
        <p:nvSpPr>
          <p:cNvPr id="3" name="İçerik Yer Tutucusu 2"/>
          <p:cNvSpPr>
            <a:spLocks noGrp="1"/>
          </p:cNvSpPr>
          <p:nvPr>
            <p:ph idx="1"/>
          </p:nvPr>
        </p:nvSpPr>
        <p:spPr/>
        <p:txBody>
          <a:bodyPr/>
          <a:lstStyle/>
          <a:p>
            <a:r>
              <a:rPr lang="tr-TR" dirty="0"/>
              <a:t>Günümüzde pek çok alanda web tabanlı uygulamaların kullanıldığı gözlenmektedir. Pek çok firma, web uygulamaları ve web sitelerini ciddi birer iş gereci olarak kullanmaktadır. Başarılı bir web sitesi tasarımı, tasarımcıların hedef kitleyi iyi analiz etmesi, ihtiyaçları belirlemesi ve yapısal yöntemler kullanması ile gerçekleştirilebilir. Sitenin testi ve bakımı da gene aynı biçimde yapısal yöntemler yardımıyla gerçekleştirilmelidir. </a:t>
            </a:r>
          </a:p>
          <a:p>
            <a:r>
              <a:rPr lang="tr-TR" altLang="tr-TR" dirty="0"/>
              <a:t>Web sitesi tasarımında geçerli olan yöntem, uygulama </a:t>
            </a:r>
            <a:r>
              <a:rPr lang="tr-TR" altLang="tr-TR" dirty="0" err="1"/>
              <a:t>arayüzü</a:t>
            </a:r>
            <a:r>
              <a:rPr lang="tr-TR" altLang="tr-TR" dirty="0"/>
              <a:t> tasarımında geçerli olan tasarım ilkeleri ile bazı benzerlikler gösterir. Öte yandan, bu benzerliklere rağmen, önemli ayrılıklar da gözlenir ve bu ayrılıklar nedeniyle web sitesi tasarımına özel tasarım ilkeleri takip edilmelidir.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a:t>
            </a:fld>
            <a:endParaRPr lang="tr-TR" altLang="tr-TR"/>
          </a:p>
        </p:txBody>
      </p:sp>
    </p:spTree>
    <p:extLst>
      <p:ext uri="{BB962C8B-B14F-4D97-AF65-F5344CB8AC3E}">
        <p14:creationId xmlns:p14="http://schemas.microsoft.com/office/powerpoint/2010/main" val="3359607249"/>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t>NAVİGASYON BİLEŞENLERİ TASARIM İLKELERİ - 3</a:t>
            </a:r>
          </a:p>
        </p:txBody>
      </p:sp>
      <p:sp>
        <p:nvSpPr>
          <p:cNvPr id="3" name="İçerik Yer Tutucusu 2"/>
          <p:cNvSpPr>
            <a:spLocks noGrp="1"/>
          </p:cNvSpPr>
          <p:nvPr>
            <p:ph idx="1"/>
          </p:nvPr>
        </p:nvSpPr>
        <p:spPr>
          <a:xfrm>
            <a:off x="623392" y="1528752"/>
            <a:ext cx="10058400" cy="4670797"/>
          </a:xfrm>
        </p:spPr>
        <p:txBody>
          <a:bodyPr/>
          <a:lstStyle/>
          <a:p>
            <a:pPr eaLnBrk="1" hangingPunct="1">
              <a:buFont typeface="Arial" panose="020B0604020202020204" pitchFamily="34" charset="0"/>
              <a:buChar char="•"/>
            </a:pPr>
            <a:r>
              <a:rPr lang="tr-TR" altLang="tr-TR" dirty="0"/>
              <a:t>Düğmelerin, resim haritalarının, yazı linklerinin ve çerçevelerin şekilleri, renkleri, yerleri hep tutarlı ve aynı olacak biçimde seçilmelidir. </a:t>
            </a:r>
          </a:p>
          <a:p>
            <a:pPr eaLnBrk="1" hangingPunct="1">
              <a:buFont typeface="Arial" panose="020B0604020202020204" pitchFamily="34" charset="0"/>
              <a:buChar char="•"/>
            </a:pPr>
            <a:r>
              <a:rPr lang="tr-TR" altLang="tr-TR" dirty="0" err="1"/>
              <a:t>Navigasyon</a:t>
            </a:r>
            <a:r>
              <a:rPr lang="tr-TR" altLang="tr-TR" dirty="0"/>
              <a:t> bileşenlerinin biraz daha ön plana çıkarılması için, bunlar çerçeve içine alınabilir, yükseltilmiş görüntü verilebilir, altları aynı renkle çizilebilir (html standardı) ya da başlarına nokta vb. konabilir.</a:t>
            </a:r>
          </a:p>
          <a:p>
            <a:pPr>
              <a:buFont typeface="Arial" panose="020B0604020202020204" pitchFamily="34" charset="0"/>
              <a:buChar char="•"/>
            </a:pPr>
            <a:r>
              <a:rPr lang="tr-TR" altLang="tr-TR" dirty="0"/>
              <a:t>Çerçeve tekniği günümüzde kullanışlılığını kaybetmiştir. Sol menü, dinamik olarak hazırlanabilmekte ve tek çerçeve içine dinamik olarak zaten yerleştirilebilmektedir. Mutlaka çerçeve kullanılacaksa, istenilen çerçevelerin tamamının kullanıcıya sunulduğundan emin olunması için çeşitli yöntemler (</a:t>
            </a:r>
            <a:r>
              <a:rPr lang="tr-TR" altLang="tr-TR" dirty="0" err="1"/>
              <a:t>javascript</a:t>
            </a:r>
            <a:r>
              <a:rPr lang="tr-TR" altLang="tr-TR" dirty="0"/>
              <a:t> vb.) kullanılmalıdır.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20</a:t>
            </a:fld>
            <a:endParaRPr lang="tr-TR" altLang="tr-TR"/>
          </a:p>
        </p:txBody>
      </p:sp>
      <p:pic>
        <p:nvPicPr>
          <p:cNvPr id="5" name="Picture 7" descr="frames1">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48763" y="4882388"/>
            <a:ext cx="2016224" cy="1447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48540629"/>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t>NAVİGASYON BİLEŞENLERİ TASARIM İLKELERİ - 3</a:t>
            </a:r>
          </a:p>
        </p:txBody>
      </p:sp>
      <p:sp>
        <p:nvSpPr>
          <p:cNvPr id="3" name="İçerik Yer Tutucusu 2"/>
          <p:cNvSpPr>
            <a:spLocks noGrp="1"/>
          </p:cNvSpPr>
          <p:nvPr>
            <p:ph idx="1"/>
          </p:nvPr>
        </p:nvSpPr>
        <p:spPr/>
        <p:txBody>
          <a:bodyPr/>
          <a:lstStyle/>
          <a:p>
            <a:pPr>
              <a:buFont typeface="Arial" panose="020B0604020202020204" pitchFamily="34" charset="0"/>
              <a:buChar char="•"/>
            </a:pPr>
            <a:r>
              <a:rPr lang="tr-TR" altLang="tr-TR" dirty="0"/>
              <a:t>Tasarım yapıldıktan sonra her sayfada bulunan </a:t>
            </a:r>
            <a:r>
              <a:rPr lang="tr-TR" altLang="tr-TR" dirty="0" err="1"/>
              <a:t>navigasyon</a:t>
            </a:r>
            <a:r>
              <a:rPr lang="tr-TR" altLang="tr-TR" dirty="0"/>
              <a:t> bileşenleri tek tek test edilmeli, mantıksal açıdan ve işlevsellik açısından kontrolü mutlaka yapılmalıdır.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21</a:t>
            </a:fld>
            <a:endParaRPr lang="tr-TR" altLang="tr-TR"/>
          </a:p>
        </p:txBody>
      </p:sp>
      <p:pic>
        <p:nvPicPr>
          <p:cNvPr id="5" name="Picture 5" descr="http://t0.gstatic.com/images?q=tbn:WCq0dEjB_ddYSM:http://www.behmor.com.au/big-tick.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81269" y="2924944"/>
            <a:ext cx="1592263"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65995876"/>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SİTE İÇERİĞİ TASARIM İLKELERİ</a:t>
            </a:r>
          </a:p>
        </p:txBody>
      </p:sp>
      <p:sp>
        <p:nvSpPr>
          <p:cNvPr id="3" name="İçerik Yer Tutucusu 2"/>
          <p:cNvSpPr>
            <a:spLocks noGrp="1"/>
          </p:cNvSpPr>
          <p:nvPr>
            <p:ph idx="1"/>
          </p:nvPr>
        </p:nvSpPr>
        <p:spPr/>
        <p:txBody>
          <a:bodyPr/>
          <a:lstStyle/>
          <a:p>
            <a:pPr>
              <a:buFont typeface="Arial" panose="020B0604020202020204" pitchFamily="34" charset="0"/>
              <a:buChar char="•"/>
            </a:pPr>
            <a:r>
              <a:rPr lang="tr-TR" altLang="tr-TR" dirty="0"/>
              <a:t>Sitenin ön analizi yapıldıktan ve </a:t>
            </a:r>
            <a:r>
              <a:rPr lang="tr-TR" altLang="tr-TR" dirty="0" err="1"/>
              <a:t>navigasyon</a:t>
            </a:r>
            <a:r>
              <a:rPr lang="tr-TR" altLang="tr-TR" dirty="0"/>
              <a:t> tasarımı kararlaştırıldıktan sonra tasarımcı site içeriğinin tasarımını yapmalıdır. Web siteleri pek çok sayfadan oluşurlar ve bu sayfalar belirli bir yapıda organize olmalıdırlar. Bu yapı (</a:t>
            </a:r>
            <a:r>
              <a:rPr lang="tr-TR" altLang="tr-TR" dirty="0" err="1"/>
              <a:t>ardışıl</a:t>
            </a:r>
            <a:r>
              <a:rPr lang="tr-TR" altLang="tr-TR" dirty="0"/>
              <a:t>, hiyerarşik ya da ağ yapısı) sitenin hedef kullanıcı kitlesine ve sitenin kullanım amacına göre değişiklik gösterir.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22</a:t>
            </a:fld>
            <a:endParaRPr lang="tr-TR" altLang="tr-TR"/>
          </a:p>
        </p:txBody>
      </p:sp>
    </p:spTree>
    <p:extLst>
      <p:ext uri="{BB962C8B-B14F-4D97-AF65-F5344CB8AC3E}">
        <p14:creationId xmlns:p14="http://schemas.microsoft.com/office/powerpoint/2010/main" val="1292024791"/>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t>İYİ BİR SAYFA DÜZENİ İÇİN TASARIM İLKELERİ</a:t>
            </a:r>
          </a:p>
        </p:txBody>
      </p:sp>
      <p:sp>
        <p:nvSpPr>
          <p:cNvPr id="3" name="İçerik Yer Tutucusu 2"/>
          <p:cNvSpPr>
            <a:spLocks noGrp="1"/>
          </p:cNvSpPr>
          <p:nvPr>
            <p:ph idx="1"/>
          </p:nvPr>
        </p:nvSpPr>
        <p:spPr/>
        <p:txBody>
          <a:bodyPr/>
          <a:lstStyle/>
          <a:p>
            <a:pPr>
              <a:buFont typeface="Arial" panose="020B0604020202020204" pitchFamily="34" charset="0"/>
              <a:buChar char="•"/>
            </a:pPr>
            <a:r>
              <a:rPr lang="tr-TR" altLang="tr-TR" dirty="0"/>
              <a:t>Sitenin görsel bir simgesini her sayfada bulundurmak oldukça yararlıdır. Küçük bir logo ya da renkler birleşimi bu görsel aidiyeti sağlayabilir. Firmanın renkleri, firma logosu, adı, sloganı da olabilir.</a:t>
            </a:r>
          </a:p>
          <a:p>
            <a:pPr>
              <a:buFont typeface="Arial" panose="020B0604020202020204" pitchFamily="34" charset="0"/>
              <a:buChar char="•"/>
            </a:pPr>
            <a:endParaRPr lang="tr-TR" dirty="0" smtClean="0"/>
          </a:p>
          <a:p>
            <a:pPr>
              <a:buFont typeface="Arial" panose="020B0604020202020204" pitchFamily="34" charset="0"/>
              <a:buChar char="•"/>
            </a:pPr>
            <a:endParaRPr lang="tr-TR" dirty="0" smtClean="0"/>
          </a:p>
          <a:p>
            <a:pPr>
              <a:buFont typeface="Arial" panose="020B0604020202020204" pitchFamily="34" charset="0"/>
              <a:buChar char="•"/>
            </a:pPr>
            <a:endParaRPr lang="tr-TR" dirty="0" smtClean="0"/>
          </a:p>
          <a:p>
            <a:pPr>
              <a:buFont typeface="Arial" panose="020B0604020202020204" pitchFamily="34" charset="0"/>
              <a:buChar char="•"/>
            </a:pPr>
            <a:r>
              <a:rPr lang="tr-TR" altLang="tr-TR" dirty="0"/>
              <a:t>Standart hale getirilmiş renkler, yerleşim düzeni ve bileşenler tüm sayfalarda en ufak bir bozulmaya uğratılmadan aynen kullanılmalıdır. İlk başta göze çarpmayacağı düşünülen değişiklikler, kullanıcı gözünde hemen fark edilir veya yabancı gelir.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23</a:t>
            </a:fld>
            <a:endParaRPr lang="tr-TR" altLang="tr-TR"/>
          </a:p>
        </p:txBody>
      </p:sp>
      <p:pic>
        <p:nvPicPr>
          <p:cNvPr id="5" name="Picture 5" descr="http://t1.gstatic.com/images?q=tbn:Lzv1CMmDY_VxRM:http://www.artsistem.com/content_files/prd_images/LogoGo.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01470" y="2643189"/>
            <a:ext cx="1928370" cy="136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84197457"/>
      </p:ext>
    </p:extLst>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t>İYİ BİR SAYFA DÜZENİ İÇİN TASARIM İLKELERİ</a:t>
            </a:r>
          </a:p>
        </p:txBody>
      </p:sp>
      <p:sp>
        <p:nvSpPr>
          <p:cNvPr id="3" name="İçerik Yer Tutucusu 2"/>
          <p:cNvSpPr>
            <a:spLocks noGrp="1"/>
          </p:cNvSpPr>
          <p:nvPr>
            <p:ph idx="1"/>
          </p:nvPr>
        </p:nvSpPr>
        <p:spPr/>
        <p:txBody>
          <a:bodyPr/>
          <a:lstStyle/>
          <a:p>
            <a:pPr eaLnBrk="1" hangingPunct="1">
              <a:buFont typeface="Arial" panose="020B0604020202020204" pitchFamily="34" charset="0"/>
              <a:buChar char="•"/>
            </a:pPr>
            <a:r>
              <a:rPr lang="tr-TR" altLang="tr-TR" dirty="0"/>
              <a:t>Her sayfada, bilgi verici bir sayfa başlığı, içerik sorumlusu firmanın/kişinin/grubun adı, son güncelleme tarihi (gerekiyorsa), ve ana sayfaya bir link </a:t>
            </a:r>
            <a:r>
              <a:rPr lang="tr-TR" altLang="tr-TR" dirty="0" smtClean="0"/>
              <a:t>bulunmalıdır.</a:t>
            </a:r>
          </a:p>
          <a:p>
            <a:pPr>
              <a:buFont typeface="Arial" panose="020B0604020202020204" pitchFamily="34" charset="0"/>
              <a:buChar char="•"/>
            </a:pPr>
            <a:r>
              <a:rPr lang="tr-TR" altLang="tr-TR" dirty="0" smtClean="0"/>
              <a:t>Önemli </a:t>
            </a:r>
            <a:r>
              <a:rPr lang="tr-TR" altLang="tr-TR" dirty="0"/>
              <a:t>olan bilgilerin, ekranın kaydırılmadan okunabilecek olan bölümüne ve özellikle de çok geniş sayfalarda sol tarafa doğru konmasına dikkat edilmelidir. En düşük çözünürlükte, PDA yardımı ile bile kritik bilgilerin ekranda görünmesi sağlanmalıdır.</a:t>
            </a:r>
          </a:p>
          <a:p>
            <a:pPr>
              <a:buFont typeface="Arial" panose="020B0604020202020204" pitchFamily="34" charset="0"/>
              <a:buChar char="•"/>
            </a:pPr>
            <a:r>
              <a:rPr lang="tr-TR" altLang="tr-TR" dirty="0"/>
              <a:t>Görsel bileşenlerin transfer hızları göz önünde bulundurulmalı ve gerektiğinde çift çözünürlüklü site tasarlanmalıdır. Böylece yavaş bağlantı olsa dahi site hemen kullanılabilir olarak ekranda görülebilir. Pek çok tasarımcının hatası, yaptıkları siteleri uzaktan bağlantı ile farklı bilgisayarlarda denememeleridir. Bir internet sitesi yerel ağ erişiminde çok farklı özellikler gösterebilir. Site mutlaka uzaktan bağlantı ile çeşitli bilgisayarlardan denenmelidir.</a:t>
            </a:r>
          </a:p>
          <a:p>
            <a:pPr eaLnBrk="1" hangingPunct="1">
              <a:buFont typeface="Arial" panose="020B0604020202020204" pitchFamily="34" charset="0"/>
              <a:buChar char="•"/>
            </a:pPr>
            <a:endParaRPr lang="tr-TR" alt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24</a:t>
            </a:fld>
            <a:endParaRPr lang="tr-TR" altLang="tr-TR"/>
          </a:p>
        </p:txBody>
      </p:sp>
    </p:spTree>
    <p:extLst>
      <p:ext uri="{BB962C8B-B14F-4D97-AF65-F5344CB8AC3E}">
        <p14:creationId xmlns:p14="http://schemas.microsoft.com/office/powerpoint/2010/main" val="2440342807"/>
      </p:ext>
    </p:extLst>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t>İYİ BİR SAYFA DÜZENİ İÇİN TASARIM İLKELERİ</a:t>
            </a:r>
          </a:p>
        </p:txBody>
      </p:sp>
      <p:sp>
        <p:nvSpPr>
          <p:cNvPr id="3" name="İçerik Yer Tutucusu 2"/>
          <p:cNvSpPr>
            <a:spLocks noGrp="1"/>
          </p:cNvSpPr>
          <p:nvPr>
            <p:ph idx="1"/>
          </p:nvPr>
        </p:nvSpPr>
        <p:spPr/>
        <p:txBody>
          <a:bodyPr/>
          <a:lstStyle/>
          <a:p>
            <a:pPr eaLnBrk="1" hangingPunct="1">
              <a:buFont typeface="Arial" panose="020B0604020202020204" pitchFamily="34" charset="0"/>
              <a:buChar char="•"/>
            </a:pPr>
            <a:r>
              <a:rPr lang="tr-TR" altLang="tr-TR" dirty="0"/>
              <a:t>Kullanıcılara hiyerarşik yapıyı tarayarak ve anahtar kelime girerek istediği bilgiye </a:t>
            </a:r>
            <a:r>
              <a:rPr lang="tr-TR" altLang="tr-TR" dirty="0" smtClean="0"/>
              <a:t>kolayca erişme olanağı sağlanmalıdır.</a:t>
            </a:r>
          </a:p>
          <a:p>
            <a:pPr>
              <a:buFont typeface="Arial" panose="020B0604020202020204" pitchFamily="34" charset="0"/>
              <a:buChar char="•"/>
            </a:pPr>
            <a:r>
              <a:rPr lang="tr-TR" altLang="tr-TR" dirty="0"/>
              <a:t>Görsel geri besleme mesajları, durum bilgileri ve yeterli oranda bilgi içeren hata mesajları ile kullanıcı sürekli olarak her şeyden haberdar edilmelidir.</a:t>
            </a:r>
          </a:p>
          <a:p>
            <a:pPr eaLnBrk="1" hangingPunct="1"/>
            <a:endParaRPr lang="tr-TR" alt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25</a:t>
            </a:fld>
            <a:endParaRPr lang="tr-TR" altLang="tr-TR"/>
          </a:p>
        </p:txBody>
      </p:sp>
    </p:spTree>
    <p:extLst>
      <p:ext uri="{BB962C8B-B14F-4D97-AF65-F5344CB8AC3E}">
        <p14:creationId xmlns:p14="http://schemas.microsoft.com/office/powerpoint/2010/main" val="1279337790"/>
      </p:ext>
    </p:extLst>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fi-FI" dirty="0"/>
              <a:t>ANA SAYFA TASARIMI - ETK</a:t>
            </a:r>
            <a:r>
              <a:rPr lang="tr-TR" dirty="0"/>
              <a:t>İ</a:t>
            </a:r>
            <a:r>
              <a:rPr lang="fi-FI" dirty="0"/>
              <a:t>L</a:t>
            </a:r>
            <a:r>
              <a:rPr lang="tr-TR" dirty="0"/>
              <a:t>İ</a:t>
            </a:r>
            <a:r>
              <a:rPr lang="fi-FI" dirty="0"/>
              <a:t> OLAN</a:t>
            </a:r>
            <a:endParaRPr lang="tr-TR" dirty="0"/>
          </a:p>
        </p:txBody>
      </p:sp>
      <p:sp>
        <p:nvSpPr>
          <p:cNvPr id="3" name="İçerik Yer Tutucusu 2"/>
          <p:cNvSpPr>
            <a:spLocks noGrp="1"/>
          </p:cNvSpPr>
          <p:nvPr>
            <p:ph idx="1"/>
          </p:nvPr>
        </p:nvSpPr>
        <p:spPr>
          <a:xfrm>
            <a:off x="767408" y="1556792"/>
            <a:ext cx="11017223" cy="4670797"/>
          </a:xfrm>
        </p:spPr>
        <p:txBody>
          <a:bodyPr/>
          <a:lstStyle/>
          <a:p>
            <a:pPr eaLnBrk="1" hangingPunct="1">
              <a:buFont typeface="Arial" panose="020B0604020202020204" pitchFamily="34" charset="0"/>
              <a:buChar char="•"/>
            </a:pPr>
            <a:r>
              <a:rPr lang="tr-TR" altLang="tr-TR" dirty="0"/>
              <a:t>Bir web sitesinin belki de en önemli, tasarım bakımından en çok zaman ayrılan bölümü ana giriş sayfasıdır. Genellikle ana sayfa sitenin mantıksal olarak giriş kapısıdır. </a:t>
            </a:r>
          </a:p>
          <a:p>
            <a:pPr eaLnBrk="1" hangingPunct="1">
              <a:buFont typeface="Arial" panose="020B0604020202020204" pitchFamily="34" charset="0"/>
              <a:buChar char="•"/>
            </a:pPr>
            <a:r>
              <a:rPr lang="tr-TR" altLang="tr-TR" dirty="0"/>
              <a:t>Ana sayfada sitenin adı ve amacı açık ve seçik olarak verilmelidir. </a:t>
            </a:r>
          </a:p>
          <a:p>
            <a:pPr eaLnBrk="1" hangingPunct="1">
              <a:buFont typeface="Arial" panose="020B0604020202020204" pitchFamily="34" charset="0"/>
              <a:buChar char="•"/>
            </a:pPr>
            <a:r>
              <a:rPr lang="tr-TR" altLang="tr-TR" dirty="0" err="1"/>
              <a:t>Navigasyon</a:t>
            </a:r>
            <a:r>
              <a:rPr lang="tr-TR" altLang="tr-TR" dirty="0"/>
              <a:t> yapısı kolaylıkla anlaşılır olmalı, sitenin geri kalan alt bölümlerine nasıl ulaşılacağı açık olmalı, bilmece gibi saklanmamalıdır. </a:t>
            </a:r>
          </a:p>
          <a:p>
            <a:pPr eaLnBrk="1" hangingPunct="1">
              <a:buFont typeface="Arial" panose="020B0604020202020204" pitchFamily="34" charset="0"/>
              <a:buChar char="•"/>
            </a:pPr>
            <a:r>
              <a:rPr lang="tr-TR" altLang="tr-TR" dirty="0"/>
              <a:t>Önemli olan bilgiler, font ve renk özellikleri ile vurgulanmalıdır.</a:t>
            </a:r>
          </a:p>
          <a:p>
            <a:pPr eaLnBrk="1" hangingPunct="1">
              <a:buFont typeface="Arial" panose="020B0604020202020204" pitchFamily="34" charset="0"/>
              <a:buChar char="•"/>
            </a:pPr>
            <a:r>
              <a:rPr lang="tr-TR" altLang="tr-TR" dirty="0"/>
              <a:t>Özellikle siteyi kullanan bir kullanıcının tasarımcının sahip olduğu olanaklara ve ekran boyutuna sahip olmadığı mutlaka göz önünde bulundurulmalıdır. Bu nedenle önemli bilgiler en üst bölüme yerleştirilmeli ve tüm sayfayı kapsayan çerçeve tablolar (çünkü tablo tamamlanmadan tarayıcı göstermeyecektir) kullanılmamalıdır. </a:t>
            </a:r>
          </a:p>
          <a:p>
            <a:pPr eaLnBrk="1" hangingPunct="1">
              <a:buFont typeface="Arial" panose="020B0604020202020204" pitchFamily="34" charset="0"/>
              <a:buChar char="•"/>
            </a:pPr>
            <a:r>
              <a:rPr lang="tr-TR" altLang="tr-TR" dirty="0"/>
              <a:t>Grafik bileşenlere alternatif metin bileşenleri de mutlaka ana sayfada bulunmalıdır.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26</a:t>
            </a:fld>
            <a:endParaRPr lang="tr-TR" altLang="tr-TR"/>
          </a:p>
        </p:txBody>
      </p:sp>
    </p:spTree>
    <p:extLst>
      <p:ext uri="{BB962C8B-B14F-4D97-AF65-F5344CB8AC3E}">
        <p14:creationId xmlns:p14="http://schemas.microsoft.com/office/powerpoint/2010/main" val="1055411192"/>
      </p:ext>
    </p:extLst>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fi-FI" dirty="0"/>
              <a:t>ANA SAYFA TASARIMI - ETK</a:t>
            </a:r>
            <a:r>
              <a:rPr lang="tr-TR" dirty="0"/>
              <a:t>İ</a:t>
            </a:r>
            <a:r>
              <a:rPr lang="fi-FI" dirty="0"/>
              <a:t>L</a:t>
            </a:r>
            <a:r>
              <a:rPr lang="tr-TR" dirty="0"/>
              <a:t>İ</a:t>
            </a:r>
            <a:r>
              <a:rPr lang="fi-FI" dirty="0"/>
              <a:t> OLAN</a:t>
            </a:r>
            <a:endParaRPr lang="tr-TR" dirty="0"/>
          </a:p>
        </p:txBody>
      </p:sp>
      <p:sp>
        <p:nvSpPr>
          <p:cNvPr id="3" name="İçerik Yer Tutucusu 2"/>
          <p:cNvSpPr>
            <a:spLocks noGrp="1"/>
          </p:cNvSpPr>
          <p:nvPr>
            <p:ph idx="1"/>
          </p:nvPr>
        </p:nvSpPr>
        <p:spPr/>
        <p:txBody>
          <a:bodyPr/>
          <a:lstStyle/>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27</a:t>
            </a:fld>
            <a:endParaRPr lang="tr-TR" altLang="tr-TR"/>
          </a:p>
        </p:txBody>
      </p:sp>
      <p:pic>
        <p:nvPicPr>
          <p:cNvPr id="6" name="Resi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3412" y="1590675"/>
            <a:ext cx="11151220" cy="3782542"/>
          </a:xfrm>
          <a:prstGeom prst="rect">
            <a:avLst/>
          </a:prstGeom>
        </p:spPr>
      </p:pic>
      <p:pic>
        <p:nvPicPr>
          <p:cNvPr id="5" name="Picture 4" descr="9.bmp"/>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bwMode="auto">
          <a:xfrm>
            <a:off x="1343472" y="2492896"/>
            <a:ext cx="3096344"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2525297"/>
      </p:ext>
    </p:extLst>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fi-FI" dirty="0"/>
              <a:t>ANA SAYFA TASARIMI - ETK</a:t>
            </a:r>
            <a:r>
              <a:rPr lang="tr-TR" dirty="0"/>
              <a:t>İ</a:t>
            </a:r>
            <a:r>
              <a:rPr lang="fi-FI" dirty="0"/>
              <a:t>L</a:t>
            </a:r>
            <a:r>
              <a:rPr lang="tr-TR" dirty="0"/>
              <a:t>İ</a:t>
            </a:r>
            <a:r>
              <a:rPr lang="fi-FI" dirty="0"/>
              <a:t> OLAN</a:t>
            </a:r>
            <a:endParaRPr lang="tr-TR" dirty="0"/>
          </a:p>
        </p:txBody>
      </p:sp>
      <p:sp>
        <p:nvSpPr>
          <p:cNvPr id="3" name="İçerik Yer Tutucusu 2"/>
          <p:cNvSpPr>
            <a:spLocks noGrp="1"/>
          </p:cNvSpPr>
          <p:nvPr>
            <p:ph idx="1"/>
          </p:nvPr>
        </p:nvSpPr>
        <p:spPr/>
        <p:txBody>
          <a:bodyPr/>
          <a:lstStyle/>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28</a:t>
            </a:fld>
            <a:endParaRPr lang="tr-TR" altLang="tr-TR"/>
          </a:p>
        </p:txBody>
      </p:sp>
      <p:pic>
        <p:nvPicPr>
          <p:cNvPr id="6" name="Resi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3412" y="1590675"/>
            <a:ext cx="11151220" cy="3782542"/>
          </a:xfrm>
          <a:prstGeom prst="rect">
            <a:avLst/>
          </a:prstGeom>
        </p:spPr>
      </p:pic>
      <p:pic>
        <p:nvPicPr>
          <p:cNvPr id="7" name="Picture 3" descr="10.bmp"/>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bwMode="auto">
          <a:xfrm>
            <a:off x="1122184" y="2276872"/>
            <a:ext cx="4032448" cy="1080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20704978"/>
      </p:ext>
    </p:extLst>
  </p:cSld>
  <p:clrMapOvr>
    <a:masterClrMapping/>
  </p:clrMapOvr>
  <p:transitio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fi-FI" dirty="0"/>
              <a:t>ANA SAYFA TASARIMI - ETK</a:t>
            </a:r>
            <a:r>
              <a:rPr lang="tr-TR" dirty="0"/>
              <a:t>İ</a:t>
            </a:r>
            <a:r>
              <a:rPr lang="fi-FI" dirty="0"/>
              <a:t>L</a:t>
            </a:r>
            <a:r>
              <a:rPr lang="tr-TR" dirty="0"/>
              <a:t>İ</a:t>
            </a:r>
            <a:r>
              <a:rPr lang="fi-FI" dirty="0"/>
              <a:t> OLAN</a:t>
            </a:r>
            <a:endParaRPr lang="tr-TR" dirty="0"/>
          </a:p>
        </p:txBody>
      </p:sp>
      <p:sp>
        <p:nvSpPr>
          <p:cNvPr id="3" name="İçerik Yer Tutucusu 2"/>
          <p:cNvSpPr>
            <a:spLocks noGrp="1"/>
          </p:cNvSpPr>
          <p:nvPr>
            <p:ph idx="1"/>
          </p:nvPr>
        </p:nvSpPr>
        <p:spPr/>
        <p:txBody>
          <a:bodyPr/>
          <a:lstStyle/>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29</a:t>
            </a:fld>
            <a:endParaRPr lang="tr-TR" altLang="tr-TR"/>
          </a:p>
        </p:txBody>
      </p:sp>
      <p:pic>
        <p:nvPicPr>
          <p:cNvPr id="6" name="Resi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3412" y="1590675"/>
            <a:ext cx="11151220" cy="3782542"/>
          </a:xfrm>
          <a:prstGeom prst="rect">
            <a:avLst/>
          </a:prstGeom>
        </p:spPr>
      </p:pic>
      <p:pic>
        <p:nvPicPr>
          <p:cNvPr id="8" name="Picture 3" descr="11.bmp"/>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bwMode="auto">
          <a:xfrm>
            <a:off x="911424" y="2204864"/>
            <a:ext cx="2952328" cy="1152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34721875"/>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WEB SİTESİ TASARIM İLKELERİNE GİRİŞ</a:t>
            </a:r>
          </a:p>
        </p:txBody>
      </p:sp>
      <p:sp>
        <p:nvSpPr>
          <p:cNvPr id="3" name="İçerik Yer Tutucusu 2"/>
          <p:cNvSpPr>
            <a:spLocks noGrp="1"/>
          </p:cNvSpPr>
          <p:nvPr>
            <p:ph idx="1"/>
          </p:nvPr>
        </p:nvSpPr>
        <p:spPr>
          <a:xfrm>
            <a:off x="1096963" y="1556793"/>
            <a:ext cx="10058400" cy="2592288"/>
          </a:xfrm>
        </p:spPr>
        <p:txBody>
          <a:bodyPr/>
          <a:lstStyle/>
          <a:p>
            <a:pPr eaLnBrk="1" hangingPunct="1"/>
            <a:r>
              <a:rPr lang="tr-TR" altLang="tr-TR" dirty="0"/>
              <a:t>Web sayfası yapmaya başlamadan önce yapılması gereken ilk eylem, projenin yapılma nedenlerini ve birincil etmenleri listelemek olmalıdır. Bu çerçevede şu başlıklarda gerekli analiz yapılmalıdır:</a:t>
            </a:r>
            <a:endParaRPr lang="tr-TR" altLang="tr-TR" dirty="0">
              <a:latin typeface="Arial" panose="020B0604020202020204" pitchFamily="34" charset="0"/>
            </a:endParaRPr>
          </a:p>
          <a:p>
            <a:pPr marL="800100" lvl="1" indent="-342900">
              <a:buFont typeface="Wingdings" panose="05000000000000000000" pitchFamily="2" charset="2"/>
              <a:buChar char="Ø"/>
            </a:pPr>
            <a:r>
              <a:rPr lang="tr-TR" altLang="tr-TR" dirty="0"/>
              <a:t>Hedef ziyaretçi kitlesi ve bu kitlenin özellikleri</a:t>
            </a:r>
          </a:p>
          <a:p>
            <a:pPr marL="800100" lvl="1" indent="-342900">
              <a:buFont typeface="Wingdings" panose="05000000000000000000" pitchFamily="2" charset="2"/>
              <a:buChar char="Ø"/>
            </a:pPr>
            <a:r>
              <a:rPr lang="tr-TR" altLang="tr-TR" dirty="0"/>
              <a:t>Sitenin amacı</a:t>
            </a:r>
          </a:p>
          <a:p>
            <a:pPr marL="800100" lvl="1" indent="-342900">
              <a:buFont typeface="Wingdings" panose="05000000000000000000" pitchFamily="2" charset="2"/>
              <a:buChar char="Ø"/>
            </a:pPr>
            <a:r>
              <a:rPr lang="tr-TR" altLang="tr-TR" dirty="0"/>
              <a:t>Siteye yerleştirilecek olan verilerin kendi özellikleri ve yapısal durumu, bütünlüğü</a:t>
            </a:r>
          </a:p>
          <a:p>
            <a:pPr>
              <a:buFont typeface="Wingdings" panose="05000000000000000000" pitchFamily="2" charset="2"/>
              <a:buChar char="Ø"/>
            </a:pP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3</a:t>
            </a:fld>
            <a:endParaRPr lang="tr-TR" altLang="tr-TR"/>
          </a:p>
        </p:txBody>
      </p:sp>
      <p:pic>
        <p:nvPicPr>
          <p:cNvPr id="6" name="Picture 3" descr="1.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75520" y="4437112"/>
            <a:ext cx="857250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26906308"/>
      </p:ext>
    </p:extLst>
  </p:cSld>
  <p:clrMapOvr>
    <a:masterClrMapping/>
  </p:clrMapOvr>
  <p:transition spd="med">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sz="3200" dirty="0"/>
              <a:t>ANA SAYFA TASARIMI – </a:t>
            </a:r>
            <a:r>
              <a:rPr lang="tr-TR" sz="3200" dirty="0" smtClean="0"/>
              <a:t> </a:t>
            </a:r>
            <a:r>
              <a:rPr lang="sv-SE" sz="3200" dirty="0" smtClean="0"/>
              <a:t>PEK </a:t>
            </a:r>
            <a:r>
              <a:rPr lang="sv-SE" sz="3200" dirty="0"/>
              <a:t>DE ETK</a:t>
            </a:r>
            <a:r>
              <a:rPr lang="tr-TR" sz="3200" dirty="0"/>
              <a:t>İ</a:t>
            </a:r>
            <a:r>
              <a:rPr lang="sv-SE" sz="3200" dirty="0"/>
              <a:t>L</a:t>
            </a:r>
            <a:r>
              <a:rPr lang="tr-TR" sz="3200" dirty="0"/>
              <a:t>İ</a:t>
            </a:r>
            <a:r>
              <a:rPr lang="sv-SE" sz="3200" dirty="0"/>
              <a:t> OLMAYAN</a:t>
            </a:r>
            <a:endParaRPr lang="tr-TR" sz="3200" dirty="0"/>
          </a:p>
        </p:txBody>
      </p:sp>
      <p:sp>
        <p:nvSpPr>
          <p:cNvPr id="3" name="İçerik Yer Tutucusu 2"/>
          <p:cNvSpPr>
            <a:spLocks noGrp="1"/>
          </p:cNvSpPr>
          <p:nvPr>
            <p:ph idx="1"/>
          </p:nvPr>
        </p:nvSpPr>
        <p:spPr/>
        <p:txBody>
          <a:bodyPr/>
          <a:lstStyle/>
          <a:p>
            <a:pPr marL="365760" indent="-256032">
              <a:spcAft>
                <a:spcPts val="0"/>
              </a:spcAft>
              <a:buFont typeface="Arial" pitchFamily="34" charset="0"/>
              <a:buChar char="•"/>
              <a:defRPr/>
            </a:pPr>
            <a:r>
              <a:rPr lang="tr-TR" dirty="0"/>
              <a:t>Son yılların bir başka yaklaşımı da ana sayfanın açılış animasyonu ya da site haritası gibi açılışa özel bir aşamadan geçirilmesidir. </a:t>
            </a:r>
          </a:p>
          <a:p>
            <a:pPr marL="365760" indent="-256032">
              <a:spcAft>
                <a:spcPts val="0"/>
              </a:spcAft>
              <a:buFont typeface="Arial" pitchFamily="34" charset="0"/>
              <a:buChar char="•"/>
              <a:defRPr/>
            </a:pPr>
            <a:r>
              <a:rPr lang="tr-TR" dirty="0" smtClean="0"/>
              <a:t>Tamamıyla </a:t>
            </a:r>
            <a:r>
              <a:rPr lang="tr-TR" dirty="0"/>
              <a:t>animasyon efektleri bulunduran, ve yüklemesi zor olan, alt kısmında "</a:t>
            </a:r>
            <a:r>
              <a:rPr lang="tr-TR" dirty="0" err="1"/>
              <a:t>introyu</a:t>
            </a:r>
            <a:r>
              <a:rPr lang="tr-TR" dirty="0"/>
              <a:t> geç" şeklinde bir not olan açılış sayfaları tercih edilmemelidir. </a:t>
            </a:r>
          </a:p>
          <a:p>
            <a:pPr marL="365760" indent="-256032">
              <a:spcAft>
                <a:spcPts val="0"/>
              </a:spcAft>
              <a:buFont typeface="Arial" pitchFamily="34" charset="0"/>
              <a:buChar char="•"/>
              <a:defRPr/>
            </a:pPr>
            <a:r>
              <a:rPr lang="tr-TR" dirty="0"/>
              <a:t>Kullanıcılar siteye geldikleri zaman genellikle belirli bir amaçları vardır ve bu amaç, site tasarımcısının ne kadar estetik animasyon yapabildiğini öğrenmek, irdelemek değildir.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30</a:t>
            </a:fld>
            <a:endParaRPr lang="tr-TR" altLang="tr-TR"/>
          </a:p>
        </p:txBody>
      </p:sp>
      <p:pic>
        <p:nvPicPr>
          <p:cNvPr id="5" name="Picture 5" descr="http://t0.gstatic.com/images?q=tbn:kTGsZFrzL8VJYM:http://www.ancientairmusic.com/D/Button%2520Skip%2520Intro.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60296" y="4869160"/>
            <a:ext cx="1343025" cy="75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45055863"/>
      </p:ext>
    </p:extLst>
  </p:cSld>
  <p:clrMapOvr>
    <a:masterClrMapping/>
  </p:clrMapOvr>
  <p:transition spd="med">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sz="3200" dirty="0"/>
              <a:t>ANA SAYFA TASARIMI – </a:t>
            </a:r>
            <a:r>
              <a:rPr lang="tr-TR" sz="3200" dirty="0" smtClean="0"/>
              <a:t> </a:t>
            </a:r>
            <a:r>
              <a:rPr lang="sv-SE" sz="3200" dirty="0" smtClean="0"/>
              <a:t>PEK </a:t>
            </a:r>
            <a:r>
              <a:rPr lang="sv-SE" sz="3200" dirty="0"/>
              <a:t>DE ETK</a:t>
            </a:r>
            <a:r>
              <a:rPr lang="tr-TR" sz="3200" dirty="0"/>
              <a:t>İ</a:t>
            </a:r>
            <a:r>
              <a:rPr lang="sv-SE" sz="3200" dirty="0"/>
              <a:t>L</a:t>
            </a:r>
            <a:r>
              <a:rPr lang="tr-TR" sz="3200" dirty="0"/>
              <a:t>İ</a:t>
            </a:r>
            <a:r>
              <a:rPr lang="sv-SE" sz="3200" dirty="0"/>
              <a:t> OLMAYAN</a:t>
            </a:r>
            <a:endParaRPr lang="tr-TR" sz="3200" dirty="0"/>
          </a:p>
        </p:txBody>
      </p:sp>
      <p:sp>
        <p:nvSpPr>
          <p:cNvPr id="3" name="İçerik Yer Tutucusu 2"/>
          <p:cNvSpPr>
            <a:spLocks noGrp="1"/>
          </p:cNvSpPr>
          <p:nvPr>
            <p:ph idx="1"/>
          </p:nvPr>
        </p:nvSpPr>
        <p:spPr/>
        <p:txBody>
          <a:bodyPr/>
          <a:lstStyle/>
          <a:p>
            <a:pPr eaLnBrk="1" hangingPunct="1"/>
            <a:r>
              <a:rPr lang="tr-TR" altLang="tr-TR" dirty="0"/>
              <a:t>Doğru olan, açılışa özgü yeni bileşenlerin ayrı bir başlık altında, farklı bir biçimde sunulmasıdır. </a:t>
            </a:r>
          </a:p>
          <a:p>
            <a:pPr eaLnBrk="1" hangingPunct="1"/>
            <a:r>
              <a:rPr lang="tr-TR" altLang="tr-TR" dirty="0"/>
              <a:t>Tüm bunların kararı verilirken, site amacının ve hedef kullanıcı profilinin de dikkatle incelenmesi gereklidir (görsel sanatlar </a:t>
            </a:r>
            <a:r>
              <a:rPr lang="tr-TR" altLang="tr-TR" dirty="0" err="1"/>
              <a:t>vs</a:t>
            </a:r>
            <a:r>
              <a:rPr lang="tr-TR" altLang="tr-TR" dirty="0"/>
              <a:t> ile ilgili çalışan bir müşteri bunun kullanımını isteyebilir).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31</a:t>
            </a:fld>
            <a:endParaRPr lang="tr-TR" altLang="tr-TR"/>
          </a:p>
        </p:txBody>
      </p:sp>
    </p:spTree>
    <p:extLst>
      <p:ext uri="{BB962C8B-B14F-4D97-AF65-F5344CB8AC3E}">
        <p14:creationId xmlns:p14="http://schemas.microsoft.com/office/powerpoint/2010/main" val="806747451"/>
      </p:ext>
    </p:extLst>
  </p:cSld>
  <p:clrMapOvr>
    <a:masterClrMapping/>
  </p:clrMapOvr>
  <p:transition spd="med">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sv-SE" sz="3200" dirty="0"/>
              <a:t>ANA SAYFA TASARIMI – </a:t>
            </a:r>
            <a:r>
              <a:rPr lang="tr-TR" sz="3200" dirty="0" smtClean="0"/>
              <a:t> </a:t>
            </a:r>
            <a:r>
              <a:rPr lang="sv-SE" sz="3200" dirty="0" smtClean="0"/>
              <a:t>PEK </a:t>
            </a:r>
            <a:r>
              <a:rPr lang="sv-SE" sz="3200" dirty="0"/>
              <a:t>DE ETK</a:t>
            </a:r>
            <a:r>
              <a:rPr lang="tr-TR" sz="3200" dirty="0"/>
              <a:t>İ</a:t>
            </a:r>
            <a:r>
              <a:rPr lang="sv-SE" sz="3200" dirty="0"/>
              <a:t>L</a:t>
            </a:r>
            <a:r>
              <a:rPr lang="tr-TR" sz="3200" dirty="0"/>
              <a:t>İ</a:t>
            </a:r>
            <a:r>
              <a:rPr lang="sv-SE" sz="3200" dirty="0"/>
              <a:t> OLMAYAN</a:t>
            </a:r>
            <a:endParaRPr lang="tr-TR" sz="3200"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32</a:t>
            </a:fld>
            <a:endParaRPr lang="tr-TR" altLang="tr-TR"/>
          </a:p>
        </p:txBody>
      </p:sp>
      <p:pic>
        <p:nvPicPr>
          <p:cNvPr id="6" name="Picture 3" descr="13.bmp"/>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47528" y="1772815"/>
            <a:ext cx="7699015" cy="4408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58988323"/>
      </p:ext>
    </p:extLst>
  </p:cSld>
  <p:clrMapOvr>
    <a:masterClrMapping/>
  </p:clrMapOvr>
  <p:transition spd="med">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İÇERİK SAYFALARI - METAFOR</a:t>
            </a:r>
          </a:p>
        </p:txBody>
      </p:sp>
      <p:sp>
        <p:nvSpPr>
          <p:cNvPr id="3" name="İçerik Yer Tutucusu 2"/>
          <p:cNvSpPr>
            <a:spLocks noGrp="1"/>
          </p:cNvSpPr>
          <p:nvPr>
            <p:ph idx="1"/>
          </p:nvPr>
        </p:nvSpPr>
        <p:spPr>
          <a:xfrm>
            <a:off x="1096963" y="1556792"/>
            <a:ext cx="7735341" cy="4670797"/>
          </a:xfrm>
        </p:spPr>
        <p:txBody>
          <a:bodyPr/>
          <a:lstStyle/>
          <a:p>
            <a:pPr eaLnBrk="1" hangingPunct="1">
              <a:buFont typeface="Arial" panose="020B0604020202020204" pitchFamily="34" charset="0"/>
              <a:buChar char="•"/>
            </a:pPr>
            <a:r>
              <a:rPr lang="tr-TR" altLang="tr-TR" dirty="0"/>
              <a:t>İçerik sayfaları oluşturulurken, kullanıcıların sitenin amacının ne olduğu hakkında zihinlerinde oluşmuş bulunan modeli destekleyen metaforlar kullanılabilir. </a:t>
            </a:r>
          </a:p>
          <a:p>
            <a:pPr eaLnBrk="1" hangingPunct="1">
              <a:buFont typeface="Arial" panose="020B0604020202020204" pitchFamily="34" charset="0"/>
              <a:buChar char="•"/>
            </a:pPr>
            <a:r>
              <a:rPr lang="tr-TR" altLang="tr-TR" dirty="0"/>
              <a:t>İçerik ile kullanılan metaforlar arasında uyum olmalıdır. Eğitim ile ilgili kullanılabilecek metaforlar örneğin kitap, kütüphane, ansiklopedi, ya da alışveriş sitelerinde alışveriş sepeti gibi.</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33</a:t>
            </a:fld>
            <a:endParaRPr lang="tr-TR" altLang="tr-TR"/>
          </a:p>
        </p:txBody>
      </p:sp>
      <p:pic>
        <p:nvPicPr>
          <p:cNvPr id="5" name="Picture 5" descr="http://t0.gstatic.com/images?q=tbn:7eXEGx544inUrM:http://www.hceye.org/metaphor-illustration.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82064" y="2071689"/>
            <a:ext cx="1470025" cy="157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0692416"/>
      </p:ext>
    </p:extLst>
  </p:cSld>
  <p:clrMapOvr>
    <a:masterClrMapping/>
  </p:clrMapOvr>
  <p:transition spd="med">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İÇERİK SAYFALARI - LİNKLER</a:t>
            </a:r>
          </a:p>
        </p:txBody>
      </p:sp>
      <p:sp>
        <p:nvSpPr>
          <p:cNvPr id="3" name="İçerik Yer Tutucusu 2"/>
          <p:cNvSpPr>
            <a:spLocks noGrp="1"/>
          </p:cNvSpPr>
          <p:nvPr>
            <p:ph idx="1"/>
          </p:nvPr>
        </p:nvSpPr>
        <p:spPr/>
        <p:txBody>
          <a:bodyPr/>
          <a:lstStyle/>
          <a:p>
            <a:pPr eaLnBrk="1" hangingPunct="1">
              <a:buFont typeface="Arial" panose="020B0604020202020204" pitchFamily="34" charset="0"/>
              <a:buChar char="•"/>
            </a:pPr>
            <a:r>
              <a:rPr lang="tr-TR" altLang="tr-TR" dirty="0"/>
              <a:t>İçerik sayfaları sitenin amacına uygun olan bilgileri ve ilgili diğer sitelere linkleri içerir. İçerik, linklerle birbirine bağlanmış, mantıksal bölümlerden oluşmalıdır. Genellikle bilgileri bölme sürecinde, ekranda gösterilecek bilginin uzunluğu önemli rol oynar. Öte yandan, belirli mantıksal ilişki içinde olan bilgiler, sırf çok uzun oldukları için bölünmemelidir. </a:t>
            </a:r>
          </a:p>
          <a:p>
            <a:pPr eaLnBrk="1" hangingPunct="1">
              <a:buFont typeface="Arial" panose="020B0604020202020204" pitchFamily="34" charset="0"/>
              <a:buChar char="•"/>
            </a:pPr>
            <a:r>
              <a:rPr lang="tr-TR" altLang="tr-TR" dirty="0"/>
              <a:t>Mantıksal ilişki korunduğu sürece kullanıcılar sayfayı kaydırarak daha aşağıda kalan bilgilere ulaşabilmelidirler.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34</a:t>
            </a:fld>
            <a:endParaRPr lang="tr-TR" altLang="tr-TR"/>
          </a:p>
        </p:txBody>
      </p:sp>
    </p:spTree>
    <p:extLst>
      <p:ext uri="{BB962C8B-B14F-4D97-AF65-F5344CB8AC3E}">
        <p14:creationId xmlns:p14="http://schemas.microsoft.com/office/powerpoint/2010/main" val="3732040228"/>
      </p:ext>
    </p:extLst>
  </p:cSld>
  <p:clrMapOvr>
    <a:masterClrMapping/>
  </p:clrMapOvr>
  <p:transition spd="med">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İÇERİK SAYFALARI - KULLANILABİLİRLİK</a:t>
            </a:r>
          </a:p>
        </p:txBody>
      </p:sp>
      <p:sp>
        <p:nvSpPr>
          <p:cNvPr id="3" name="İçerik Yer Tutucusu 2"/>
          <p:cNvSpPr>
            <a:spLocks noGrp="1"/>
          </p:cNvSpPr>
          <p:nvPr>
            <p:ph idx="1"/>
          </p:nvPr>
        </p:nvSpPr>
        <p:spPr/>
        <p:txBody>
          <a:bodyPr/>
          <a:lstStyle/>
          <a:p>
            <a:pPr eaLnBrk="1" hangingPunct="1">
              <a:buFont typeface="Arial" panose="020B0604020202020204" pitchFamily="34" charset="0"/>
              <a:buChar char="•"/>
            </a:pPr>
            <a:r>
              <a:rPr lang="tr-TR" altLang="tr-TR" dirty="0"/>
              <a:t>Web üzerinde kullanıcıların okuması beklenen belgeler daha çok kullanıcıların bunları gözleriyle tarayacağı esasına göre hazırlanmalıdır. Kullanıcılar genellikle kelime </a:t>
            </a:r>
            <a:r>
              <a:rPr lang="tr-TR" altLang="tr-TR" dirty="0" err="1"/>
              <a:t>kelime</a:t>
            </a:r>
            <a:r>
              <a:rPr lang="tr-TR" altLang="tr-TR" dirty="0"/>
              <a:t> okumak yerine şöyle bir bakmayı tercih etmektedir. </a:t>
            </a:r>
          </a:p>
          <a:p>
            <a:pPr eaLnBrk="1" hangingPunct="1">
              <a:buFont typeface="Arial" panose="020B0604020202020204" pitchFamily="34" charset="0"/>
              <a:buChar char="•"/>
            </a:pPr>
            <a:r>
              <a:rPr lang="tr-TR" altLang="tr-TR" dirty="0"/>
              <a:t>Dolayısı ile, ana başlıkların ve alt başlıkların, sayfadaki bilginin kolayca ve hızlı olarak özümsenebilmesi için basılı metinlere oranla çok daha dikkatle tasarlanması gerekmektedir.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35</a:t>
            </a:fld>
            <a:endParaRPr lang="tr-TR" altLang="tr-TR"/>
          </a:p>
        </p:txBody>
      </p:sp>
    </p:spTree>
    <p:extLst>
      <p:ext uri="{BB962C8B-B14F-4D97-AF65-F5344CB8AC3E}">
        <p14:creationId xmlns:p14="http://schemas.microsoft.com/office/powerpoint/2010/main" val="341488359"/>
      </p:ext>
    </p:extLst>
  </p:cSld>
  <p:clrMapOvr>
    <a:masterClrMapping/>
  </p:clrMapOvr>
  <p:transition spd="med">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İÇERİK SAYFALARI - KULLANILABİLİRLİK</a:t>
            </a:r>
          </a:p>
        </p:txBody>
      </p:sp>
      <p:sp>
        <p:nvSpPr>
          <p:cNvPr id="3" name="İçerik Yer Tutucusu 2"/>
          <p:cNvSpPr>
            <a:spLocks noGrp="1"/>
          </p:cNvSpPr>
          <p:nvPr>
            <p:ph idx="1"/>
          </p:nvPr>
        </p:nvSpPr>
        <p:spPr/>
        <p:txBody>
          <a:bodyPr/>
          <a:lstStyle/>
          <a:p>
            <a:pPr algn="ctr" eaLnBrk="1" hangingPunct="1">
              <a:buFont typeface="Arial" panose="020B0604020202020204" pitchFamily="34" charset="0"/>
              <a:buNone/>
            </a:pPr>
            <a:r>
              <a:rPr lang="tr-TR" altLang="tr-TR" dirty="0"/>
              <a:t>Web sayfası için bilginin hazırlanması</a:t>
            </a:r>
          </a:p>
          <a:p>
            <a:pPr eaLnBrk="1" hangingPunct="1">
              <a:buFont typeface="Arial" panose="020B0604020202020204" pitchFamily="34" charset="0"/>
              <a:buNone/>
            </a:pPr>
            <a:r>
              <a:rPr lang="tr-TR" altLang="tr-TR" b="1" dirty="0"/>
              <a:t>Etkili</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36</a:t>
            </a:fld>
            <a:endParaRPr lang="tr-TR" altLang="tr-TR"/>
          </a:p>
        </p:txBody>
      </p:sp>
      <p:pic>
        <p:nvPicPr>
          <p:cNvPr id="5" name="Picture 4" descr="15.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07568" y="2477727"/>
            <a:ext cx="8486775" cy="282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2624309"/>
      </p:ext>
    </p:extLst>
  </p:cSld>
  <p:clrMapOvr>
    <a:masterClrMapping/>
  </p:clrMapOvr>
  <p:transition spd="med">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İÇERİK SAYFALARI - KULLANILABİLİRLİK</a:t>
            </a:r>
          </a:p>
        </p:txBody>
      </p:sp>
      <p:sp>
        <p:nvSpPr>
          <p:cNvPr id="3" name="İçerik Yer Tutucusu 2"/>
          <p:cNvSpPr>
            <a:spLocks noGrp="1"/>
          </p:cNvSpPr>
          <p:nvPr>
            <p:ph idx="1"/>
          </p:nvPr>
        </p:nvSpPr>
        <p:spPr/>
        <p:txBody>
          <a:bodyPr/>
          <a:lstStyle/>
          <a:p>
            <a:pPr algn="ctr" eaLnBrk="1" hangingPunct="1">
              <a:buFont typeface="Arial" panose="020B0604020202020204" pitchFamily="34" charset="0"/>
              <a:buNone/>
            </a:pPr>
            <a:r>
              <a:rPr lang="tr-TR" altLang="tr-TR" dirty="0"/>
              <a:t>Web sayfası için bilginin hazırlanması</a:t>
            </a:r>
          </a:p>
          <a:p>
            <a:pPr>
              <a:buNone/>
            </a:pPr>
            <a:r>
              <a:rPr lang="tr-TR" altLang="tr-TR" b="1" dirty="0"/>
              <a:t>Pek de Etkili Olmayan</a:t>
            </a:r>
          </a:p>
          <a:p>
            <a:pPr eaLnBrk="1" hangingPunct="1">
              <a:buFont typeface="Arial" panose="020B0604020202020204" pitchFamily="34" charset="0"/>
              <a:buNone/>
            </a:pPr>
            <a:endParaRPr lang="tr-TR" altLang="tr-TR" b="1" dirty="0"/>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37</a:t>
            </a:fld>
            <a:endParaRPr lang="tr-TR" altLang="tr-TR"/>
          </a:p>
        </p:txBody>
      </p:sp>
      <p:pic>
        <p:nvPicPr>
          <p:cNvPr id="6" name="Picture 3" descr="16.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68513" y="2708920"/>
            <a:ext cx="8488362" cy="2811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12720282"/>
      </p:ext>
    </p:extLst>
  </p:cSld>
  <p:clrMapOvr>
    <a:masterClrMapping/>
  </p:clrMapOvr>
  <p:transition spd="med">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fi-FI" sz="3200" dirty="0"/>
              <a:t>B</a:t>
            </a:r>
            <a:r>
              <a:rPr lang="tr-TR" sz="3200" dirty="0"/>
              <a:t>İ</a:t>
            </a:r>
            <a:r>
              <a:rPr lang="fi-FI" sz="3200" dirty="0"/>
              <a:t>LG</a:t>
            </a:r>
            <a:r>
              <a:rPr lang="tr-TR" sz="3200" dirty="0"/>
              <a:t>İ</a:t>
            </a:r>
            <a:r>
              <a:rPr lang="fi-FI" sz="3200" dirty="0"/>
              <a:t>N</a:t>
            </a:r>
            <a:r>
              <a:rPr lang="tr-TR" sz="3200" dirty="0"/>
              <a:t>İ</a:t>
            </a:r>
            <a:r>
              <a:rPr lang="fi-FI" sz="3200" dirty="0"/>
              <a:t>N ETK</a:t>
            </a:r>
            <a:r>
              <a:rPr lang="tr-TR" sz="3200" dirty="0"/>
              <a:t>İ</a:t>
            </a:r>
            <a:r>
              <a:rPr lang="fi-FI" sz="3200" dirty="0"/>
              <a:t>N SUNUMU KONUSUNDA İLKELER</a:t>
            </a:r>
            <a:endParaRPr lang="tr-TR" sz="3200" dirty="0"/>
          </a:p>
        </p:txBody>
      </p:sp>
      <p:sp>
        <p:nvSpPr>
          <p:cNvPr id="3" name="İçerik Yer Tutucusu 2"/>
          <p:cNvSpPr>
            <a:spLocks noGrp="1"/>
          </p:cNvSpPr>
          <p:nvPr>
            <p:ph idx="1"/>
          </p:nvPr>
        </p:nvSpPr>
        <p:spPr/>
        <p:txBody>
          <a:bodyPr/>
          <a:lstStyle/>
          <a:p>
            <a:pPr eaLnBrk="1" hangingPunct="1">
              <a:buFont typeface="Wingdings 3" panose="05040102010807070707" pitchFamily="18" charset="2"/>
              <a:buNone/>
            </a:pPr>
            <a:r>
              <a:rPr lang="tr-TR" altLang="tr-TR" dirty="0"/>
              <a:t>Hedef kitlenin siteye çekilmesi gereklidir. Bunu </a:t>
            </a:r>
          </a:p>
          <a:p>
            <a:pPr eaLnBrk="1" hangingPunct="1">
              <a:buFont typeface="Arial" panose="020B0604020202020204" pitchFamily="34" charset="0"/>
              <a:buNone/>
            </a:pPr>
            <a:endParaRPr lang="tr-TR" altLang="tr-TR" dirty="0"/>
          </a:p>
          <a:p>
            <a:pPr eaLnBrk="1" hangingPunct="1">
              <a:buFont typeface="Wingdings" panose="05000000000000000000" pitchFamily="2" charset="2"/>
              <a:buChar char="Ø"/>
            </a:pPr>
            <a:r>
              <a:rPr lang="tr-TR" altLang="tr-TR" dirty="0"/>
              <a:t>içeriği sık sık değiştirerek, </a:t>
            </a:r>
          </a:p>
          <a:p>
            <a:pPr eaLnBrk="1" hangingPunct="1">
              <a:buFont typeface="Wingdings" panose="05000000000000000000" pitchFamily="2" charset="2"/>
              <a:buChar char="Ø"/>
            </a:pPr>
            <a:r>
              <a:rPr lang="tr-TR" altLang="tr-TR" dirty="0"/>
              <a:t>yeni içerik ekleyerek </a:t>
            </a:r>
          </a:p>
          <a:p>
            <a:pPr eaLnBrk="1" hangingPunct="1">
              <a:buFont typeface="Wingdings" panose="05000000000000000000" pitchFamily="2" charset="2"/>
              <a:buChar char="Ø"/>
            </a:pPr>
            <a:r>
              <a:rPr lang="tr-TR" altLang="tr-TR" dirty="0"/>
              <a:t>ve kullanıcılardan geri besleme alacak yöntemler uygulayarak başarabilirsiniz.</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38</a:t>
            </a:fld>
            <a:endParaRPr lang="tr-TR" altLang="tr-TR"/>
          </a:p>
        </p:txBody>
      </p:sp>
      <p:pic>
        <p:nvPicPr>
          <p:cNvPr id="5" name="Picture 2" descr="http://t1.gstatic.com/images?q=tbn:FppRwsR6dwD1IM:http://djheights.com/blog/wp-content/uploads/2009/11/content-is-the-key.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16280" y="1772816"/>
            <a:ext cx="1643063" cy="158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74526796"/>
      </p:ext>
    </p:extLst>
  </p:cSld>
  <p:clrMapOvr>
    <a:masterClrMapping/>
  </p:clrMapOvr>
  <p:transition spd="med">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fi-FI" sz="3200" dirty="0"/>
              <a:t>B</a:t>
            </a:r>
            <a:r>
              <a:rPr lang="tr-TR" sz="3200" dirty="0"/>
              <a:t>İ</a:t>
            </a:r>
            <a:r>
              <a:rPr lang="fi-FI" sz="3200" dirty="0"/>
              <a:t>LG</a:t>
            </a:r>
            <a:r>
              <a:rPr lang="tr-TR" sz="3200" dirty="0"/>
              <a:t>İ</a:t>
            </a:r>
            <a:r>
              <a:rPr lang="fi-FI" sz="3200" dirty="0"/>
              <a:t>N</a:t>
            </a:r>
            <a:r>
              <a:rPr lang="tr-TR" sz="3200" dirty="0"/>
              <a:t>İ</a:t>
            </a:r>
            <a:r>
              <a:rPr lang="fi-FI" sz="3200" dirty="0"/>
              <a:t>N ETK</a:t>
            </a:r>
            <a:r>
              <a:rPr lang="tr-TR" sz="3200" dirty="0"/>
              <a:t>İ</a:t>
            </a:r>
            <a:r>
              <a:rPr lang="fi-FI" sz="3200" dirty="0"/>
              <a:t>N SUNUMU KONUSUNDA İLKELER</a:t>
            </a:r>
            <a:endParaRPr lang="tr-TR" sz="3200" dirty="0"/>
          </a:p>
        </p:txBody>
      </p:sp>
      <p:sp>
        <p:nvSpPr>
          <p:cNvPr id="3" name="İçerik Yer Tutucusu 2"/>
          <p:cNvSpPr>
            <a:spLocks noGrp="1"/>
          </p:cNvSpPr>
          <p:nvPr>
            <p:ph idx="1"/>
          </p:nvPr>
        </p:nvSpPr>
        <p:spPr/>
        <p:txBody>
          <a:bodyPr/>
          <a:lstStyle/>
          <a:p>
            <a:pPr eaLnBrk="1" hangingPunct="1">
              <a:buFont typeface="Wingdings" panose="05000000000000000000" pitchFamily="2" charset="2"/>
              <a:buChar char="Ø"/>
            </a:pPr>
            <a:r>
              <a:rPr lang="tr-TR" altLang="tr-TR" dirty="0"/>
              <a:t>Site için seçilmiş olan metafor (kitap, alışveriş sepeti vb.) ve yazı stili tutarlı olmalıdır (hem görsel hem de </a:t>
            </a:r>
            <a:r>
              <a:rPr lang="tr-TR" altLang="tr-TR" dirty="0" err="1"/>
              <a:t>anlatımsal</a:t>
            </a:r>
            <a:r>
              <a:rPr lang="tr-TR" altLang="tr-TR" dirty="0"/>
              <a:t> açıdan). </a:t>
            </a:r>
          </a:p>
          <a:p>
            <a:pPr eaLnBrk="1" hangingPunct="1">
              <a:buFont typeface="Wingdings" panose="05000000000000000000" pitchFamily="2" charset="2"/>
              <a:buChar char="Ø"/>
            </a:pPr>
            <a:r>
              <a:rPr lang="tr-TR" altLang="tr-TR" dirty="0"/>
              <a:t>Kısa ve özlü olunmalıdır. Kullanıcıların ekrandan okumaları sırasında kağıt belgelere oranla yaklaşık %25 daha yavaş okudukları deneylerle saptanmıştır, bu unutulmamalıdır</a:t>
            </a:r>
            <a:r>
              <a:rPr lang="tr-TR" altLang="tr-TR" dirty="0" smtClean="0"/>
              <a:t>.</a:t>
            </a:r>
          </a:p>
          <a:p>
            <a:pPr marL="9525" indent="-9525">
              <a:spcAft>
                <a:spcPts val="0"/>
              </a:spcAft>
              <a:buFont typeface="Wingdings" panose="05000000000000000000" pitchFamily="2" charset="2"/>
              <a:buChar char="Ø"/>
              <a:defRPr/>
            </a:pPr>
            <a:r>
              <a:rPr lang="tr-TR" dirty="0"/>
              <a:t>Her sayfada en çok bir konu işlenmeli ve gerektiğinde ilgili linkler de bu sayfada verilmelidir. </a:t>
            </a:r>
          </a:p>
          <a:p>
            <a:pPr marL="9525" indent="-9525">
              <a:spcAft>
                <a:spcPts val="0"/>
              </a:spcAft>
              <a:buFont typeface="Wingdings" panose="05000000000000000000" pitchFamily="2" charset="2"/>
              <a:buChar char="Ø"/>
              <a:defRPr/>
            </a:pPr>
            <a:r>
              <a:rPr lang="tr-TR" dirty="0"/>
              <a:t>Kullanıcı her zaman linkler hakkında bilgili tutulmalıdır. Kullanıcı, linklerin ne olduğunu öğrenmek için tıklamamalı, ya da üzerine gidip açıklama metninin gelmesini beklememelidir. Kullanıcı zamanı boşa harcanmamalıdır. </a:t>
            </a:r>
          </a:p>
          <a:p>
            <a:pPr marL="9525" indent="-9525">
              <a:spcAft>
                <a:spcPts val="0"/>
              </a:spcAft>
              <a:buFont typeface="Wingdings" panose="05000000000000000000" pitchFamily="2" charset="2"/>
              <a:buChar char="Ø"/>
              <a:defRPr/>
            </a:pPr>
            <a:r>
              <a:rPr lang="tr-TR" dirty="0"/>
              <a:t>Çok az gibi görünen zaman kayıpları defalarca tekrarlandıkları zaman ciddi oranda performans kaybına neden olurlar.</a:t>
            </a:r>
          </a:p>
          <a:p>
            <a:pPr eaLnBrk="1" hangingPunct="1">
              <a:buFont typeface="Wingdings" panose="05000000000000000000" pitchFamily="2" charset="2"/>
              <a:buChar char="Ø"/>
            </a:pPr>
            <a:endParaRPr lang="tr-TR" altLang="tr-TR" dirty="0"/>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39</a:t>
            </a:fld>
            <a:endParaRPr lang="tr-TR" altLang="tr-TR"/>
          </a:p>
        </p:txBody>
      </p:sp>
    </p:spTree>
    <p:extLst>
      <p:ext uri="{BB962C8B-B14F-4D97-AF65-F5344CB8AC3E}">
        <p14:creationId xmlns:p14="http://schemas.microsoft.com/office/powerpoint/2010/main" val="1874882036"/>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HEDEF KİTLE</a:t>
            </a:r>
          </a:p>
        </p:txBody>
      </p:sp>
      <p:sp>
        <p:nvSpPr>
          <p:cNvPr id="3" name="İçerik Yer Tutucusu 2"/>
          <p:cNvSpPr>
            <a:spLocks noGrp="1"/>
          </p:cNvSpPr>
          <p:nvPr>
            <p:ph idx="1"/>
          </p:nvPr>
        </p:nvSpPr>
        <p:spPr/>
        <p:txBody>
          <a:bodyPr/>
          <a:lstStyle/>
          <a:p>
            <a:r>
              <a:rPr lang="tr-TR" altLang="tr-TR" dirty="0"/>
              <a:t>Diğer yazılım uygulamalarında da yapılması gerektiği gibi, web sitesi tasarımında da öncelikle sitenin hedef kullanıcılarının analizi yapılmalıdır. Web tasarımında oldukça önemli olan bu analiz, çok farklı bir kullanıcı yelpazesini konu alır. Bu yelpazede çok acemi kullanıcılardan tecrübeli ve iyi bilgisayar okuryazarı olanlara kadar, arada bir siteye girenlerden her gün girenlere kadar çok çeşitli kullanıcı tipleri bulunacaktır.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4</a:t>
            </a:fld>
            <a:endParaRPr lang="tr-TR" altLang="tr-TR"/>
          </a:p>
        </p:txBody>
      </p:sp>
    </p:spTree>
    <p:extLst>
      <p:ext uri="{BB962C8B-B14F-4D97-AF65-F5344CB8AC3E}">
        <p14:creationId xmlns:p14="http://schemas.microsoft.com/office/powerpoint/2010/main" val="2456490171"/>
      </p:ext>
    </p:extLst>
  </p:cSld>
  <p:clrMapOvr>
    <a:masterClrMapping/>
  </p:clrMapOvr>
  <p:transition spd="med">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fi-FI" sz="3200" dirty="0"/>
              <a:t>B</a:t>
            </a:r>
            <a:r>
              <a:rPr lang="tr-TR" sz="3200" dirty="0"/>
              <a:t>İ</a:t>
            </a:r>
            <a:r>
              <a:rPr lang="fi-FI" sz="3200" dirty="0"/>
              <a:t>LG</a:t>
            </a:r>
            <a:r>
              <a:rPr lang="tr-TR" sz="3200" dirty="0"/>
              <a:t>İ</a:t>
            </a:r>
            <a:r>
              <a:rPr lang="fi-FI" sz="3200" dirty="0"/>
              <a:t>N</a:t>
            </a:r>
            <a:r>
              <a:rPr lang="tr-TR" sz="3200" dirty="0"/>
              <a:t>İ</a:t>
            </a:r>
            <a:r>
              <a:rPr lang="fi-FI" sz="3200" dirty="0"/>
              <a:t>N ETK</a:t>
            </a:r>
            <a:r>
              <a:rPr lang="tr-TR" sz="3200" dirty="0"/>
              <a:t>İ</a:t>
            </a:r>
            <a:r>
              <a:rPr lang="fi-FI" sz="3200" dirty="0"/>
              <a:t>N SUNUMU KONUSUNDA İLKELER</a:t>
            </a:r>
            <a:endParaRPr lang="tr-TR" sz="3200" dirty="0"/>
          </a:p>
        </p:txBody>
      </p:sp>
      <p:sp>
        <p:nvSpPr>
          <p:cNvPr id="3" name="İçerik Yer Tutucusu 2"/>
          <p:cNvSpPr>
            <a:spLocks noGrp="1"/>
          </p:cNvSpPr>
          <p:nvPr>
            <p:ph idx="1"/>
          </p:nvPr>
        </p:nvSpPr>
        <p:spPr/>
        <p:txBody>
          <a:bodyPr/>
          <a:lstStyle/>
          <a:p>
            <a:pPr eaLnBrk="1" hangingPunct="1">
              <a:buFont typeface="Wingdings" panose="05000000000000000000" pitchFamily="2" charset="2"/>
              <a:buChar char="Ø"/>
            </a:pPr>
            <a:r>
              <a:rPr lang="tr-TR" altLang="tr-TR" dirty="0"/>
              <a:t>Linklerin rengi standart olmalıdır. Altı çizili metinler yalnızca linklerde kullanılmalıdır. </a:t>
            </a:r>
          </a:p>
          <a:p>
            <a:pPr eaLnBrk="1" hangingPunct="1">
              <a:buFont typeface="Wingdings" panose="05000000000000000000" pitchFamily="2" charset="2"/>
              <a:buChar char="Ø"/>
            </a:pPr>
            <a:r>
              <a:rPr lang="tr-TR" altLang="tr-TR" dirty="0"/>
              <a:t>Bir link seçildiğinde eğer işlem uzun sürecekse, bunun kullanıcıya önceden belirtilmesi gerekir. </a:t>
            </a:r>
          </a:p>
          <a:p>
            <a:pPr eaLnBrk="1" hangingPunct="1">
              <a:buFont typeface="Wingdings" panose="05000000000000000000" pitchFamily="2" charset="2"/>
              <a:buChar char="Ø"/>
            </a:pPr>
            <a:r>
              <a:rPr lang="tr-TR" altLang="tr-TR" dirty="0"/>
              <a:t>İlerleme çubuğu, saat ya da doğrudan mesaj benzeri yöntemler kullanılabilir.</a:t>
            </a:r>
          </a:p>
          <a:p>
            <a:pPr eaLnBrk="1" hangingPunct="1">
              <a:buFont typeface="Wingdings" panose="05000000000000000000" pitchFamily="2" charset="2"/>
              <a:buChar char="Ø"/>
            </a:pPr>
            <a:r>
              <a:rPr lang="tr-TR" altLang="tr-TR" dirty="0"/>
              <a:t>Sayfanın kaydırılması gereği olabildiğince azaltılmalıdır. </a:t>
            </a:r>
          </a:p>
          <a:p>
            <a:pPr eaLnBrk="1" hangingPunct="1">
              <a:buFont typeface="Wingdings" panose="05000000000000000000" pitchFamily="2" charset="2"/>
              <a:buChar char="Ø"/>
            </a:pPr>
            <a:r>
              <a:rPr lang="tr-TR" altLang="tr-TR" dirty="0"/>
              <a:t>Grafik bileşenleri çok fazla kullanmaktan kaçınmalı, sadece etkinliği artırma amacıyla kullanmalıdır. </a:t>
            </a:r>
          </a:p>
          <a:p>
            <a:pPr eaLnBrk="1" hangingPunct="1">
              <a:buFont typeface="Wingdings" panose="05000000000000000000" pitchFamily="2" charset="2"/>
              <a:buChar char="Ø"/>
            </a:pPr>
            <a:r>
              <a:rPr lang="tr-TR" altLang="tr-TR" dirty="0"/>
              <a:t>Yazıcıdan çıktısı alınabilir sayfalar tasarlanmalıdır.</a:t>
            </a:r>
          </a:p>
          <a:p>
            <a:pPr>
              <a:buFont typeface="Wingdings" panose="05000000000000000000" pitchFamily="2" charset="2"/>
              <a:buChar char="Ø"/>
            </a:pP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40</a:t>
            </a:fld>
            <a:endParaRPr lang="tr-TR" altLang="tr-TR"/>
          </a:p>
        </p:txBody>
      </p:sp>
    </p:spTree>
    <p:extLst>
      <p:ext uri="{BB962C8B-B14F-4D97-AF65-F5344CB8AC3E}">
        <p14:creationId xmlns:p14="http://schemas.microsoft.com/office/powerpoint/2010/main" val="720005705"/>
      </p:ext>
    </p:extLst>
  </p:cSld>
  <p:clrMapOvr>
    <a:masterClrMapping/>
  </p:clrMapOvr>
  <p:transition spd="med">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t>GERİ BESLEME VE ETKİLEŞİMLİ FORMLAR</a:t>
            </a:r>
          </a:p>
        </p:txBody>
      </p:sp>
      <p:sp>
        <p:nvSpPr>
          <p:cNvPr id="3" name="İçerik Yer Tutucusu 2"/>
          <p:cNvSpPr>
            <a:spLocks noGrp="1"/>
          </p:cNvSpPr>
          <p:nvPr>
            <p:ph idx="1"/>
          </p:nvPr>
        </p:nvSpPr>
        <p:spPr>
          <a:xfrm>
            <a:off x="1096963" y="1556792"/>
            <a:ext cx="8383413" cy="4670797"/>
          </a:xfrm>
        </p:spPr>
        <p:txBody>
          <a:bodyPr/>
          <a:lstStyle/>
          <a:p>
            <a:pPr marL="0" indent="0">
              <a:spcAft>
                <a:spcPts val="0"/>
              </a:spcAft>
              <a:buNone/>
              <a:defRPr/>
            </a:pPr>
            <a:r>
              <a:rPr lang="tr-TR" dirty="0"/>
              <a:t>Bu formlar web üzerinde sitenin kullanıcı ile etkileşimini sağlamak amacıyla kullanılır. Çeşitli işlemlerin tamamlanması, kullanıcı görüşlerinin toplanması, arama parametrelerinin girilmesi gibi pek çok farklı bilgi kullanıcı tarafından bu formlar yardımıyla sunucuya gönderilir. </a:t>
            </a:r>
          </a:p>
          <a:p>
            <a:pPr marL="0" indent="0">
              <a:spcAft>
                <a:spcPts val="0"/>
              </a:spcAft>
              <a:buNone/>
              <a:defRPr/>
            </a:pPr>
            <a:r>
              <a:rPr lang="tr-TR" dirty="0"/>
              <a:t>Bu formların, daha önceki bölümlerde anlatılmış olan veri giriş ve sorgulama pencereleri tasarım ilkelerine göre hazırlanmış olmaları gerekir. Bunlara ek olarak web üzerindeki formlarda ayrıca şu ilkeler de takip edilmelidir.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41</a:t>
            </a:fld>
            <a:endParaRPr lang="tr-TR" altLang="tr-TR"/>
          </a:p>
        </p:txBody>
      </p:sp>
      <p:pic>
        <p:nvPicPr>
          <p:cNvPr id="5" name="Picture 3" descr="feedback.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408368" y="1844824"/>
            <a:ext cx="2047875" cy="28575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9157747"/>
      </p:ext>
    </p:extLst>
  </p:cSld>
  <p:clrMapOvr>
    <a:masterClrMapping/>
  </p:clrMapOvr>
  <p:transition spd="med">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t>WEB ÜZERİNDE ETKİLEŞİMLİ FORM TASARIMINDA İLKELER</a:t>
            </a:r>
          </a:p>
        </p:txBody>
      </p:sp>
      <p:sp>
        <p:nvSpPr>
          <p:cNvPr id="3" name="İçerik Yer Tutucusu 2"/>
          <p:cNvSpPr>
            <a:spLocks noGrp="1"/>
          </p:cNvSpPr>
          <p:nvPr>
            <p:ph idx="1"/>
          </p:nvPr>
        </p:nvSpPr>
        <p:spPr/>
        <p:txBody>
          <a:bodyPr/>
          <a:lstStyle/>
          <a:p>
            <a:pPr eaLnBrk="1" hangingPunct="1">
              <a:buFont typeface="Wingdings" panose="05000000000000000000" pitchFamily="2" charset="2"/>
              <a:buChar char="Ø"/>
            </a:pPr>
            <a:r>
              <a:rPr lang="tr-TR" altLang="tr-TR" dirty="0"/>
              <a:t>Kullanıcının kimlik doğrulaması ve güvenlik için de bir yöntem kullanılması gereklidir. Pek çok kullanıcı şahsi bilgilerinin internet üzerinden alınıp gönderilmesini sevmez. Herhangi bir güvensizlik mevcut ise bu durum sistemin kullanılmasını engelleyecektir. </a:t>
            </a:r>
          </a:p>
          <a:p>
            <a:pPr eaLnBrk="1" hangingPunct="1">
              <a:buFont typeface="Wingdings" panose="05000000000000000000" pitchFamily="2" charset="2"/>
              <a:buChar char="Ø"/>
            </a:pPr>
            <a:r>
              <a:rPr lang="tr-TR" altLang="tr-TR" dirty="0"/>
              <a:t>Boşluk doldurma yerine mümkünse daha çok seçmeli menülerle seçenekler sunulmalıdır</a:t>
            </a:r>
            <a:r>
              <a:rPr lang="tr-TR" altLang="tr-TR" dirty="0" smtClean="0"/>
              <a:t>.</a:t>
            </a:r>
          </a:p>
          <a:p>
            <a:pPr marL="0" indent="0">
              <a:buNone/>
            </a:pPr>
            <a:r>
              <a:rPr lang="tr-TR" altLang="tr-TR" dirty="0"/>
              <a:t>İyi ve kötü örnekler</a:t>
            </a:r>
          </a:p>
          <a:p>
            <a:pPr eaLnBrk="1" hangingPunct="1">
              <a:buFont typeface="Wingdings" panose="05000000000000000000" pitchFamily="2" charset="2"/>
              <a:buChar char="Ø"/>
            </a:pPr>
            <a:endParaRPr lang="tr-TR" altLang="tr-TR" dirty="0"/>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42</a:t>
            </a:fld>
            <a:endParaRPr lang="tr-TR" altLang="tr-TR"/>
          </a:p>
        </p:txBody>
      </p:sp>
      <p:pic>
        <p:nvPicPr>
          <p:cNvPr id="5" name="Picture 3" descr="17.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3702" y="4365104"/>
            <a:ext cx="4464496" cy="1224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5959992"/>
      </p:ext>
    </p:extLst>
  </p:cSld>
  <p:clrMapOvr>
    <a:masterClrMapping/>
  </p:clrMapOvr>
  <p:transition spd="med">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t>WEB ÜZERİNDE ETKİLEŞİMLİ FORM TASARIMINDA İLKELER</a:t>
            </a:r>
          </a:p>
        </p:txBody>
      </p:sp>
      <p:sp>
        <p:nvSpPr>
          <p:cNvPr id="3" name="İçerik Yer Tutucusu 2"/>
          <p:cNvSpPr>
            <a:spLocks noGrp="1"/>
          </p:cNvSpPr>
          <p:nvPr>
            <p:ph idx="1"/>
          </p:nvPr>
        </p:nvSpPr>
        <p:spPr/>
        <p:txBody>
          <a:bodyPr/>
          <a:lstStyle/>
          <a:p>
            <a:pPr eaLnBrk="1" hangingPunct="1">
              <a:buFont typeface="Arial" panose="020B0604020202020204" pitchFamily="34" charset="0"/>
              <a:buNone/>
            </a:pPr>
            <a:r>
              <a:rPr lang="tr-TR" altLang="tr-TR" b="1" dirty="0" smtClean="0"/>
              <a:t>Düğmeler</a:t>
            </a:r>
          </a:p>
          <a:p>
            <a:pPr>
              <a:buFont typeface="Wingdings" panose="05000000000000000000" pitchFamily="2" charset="2"/>
              <a:buChar char="Ø"/>
            </a:pPr>
            <a:r>
              <a:rPr lang="tr-TR" altLang="tr-TR" dirty="0"/>
              <a:t>Bulması ve görmesi kolay "gönder" ve "iptal" düğmeleri olmalıdır.</a:t>
            </a:r>
          </a:p>
          <a:p>
            <a:pPr eaLnBrk="1" hangingPunct="1">
              <a:buFont typeface="Wingdings" panose="05000000000000000000" pitchFamily="2" charset="2"/>
              <a:buChar char="Ø"/>
            </a:pPr>
            <a:r>
              <a:rPr lang="tr-TR" altLang="tr-TR" dirty="0" smtClean="0"/>
              <a:t>Verilerin </a:t>
            </a:r>
            <a:r>
              <a:rPr lang="tr-TR" altLang="tr-TR" dirty="0"/>
              <a:t>işlenmesi sırasında yeterli ve sürekli geri besleme mesajları verilmelidir. "Paranız gönderiliyor. Bekleyiniz.." "Gönderildi." gibi. </a:t>
            </a:r>
          </a:p>
          <a:p>
            <a:pPr eaLnBrk="1" hangingPunct="1">
              <a:buFont typeface="Wingdings" panose="05000000000000000000" pitchFamily="2" charset="2"/>
              <a:buChar char="Ø"/>
            </a:pPr>
            <a:r>
              <a:rPr lang="tr-TR" altLang="tr-TR" dirty="0"/>
              <a:t>Doldurulan bilgilerde hata varsa çok gecikmeden, beklemeden bunun gerekli açıklama ile birlikte kullanıcıya bildirilmesi gereklidir. Hataları en son adıma kadar bekletip sonra bildirmek yanlıştır.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43</a:t>
            </a:fld>
            <a:endParaRPr lang="tr-TR" altLang="tr-TR"/>
          </a:p>
        </p:txBody>
      </p:sp>
      <p:pic>
        <p:nvPicPr>
          <p:cNvPr id="6" name="Picture 3" descr="18.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87688" y="4581128"/>
            <a:ext cx="4968552" cy="95007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15303"/>
      </p:ext>
    </p:extLst>
  </p:cSld>
  <p:clrMapOvr>
    <a:masterClrMapping/>
  </p:clrMapOvr>
  <p:transition spd="med">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t>WEB ÜZERİNDE ETKİLEŞİMLİ FORM TASARIMINDA İLKELER</a:t>
            </a:r>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44</a:t>
            </a:fld>
            <a:endParaRPr lang="tr-TR" altLang="tr-TR"/>
          </a:p>
        </p:txBody>
      </p:sp>
      <p:pic>
        <p:nvPicPr>
          <p:cNvPr id="5" name="Picture 3" descr="20.bmp"/>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15480" y="1988840"/>
            <a:ext cx="7462401" cy="20610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95415484"/>
      </p:ext>
    </p:extLst>
  </p:cSld>
  <p:clrMapOvr>
    <a:masterClrMapping/>
  </p:clrMapOvr>
  <p:transition spd="med">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t>WEB ÜZERİNDE ETKİLEŞİMLİ FORM TASARIMINDA İLKELER</a:t>
            </a:r>
          </a:p>
        </p:txBody>
      </p:sp>
      <p:sp>
        <p:nvSpPr>
          <p:cNvPr id="3" name="İçerik Yer Tutucusu 2"/>
          <p:cNvSpPr>
            <a:spLocks noGrp="1"/>
          </p:cNvSpPr>
          <p:nvPr>
            <p:ph idx="1"/>
          </p:nvPr>
        </p:nvSpPr>
        <p:spPr/>
        <p:txBody>
          <a:bodyPr/>
          <a:lstStyle/>
          <a:p>
            <a:pPr eaLnBrk="1" hangingPunct="1">
              <a:buFont typeface="Wingdings" panose="05000000000000000000" pitchFamily="2" charset="2"/>
              <a:buChar char="Ø"/>
            </a:pPr>
            <a:r>
              <a:rPr lang="tr-TR" altLang="tr-TR" dirty="0"/>
              <a:t>Anında hata mesajının verilmesi önemlidir</a:t>
            </a:r>
          </a:p>
          <a:p>
            <a:pPr eaLnBrk="1" hangingPunct="1">
              <a:buFont typeface="Wingdings" panose="05000000000000000000" pitchFamily="2" charset="2"/>
              <a:buChar char="Ø"/>
            </a:pPr>
            <a:r>
              <a:rPr lang="tr-TR" altLang="tr-TR" dirty="0"/>
              <a:t>Aynı zamanda, her zaman sayfa yöneticisi (webmaster) ile bağlantı kurmayı sağlayacak bir link ya da e-posta adresi bulunmalıdır.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45</a:t>
            </a:fld>
            <a:endParaRPr lang="tr-TR" altLang="tr-TR"/>
          </a:p>
        </p:txBody>
      </p:sp>
      <p:pic>
        <p:nvPicPr>
          <p:cNvPr id="5" name="Picture 5" descr="http://fc05.deviantart.net/fs71/f/2010/238/f/7/form_error_with_Css_and_JQuery_by_mabdesign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3712" y="3212976"/>
            <a:ext cx="4248150" cy="252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71365005"/>
      </p:ext>
    </p:extLst>
  </p:cSld>
  <p:clrMapOvr>
    <a:masterClrMapping/>
  </p:clrMapOvr>
  <p:transition spd="med">
    <p:fad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1055440" y="620688"/>
            <a:ext cx="9155360" cy="796950"/>
          </a:xfrm>
          <a:prstGeom prst="rect">
            <a:avLst/>
          </a:prstGeom>
        </p:spPr>
        <p:txBody>
          <a:bodyPr bIns="91440" anchor="b">
            <a:normAutofit/>
          </a:bodyPr>
          <a:lstStyle/>
          <a:p>
            <a:pPr eaLnBrk="1" fontAlgn="auto" hangingPunct="1">
              <a:spcBef>
                <a:spcPts val="0"/>
              </a:spcBef>
              <a:spcAft>
                <a:spcPts val="0"/>
              </a:spcAft>
              <a:defRPr/>
            </a:pPr>
            <a:r>
              <a:rPr lang="tr-TR" sz="3200" b="1" smtClean="0">
                <a:solidFill>
                  <a:schemeClr val="tx2"/>
                </a:solidFill>
                <a:latin typeface="+mj-lt"/>
                <a:ea typeface="+mj-ea"/>
                <a:cs typeface="+mj-cs"/>
              </a:rPr>
              <a:t>Kaynaklar</a:t>
            </a:r>
            <a:endParaRPr lang="tr-TR" sz="3200" b="1" dirty="0">
              <a:solidFill>
                <a:schemeClr val="tx2"/>
              </a:solidFill>
              <a:latin typeface="+mj-lt"/>
              <a:ea typeface="+mj-ea"/>
              <a:cs typeface="+mj-cs"/>
            </a:endParaRPr>
          </a:p>
        </p:txBody>
      </p:sp>
      <p:sp>
        <p:nvSpPr>
          <p:cNvPr id="34819" name="2 İçerik Yer Tutucusu"/>
          <p:cNvSpPr>
            <a:spLocks noGrp="1"/>
          </p:cNvSpPr>
          <p:nvPr>
            <p:ph idx="1"/>
          </p:nvPr>
        </p:nvSpPr>
        <p:spPr>
          <a:xfrm>
            <a:off x="911424" y="1417638"/>
            <a:ext cx="10513168" cy="4608512"/>
          </a:xfrm>
        </p:spPr>
        <p:txBody>
          <a:bodyPr rtlCol="0">
            <a:normAutofit/>
          </a:bodyPr>
          <a:lstStyle/>
          <a:p>
            <a:pPr marL="91440" indent="-91440" fontAlgn="auto">
              <a:buFont typeface="Wingdings" panose="05000000000000000000" pitchFamily="2" charset="2"/>
              <a:buChar char="Ø"/>
              <a:defRPr/>
            </a:pPr>
            <a:r>
              <a:rPr lang="tr-TR" altLang="tr-TR" sz="1600" dirty="0" err="1"/>
              <a:t>Baturay</a:t>
            </a:r>
            <a:r>
              <a:rPr lang="tr-TR" altLang="tr-TR" sz="1600" dirty="0"/>
              <a:t> M. H. (2014). İnsan Bilgisayar Etkileşim Ders Notları </a:t>
            </a:r>
            <a:endParaRPr lang="tr-TR" altLang="tr-TR" sz="1500" dirty="0" smtClean="0">
              <a:ea typeface="Verdana" panose="020B0604030504040204" pitchFamily="34" charset="0"/>
            </a:endParaRPr>
          </a:p>
          <a:p>
            <a:pPr marL="91440" indent="-91440" fontAlgn="auto">
              <a:buFont typeface="Wingdings" panose="05000000000000000000" pitchFamily="2" charset="2"/>
              <a:buChar char="Ø"/>
              <a:defRPr/>
            </a:pPr>
            <a:r>
              <a:rPr lang="en-US" altLang="tr-TR" sz="1500" dirty="0" smtClean="0">
                <a:ea typeface="Verdana" panose="020B0604030504040204" pitchFamily="34" charset="0"/>
              </a:rPr>
              <a:t>A</a:t>
            </a:r>
            <a:r>
              <a:rPr lang="en-US" altLang="tr-TR" sz="1500" dirty="0">
                <a:ea typeface="Verdana" panose="020B0604030504040204" pitchFamily="34" charset="0"/>
              </a:rPr>
              <a:t>. Dix, J. Finlay, G. </a:t>
            </a:r>
            <a:r>
              <a:rPr lang="en-US" altLang="tr-TR" sz="1500" dirty="0" err="1">
                <a:ea typeface="Verdana" panose="020B0604030504040204" pitchFamily="34" charset="0"/>
              </a:rPr>
              <a:t>Abowd</a:t>
            </a:r>
            <a:r>
              <a:rPr lang="en-US" altLang="tr-TR" sz="1500" dirty="0">
                <a:ea typeface="Verdana" panose="020B0604030504040204" pitchFamily="34" charset="0"/>
              </a:rPr>
              <a:t> and R. Beale (1993). Human-Computer Interaction. Prentice Hall.</a:t>
            </a:r>
            <a:endParaRPr lang="tr-TR" altLang="tr-TR" sz="1500" dirty="0">
              <a:ea typeface="Verdana" panose="020B0604030504040204" pitchFamily="34" charset="0"/>
            </a:endParaRPr>
          </a:p>
          <a:p>
            <a:pPr marL="91440" indent="-91440" fontAlgn="auto">
              <a:buFont typeface="Wingdings" panose="05000000000000000000" pitchFamily="2" charset="2"/>
              <a:buChar char="Ø"/>
              <a:defRPr/>
            </a:pPr>
            <a:r>
              <a:rPr lang="tr-TR" altLang="tr-TR" sz="1500" dirty="0" err="1">
                <a:ea typeface="Verdana" panose="020B0604030504040204" pitchFamily="34" charset="0"/>
              </a:rPr>
              <a:t>Andrews</a:t>
            </a:r>
            <a:r>
              <a:rPr lang="tr-TR" altLang="tr-TR" sz="1500" dirty="0">
                <a:ea typeface="Verdana" panose="020B0604030504040204" pitchFamily="34" charset="0"/>
              </a:rPr>
              <a:t>, K. (2009). Human-</a:t>
            </a:r>
            <a:r>
              <a:rPr lang="tr-TR" altLang="tr-TR" sz="1500" dirty="0" err="1">
                <a:ea typeface="Verdana" panose="020B0604030504040204" pitchFamily="34" charset="0"/>
              </a:rPr>
              <a:t>Computer</a:t>
            </a:r>
            <a:r>
              <a:rPr lang="tr-TR" altLang="tr-TR" sz="1500" dirty="0">
                <a:ea typeface="Verdana" panose="020B0604030504040204" pitchFamily="34" charset="0"/>
              </a:rPr>
              <a:t> </a:t>
            </a:r>
            <a:r>
              <a:rPr lang="tr-TR" altLang="tr-TR" sz="1500" dirty="0" err="1">
                <a:ea typeface="Verdana" panose="020B0604030504040204" pitchFamily="34" charset="0"/>
              </a:rPr>
              <a:t>Interaction</a:t>
            </a:r>
            <a:r>
              <a:rPr lang="tr-TR" altLang="tr-TR" sz="1500" dirty="0">
                <a:ea typeface="Verdana" panose="020B0604030504040204" pitchFamily="34" charset="0"/>
              </a:rPr>
              <a:t>. </a:t>
            </a:r>
            <a:r>
              <a:rPr lang="tr-TR" altLang="tr-TR" sz="1500" dirty="0" err="1">
                <a:ea typeface="Verdana" panose="020B0604030504040204" pitchFamily="34" charset="0"/>
              </a:rPr>
              <a:t>Lecture</a:t>
            </a:r>
            <a:r>
              <a:rPr lang="tr-TR" altLang="tr-TR" sz="1500" dirty="0">
                <a:ea typeface="Verdana" panose="020B0604030504040204" pitchFamily="34" charset="0"/>
              </a:rPr>
              <a:t> </a:t>
            </a:r>
            <a:r>
              <a:rPr lang="tr-TR" altLang="tr-TR" sz="1500" dirty="0" err="1">
                <a:ea typeface="Verdana" panose="020B0604030504040204" pitchFamily="34" charset="0"/>
              </a:rPr>
              <a:t>Notes</a:t>
            </a:r>
            <a:r>
              <a:rPr lang="tr-TR" altLang="tr-TR" sz="1500" dirty="0">
                <a:ea typeface="Verdana" panose="020B0604030504040204" pitchFamily="34" charset="0"/>
              </a:rPr>
              <a:t>.</a:t>
            </a:r>
          </a:p>
          <a:p>
            <a:pPr marL="91440" indent="-91440" fontAlgn="auto">
              <a:buFont typeface="Wingdings" panose="05000000000000000000" pitchFamily="2" charset="2"/>
              <a:buChar char="Ø"/>
              <a:defRPr/>
            </a:pPr>
            <a:r>
              <a:rPr lang="tr-TR" altLang="tr-TR" sz="1500" dirty="0" smtClean="0">
                <a:ea typeface="Verdana" panose="020B0604030504040204" pitchFamily="34" charset="0"/>
              </a:rPr>
              <a:t>Miller</a:t>
            </a:r>
            <a:r>
              <a:rPr lang="tr-TR" altLang="tr-TR" sz="1500" dirty="0">
                <a:ea typeface="Verdana" panose="020B0604030504040204" pitchFamily="34" charset="0"/>
              </a:rPr>
              <a:t>, G. A. (1956). </a:t>
            </a:r>
            <a:r>
              <a:rPr lang="tr-TR" altLang="tr-TR" sz="1500" dirty="0" err="1">
                <a:ea typeface="Verdana" panose="020B0604030504040204" pitchFamily="34" charset="0"/>
              </a:rPr>
              <a:t>The</a:t>
            </a:r>
            <a:r>
              <a:rPr lang="tr-TR" altLang="tr-TR" sz="1500" dirty="0">
                <a:ea typeface="Verdana" panose="020B0604030504040204" pitchFamily="34" charset="0"/>
              </a:rPr>
              <a:t> </a:t>
            </a:r>
            <a:r>
              <a:rPr lang="tr-TR" altLang="tr-TR" sz="1500" dirty="0" err="1">
                <a:ea typeface="Verdana" panose="020B0604030504040204" pitchFamily="34" charset="0"/>
              </a:rPr>
              <a:t>magical</a:t>
            </a:r>
            <a:r>
              <a:rPr lang="tr-TR" altLang="tr-TR" sz="1500" dirty="0">
                <a:ea typeface="Verdana" panose="020B0604030504040204" pitchFamily="34" charset="0"/>
              </a:rPr>
              <a:t> </a:t>
            </a:r>
            <a:r>
              <a:rPr lang="tr-TR" altLang="tr-TR" sz="1500" dirty="0" err="1">
                <a:ea typeface="Verdana" panose="020B0604030504040204" pitchFamily="34" charset="0"/>
              </a:rPr>
              <a:t>number</a:t>
            </a:r>
            <a:r>
              <a:rPr lang="tr-TR" altLang="tr-TR" sz="1500" dirty="0">
                <a:ea typeface="Verdana" panose="020B0604030504040204" pitchFamily="34" charset="0"/>
              </a:rPr>
              <a:t> seven, </a:t>
            </a:r>
            <a:r>
              <a:rPr lang="tr-TR" altLang="tr-TR" sz="1500" dirty="0" err="1">
                <a:ea typeface="Verdana" panose="020B0604030504040204" pitchFamily="34" charset="0"/>
              </a:rPr>
              <a:t>plus</a:t>
            </a:r>
            <a:r>
              <a:rPr lang="tr-TR" altLang="tr-TR" sz="1500" dirty="0">
                <a:ea typeface="Verdana" panose="020B0604030504040204" pitchFamily="34" charset="0"/>
              </a:rPr>
              <a:t> </a:t>
            </a:r>
            <a:r>
              <a:rPr lang="tr-TR" altLang="tr-TR" sz="1500" dirty="0" err="1">
                <a:ea typeface="Verdana" panose="020B0604030504040204" pitchFamily="34" charset="0"/>
              </a:rPr>
              <a:t>or</a:t>
            </a:r>
            <a:r>
              <a:rPr lang="tr-TR" altLang="tr-TR" sz="1500" dirty="0">
                <a:ea typeface="Verdana" panose="020B0604030504040204" pitchFamily="34" charset="0"/>
              </a:rPr>
              <a:t> </a:t>
            </a:r>
            <a:r>
              <a:rPr lang="tr-TR" altLang="tr-TR" sz="1500" dirty="0" err="1">
                <a:ea typeface="Verdana" panose="020B0604030504040204" pitchFamily="34" charset="0"/>
              </a:rPr>
              <a:t>minus</a:t>
            </a:r>
            <a:r>
              <a:rPr lang="tr-TR" altLang="tr-TR" sz="1500" dirty="0">
                <a:ea typeface="Verdana" panose="020B0604030504040204" pitchFamily="34" charset="0"/>
              </a:rPr>
              <a:t> </a:t>
            </a:r>
            <a:r>
              <a:rPr lang="tr-TR" altLang="tr-TR" sz="1500" dirty="0" err="1">
                <a:ea typeface="Verdana" panose="020B0604030504040204" pitchFamily="34" charset="0"/>
              </a:rPr>
              <a:t>two</a:t>
            </a:r>
            <a:r>
              <a:rPr lang="tr-TR" altLang="tr-TR" sz="1500" dirty="0">
                <a:ea typeface="Verdana" panose="020B0604030504040204" pitchFamily="34" charset="0"/>
              </a:rPr>
              <a:t>: </a:t>
            </a:r>
            <a:r>
              <a:rPr lang="tr-TR" altLang="tr-TR" sz="1500" dirty="0" err="1">
                <a:ea typeface="Verdana" panose="020B0604030504040204" pitchFamily="34" charset="0"/>
              </a:rPr>
              <a:t>some</a:t>
            </a:r>
            <a:r>
              <a:rPr lang="tr-TR" altLang="tr-TR" sz="1500" dirty="0">
                <a:ea typeface="Verdana" panose="020B0604030504040204" pitchFamily="34" charset="0"/>
              </a:rPr>
              <a:t> </a:t>
            </a:r>
            <a:r>
              <a:rPr lang="tr-TR" altLang="tr-TR" sz="1500" dirty="0" err="1">
                <a:ea typeface="Verdana" panose="020B0604030504040204" pitchFamily="34" charset="0"/>
              </a:rPr>
              <a:t>limits</a:t>
            </a:r>
            <a:r>
              <a:rPr lang="tr-TR" altLang="tr-TR" sz="1500" dirty="0">
                <a:ea typeface="Verdana" panose="020B0604030504040204" pitchFamily="34" charset="0"/>
              </a:rPr>
              <a:t> on </a:t>
            </a:r>
            <a:r>
              <a:rPr lang="tr-TR" altLang="tr-TR" sz="1500" dirty="0" err="1">
                <a:ea typeface="Verdana" panose="020B0604030504040204" pitchFamily="34" charset="0"/>
              </a:rPr>
              <a:t>our</a:t>
            </a:r>
            <a:r>
              <a:rPr lang="tr-TR" altLang="tr-TR" sz="1500" dirty="0">
                <a:ea typeface="Verdana" panose="020B0604030504040204" pitchFamily="34" charset="0"/>
              </a:rPr>
              <a:t> </a:t>
            </a:r>
            <a:r>
              <a:rPr lang="tr-TR" altLang="tr-TR" sz="1500" dirty="0" err="1">
                <a:ea typeface="Verdana" panose="020B0604030504040204" pitchFamily="34" charset="0"/>
              </a:rPr>
              <a:t>capacity</a:t>
            </a:r>
            <a:r>
              <a:rPr lang="tr-TR" altLang="tr-TR" sz="1500" dirty="0">
                <a:ea typeface="Verdana" panose="020B0604030504040204" pitchFamily="34" charset="0"/>
              </a:rPr>
              <a:t> </a:t>
            </a:r>
            <a:r>
              <a:rPr lang="tr-TR" altLang="tr-TR" sz="1500" dirty="0" err="1">
                <a:ea typeface="Verdana" panose="020B0604030504040204" pitchFamily="34" charset="0"/>
              </a:rPr>
              <a:t>to</a:t>
            </a:r>
            <a:r>
              <a:rPr lang="tr-TR" altLang="tr-TR" sz="1500" dirty="0">
                <a:ea typeface="Verdana" panose="020B0604030504040204" pitchFamily="34" charset="0"/>
              </a:rPr>
              <a:t> </a:t>
            </a:r>
            <a:r>
              <a:rPr lang="tr-TR" altLang="tr-TR" sz="1500" dirty="0" err="1">
                <a:ea typeface="Verdana" panose="020B0604030504040204" pitchFamily="34" charset="0"/>
              </a:rPr>
              <a:t>process</a:t>
            </a:r>
            <a:r>
              <a:rPr lang="tr-TR" altLang="tr-TR" sz="1500" dirty="0">
                <a:ea typeface="Verdana" panose="020B0604030504040204" pitchFamily="34" charset="0"/>
              </a:rPr>
              <a:t> </a:t>
            </a:r>
            <a:r>
              <a:rPr lang="tr-TR" altLang="tr-TR" sz="1500" dirty="0" err="1">
                <a:ea typeface="Verdana" panose="020B0604030504040204" pitchFamily="34" charset="0"/>
              </a:rPr>
              <a:t>indormation</a:t>
            </a:r>
            <a:r>
              <a:rPr lang="tr-TR" altLang="tr-TR" sz="1500" dirty="0">
                <a:ea typeface="Verdana" panose="020B0604030504040204" pitchFamily="34" charset="0"/>
              </a:rPr>
              <a:t>. </a:t>
            </a:r>
            <a:r>
              <a:rPr lang="tr-TR" altLang="tr-TR" sz="1500" i="1" dirty="0" err="1">
                <a:ea typeface="Verdana" panose="020B0604030504040204" pitchFamily="34" charset="0"/>
              </a:rPr>
              <a:t>Psychological</a:t>
            </a:r>
            <a:r>
              <a:rPr lang="tr-TR" altLang="tr-TR" sz="1500" i="1" dirty="0">
                <a:ea typeface="Verdana" panose="020B0604030504040204" pitchFamily="34" charset="0"/>
              </a:rPr>
              <a:t> </a:t>
            </a:r>
            <a:r>
              <a:rPr lang="tr-TR" altLang="tr-TR" sz="1500" i="1" dirty="0" err="1">
                <a:ea typeface="Verdana" panose="020B0604030504040204" pitchFamily="34" charset="0"/>
              </a:rPr>
              <a:t>Review</a:t>
            </a:r>
            <a:r>
              <a:rPr lang="tr-TR" altLang="tr-TR" sz="1500" i="1" dirty="0">
                <a:ea typeface="Verdana" panose="020B0604030504040204" pitchFamily="34" charset="0"/>
              </a:rPr>
              <a:t>, 63</a:t>
            </a:r>
            <a:r>
              <a:rPr lang="tr-TR" altLang="tr-TR" sz="1500" dirty="0">
                <a:ea typeface="Verdana" panose="020B0604030504040204" pitchFamily="34" charset="0"/>
              </a:rPr>
              <a:t>(2):81-97.</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Muter</a:t>
            </a:r>
            <a:r>
              <a:rPr lang="tr-TR" altLang="tr-TR" sz="1500" dirty="0">
                <a:ea typeface="Verdana" panose="020B0604030504040204" pitchFamily="34" charset="0"/>
              </a:rPr>
              <a:t>, P., </a:t>
            </a:r>
            <a:r>
              <a:rPr lang="tr-TR" altLang="tr-TR" sz="1500" dirty="0" err="1">
                <a:ea typeface="Verdana" panose="020B0604030504040204" pitchFamily="34" charset="0"/>
              </a:rPr>
              <a:t>Latremouille</a:t>
            </a:r>
            <a:r>
              <a:rPr lang="tr-TR" altLang="tr-TR" sz="1500" dirty="0">
                <a:ea typeface="Verdana" panose="020B0604030504040204" pitchFamily="34" charset="0"/>
              </a:rPr>
              <a:t>, S. A., </a:t>
            </a:r>
            <a:r>
              <a:rPr lang="tr-TR" altLang="tr-TR" sz="1500" dirty="0" err="1">
                <a:ea typeface="Verdana" panose="020B0604030504040204" pitchFamily="34" charset="0"/>
              </a:rPr>
              <a:t>Treurniet</a:t>
            </a:r>
            <a:r>
              <a:rPr lang="tr-TR" altLang="tr-TR" sz="1500" dirty="0">
                <a:ea typeface="Verdana" panose="020B0604030504040204" pitchFamily="34" charset="0"/>
              </a:rPr>
              <a:t>, W. C. &amp; </a:t>
            </a:r>
            <a:r>
              <a:rPr lang="tr-TR" altLang="tr-TR" sz="1500" dirty="0" err="1">
                <a:ea typeface="Verdana" panose="020B0604030504040204" pitchFamily="34" charset="0"/>
              </a:rPr>
              <a:t>Beam</a:t>
            </a:r>
            <a:r>
              <a:rPr lang="tr-TR" altLang="tr-TR" sz="1500" dirty="0">
                <a:ea typeface="Verdana" panose="020B0604030504040204" pitchFamily="34" charset="0"/>
              </a:rPr>
              <a:t>, P. (1982). </a:t>
            </a:r>
            <a:r>
              <a:rPr lang="tr-TR" altLang="tr-TR" sz="1500" dirty="0" err="1">
                <a:ea typeface="Verdana" panose="020B0604030504040204" pitchFamily="34" charset="0"/>
              </a:rPr>
              <a:t>Extended</a:t>
            </a:r>
            <a:r>
              <a:rPr lang="tr-TR" altLang="tr-TR" sz="1500" dirty="0">
                <a:ea typeface="Verdana" panose="020B0604030504040204" pitchFamily="34" charset="0"/>
              </a:rPr>
              <a:t> </a:t>
            </a:r>
            <a:r>
              <a:rPr lang="tr-TR" altLang="tr-TR" sz="1500" dirty="0" err="1">
                <a:ea typeface="Verdana" panose="020B0604030504040204" pitchFamily="34" charset="0"/>
              </a:rPr>
              <a:t>reading</a:t>
            </a:r>
            <a:r>
              <a:rPr lang="tr-TR" altLang="tr-TR" sz="1500" dirty="0">
                <a:ea typeface="Verdana" panose="020B0604030504040204" pitchFamily="34" charset="0"/>
              </a:rPr>
              <a:t> of </a:t>
            </a:r>
            <a:r>
              <a:rPr lang="tr-TR" altLang="tr-TR" sz="1500" dirty="0" err="1">
                <a:ea typeface="Verdana" panose="020B0604030504040204" pitchFamily="34" charset="0"/>
              </a:rPr>
              <a:t>continuous</a:t>
            </a:r>
            <a:r>
              <a:rPr lang="tr-TR" altLang="tr-TR" sz="1500" dirty="0">
                <a:ea typeface="Verdana" panose="020B0604030504040204" pitchFamily="34" charset="0"/>
              </a:rPr>
              <a:t> </a:t>
            </a:r>
            <a:r>
              <a:rPr lang="tr-TR" altLang="tr-TR" sz="1500" dirty="0" err="1">
                <a:ea typeface="Verdana" panose="020B0604030504040204" pitchFamily="34" charset="0"/>
              </a:rPr>
              <a:t>text</a:t>
            </a:r>
            <a:r>
              <a:rPr lang="tr-TR" altLang="tr-TR" sz="1500" dirty="0">
                <a:ea typeface="Verdana" panose="020B0604030504040204" pitchFamily="34" charset="0"/>
              </a:rPr>
              <a:t> on </a:t>
            </a:r>
            <a:r>
              <a:rPr lang="tr-TR" altLang="tr-TR" sz="1500" dirty="0" err="1">
                <a:ea typeface="Verdana" panose="020B0604030504040204" pitchFamily="34" charset="0"/>
              </a:rPr>
              <a:t>television</a:t>
            </a:r>
            <a:r>
              <a:rPr lang="tr-TR" altLang="tr-TR" sz="1500" dirty="0">
                <a:ea typeface="Verdana" panose="020B0604030504040204" pitchFamily="34" charset="0"/>
              </a:rPr>
              <a:t> </a:t>
            </a:r>
            <a:r>
              <a:rPr lang="tr-TR" altLang="tr-TR" sz="1500" dirty="0" err="1">
                <a:ea typeface="Verdana" panose="020B0604030504040204" pitchFamily="34" charset="0"/>
              </a:rPr>
              <a:t>screens</a:t>
            </a:r>
            <a:r>
              <a:rPr lang="tr-TR" altLang="tr-TR" sz="1500" dirty="0">
                <a:ea typeface="Verdana" panose="020B0604030504040204" pitchFamily="34" charset="0"/>
              </a:rPr>
              <a:t>. Human </a:t>
            </a:r>
            <a:r>
              <a:rPr lang="tr-TR" altLang="tr-TR" sz="1500" dirty="0" err="1">
                <a:ea typeface="Verdana" panose="020B0604030504040204" pitchFamily="34" charset="0"/>
              </a:rPr>
              <a:t>Factors</a:t>
            </a:r>
            <a:r>
              <a:rPr lang="tr-TR" altLang="tr-TR" sz="1500" dirty="0">
                <a:ea typeface="Verdana" panose="020B0604030504040204" pitchFamily="34" charset="0"/>
              </a:rPr>
              <a:t>, </a:t>
            </a:r>
            <a:r>
              <a:rPr lang="tr-TR" altLang="tr-TR" sz="1500" dirty="0" err="1">
                <a:ea typeface="Verdana" panose="020B0604030504040204" pitchFamily="34" charset="0"/>
              </a:rPr>
              <a:t>Vol</a:t>
            </a:r>
            <a:r>
              <a:rPr lang="tr-TR" altLang="tr-TR" sz="1500" dirty="0">
                <a:ea typeface="Verdana" panose="020B0604030504040204" pitchFamily="34" charset="0"/>
              </a:rPr>
              <a:t>. 24, No. 5, </a:t>
            </a:r>
            <a:r>
              <a:rPr lang="tr-TR" altLang="tr-TR" sz="1500" dirty="0" err="1">
                <a:ea typeface="Verdana" panose="020B0604030504040204" pitchFamily="34" charset="0"/>
              </a:rPr>
              <a:t>pp</a:t>
            </a:r>
            <a:r>
              <a:rPr lang="tr-TR" altLang="tr-TR" sz="1500" dirty="0">
                <a:ea typeface="Verdana" panose="020B0604030504040204" pitchFamily="34" charset="0"/>
              </a:rPr>
              <a:t>. 501--508. </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Schriver</a:t>
            </a:r>
            <a:r>
              <a:rPr lang="tr-TR" altLang="tr-TR" sz="1500" dirty="0">
                <a:ea typeface="Verdana" panose="020B0604030504040204" pitchFamily="34" charset="0"/>
              </a:rPr>
              <a:t>, K. A. (1997). Dynamics in </a:t>
            </a:r>
            <a:r>
              <a:rPr lang="tr-TR" altLang="tr-TR" sz="1500" dirty="0" err="1">
                <a:ea typeface="Verdana" panose="020B0604030504040204" pitchFamily="34" charset="0"/>
              </a:rPr>
              <a:t>Document</a:t>
            </a:r>
            <a:r>
              <a:rPr lang="tr-TR" altLang="tr-TR" sz="1500" dirty="0">
                <a:ea typeface="Verdana" panose="020B0604030504040204" pitchFamily="34" charset="0"/>
              </a:rPr>
              <a:t> Design. </a:t>
            </a:r>
            <a:r>
              <a:rPr lang="tr-TR" altLang="tr-TR" sz="1500" dirty="0" err="1">
                <a:ea typeface="Verdana" panose="020B0604030504040204" pitchFamily="34" charset="0"/>
              </a:rPr>
              <a:t>Wiley</a:t>
            </a:r>
            <a:r>
              <a:rPr lang="tr-TR" altLang="tr-TR" sz="1500" dirty="0">
                <a:ea typeface="Verdana" panose="020B0604030504040204" pitchFamily="34" charset="0"/>
              </a:rPr>
              <a:t>. ISBN 0471306363</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Tinker</a:t>
            </a:r>
            <a:r>
              <a:rPr lang="tr-TR" altLang="tr-TR" sz="1500" dirty="0">
                <a:ea typeface="Verdana" panose="020B0604030504040204" pitchFamily="34" charset="0"/>
              </a:rPr>
              <a:t>, M. A. (1965). </a:t>
            </a:r>
            <a:r>
              <a:rPr lang="tr-TR" altLang="tr-TR" sz="1500" dirty="0" err="1">
                <a:ea typeface="Verdana" panose="020B0604030504040204" pitchFamily="34" charset="0"/>
              </a:rPr>
              <a:t>Bases</a:t>
            </a:r>
            <a:r>
              <a:rPr lang="tr-TR" altLang="tr-TR" sz="1500" dirty="0">
                <a:ea typeface="Verdana" panose="020B0604030504040204" pitchFamily="34" charset="0"/>
              </a:rPr>
              <a:t> </a:t>
            </a:r>
            <a:r>
              <a:rPr lang="tr-TR" altLang="tr-TR" sz="1500" dirty="0" err="1">
                <a:ea typeface="Verdana" panose="020B0604030504040204" pitchFamily="34" charset="0"/>
              </a:rPr>
              <a:t>for</a:t>
            </a:r>
            <a:r>
              <a:rPr lang="tr-TR" altLang="tr-TR" sz="1500" dirty="0">
                <a:ea typeface="Verdana" panose="020B0604030504040204" pitchFamily="34" charset="0"/>
              </a:rPr>
              <a:t> </a:t>
            </a:r>
            <a:r>
              <a:rPr lang="tr-TR" altLang="tr-TR" sz="1500" dirty="0" err="1">
                <a:ea typeface="Verdana" panose="020B0604030504040204" pitchFamily="34" charset="0"/>
              </a:rPr>
              <a:t>Effective</a:t>
            </a:r>
            <a:r>
              <a:rPr lang="tr-TR" altLang="tr-TR" sz="1500" dirty="0">
                <a:ea typeface="Verdana" panose="020B0604030504040204" pitchFamily="34" charset="0"/>
              </a:rPr>
              <a:t> Reading. </a:t>
            </a:r>
            <a:r>
              <a:rPr lang="tr-TR" altLang="tr-TR" sz="1500" dirty="0" err="1">
                <a:ea typeface="Verdana" panose="020B0604030504040204" pitchFamily="34" charset="0"/>
              </a:rPr>
              <a:t>University</a:t>
            </a:r>
            <a:r>
              <a:rPr lang="tr-TR" altLang="tr-TR" sz="1500" dirty="0">
                <a:ea typeface="Verdana" panose="020B0604030504040204" pitchFamily="34" charset="0"/>
              </a:rPr>
              <a:t> of Minnesota </a:t>
            </a:r>
            <a:r>
              <a:rPr lang="tr-TR" altLang="tr-TR" sz="1500" dirty="0" err="1">
                <a:ea typeface="Verdana" panose="020B0604030504040204" pitchFamily="34" charset="0"/>
              </a:rPr>
              <a:t>Press</a:t>
            </a:r>
            <a:r>
              <a:rPr lang="tr-TR" altLang="tr-TR" sz="1500" dirty="0">
                <a:ea typeface="Verdana" panose="020B0604030504040204" pitchFamily="34" charset="0"/>
              </a:rPr>
              <a:t>, </a:t>
            </a:r>
            <a:r>
              <a:rPr lang="tr-TR" altLang="tr-TR" sz="1500" dirty="0" err="1">
                <a:ea typeface="Verdana" panose="020B0604030504040204" pitchFamily="34" charset="0"/>
              </a:rPr>
              <a:t>Milwaukee</a:t>
            </a:r>
            <a:r>
              <a:rPr lang="tr-TR" altLang="tr-TR" sz="1500" dirty="0">
                <a:ea typeface="Verdana" panose="020B0604030504040204" pitchFamily="34" charset="0"/>
              </a:rPr>
              <a:t>.</a:t>
            </a:r>
          </a:p>
          <a:p>
            <a:pPr marL="91440" indent="-91440" fontAlgn="auto">
              <a:buFont typeface="Wingdings" panose="05000000000000000000" pitchFamily="2" charset="2"/>
              <a:buChar char="Ø"/>
              <a:defRPr/>
            </a:pPr>
            <a:endParaRPr lang="tr-TR" altLang="tr-TR" sz="1500" dirty="0">
              <a:ea typeface="Verdana" panose="020B0604030504040204" pitchFamily="34" charset="0"/>
            </a:endParaRPr>
          </a:p>
        </p:txBody>
      </p:sp>
      <p:sp>
        <p:nvSpPr>
          <p:cNvPr id="4" name="3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fld id="{5706E2B7-DC80-4411-872F-313FB090E4C8}" type="slidenum">
              <a:rPr lang="tr-TR" altLang="tr-TR">
                <a:solidFill>
                  <a:srgbClr val="FFFFFF"/>
                </a:solidFill>
                <a:latin typeface="Franklin Gothic Book" pitchFamily="34" charset="0"/>
              </a:rPr>
              <a:pPr eaLnBrk="1" hangingPunct="1">
                <a:defRPr/>
              </a:pPr>
              <a:t>46</a:t>
            </a:fld>
            <a:endParaRPr lang="tr-TR" altLang="tr-TR">
              <a:solidFill>
                <a:srgbClr val="FFFFFF"/>
              </a:solidFill>
              <a:latin typeface="Franklin Gothic Book" pitchFamily="34" charset="0"/>
            </a:endParaRPr>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HEDEF KİTLEYİ SEÇMEK</a:t>
            </a:r>
          </a:p>
        </p:txBody>
      </p:sp>
      <p:sp>
        <p:nvSpPr>
          <p:cNvPr id="3" name="İçerik Yer Tutucusu 2"/>
          <p:cNvSpPr>
            <a:spLocks noGrp="1"/>
          </p:cNvSpPr>
          <p:nvPr>
            <p:ph idx="1"/>
          </p:nvPr>
        </p:nvSpPr>
        <p:spPr/>
        <p:txBody>
          <a:bodyPr/>
          <a:lstStyle/>
          <a:p>
            <a:pPr marL="6350" indent="-6350"/>
            <a:r>
              <a:rPr lang="tr-TR" altLang="tr-TR" dirty="0"/>
              <a:t>Her şeyi aynı anda başarmak genellikle olası değildir ve başarmaya çalışan projeler problemlerle karşılaşır. Günümüzün pek çok tasarımcısı site tasarımında belirli bir hedef kitlenin seçilmesinin daha başarılı olacağı görüşünde birleşmektedir. </a:t>
            </a:r>
          </a:p>
          <a:p>
            <a:pPr marL="0" indent="0">
              <a:buNone/>
            </a:pPr>
            <a:r>
              <a:rPr lang="tr-TR" altLang="tr-TR" dirty="0"/>
              <a:t>Bu hedef kitlenin belirlenmesinde aşağıdaki sorular sorulmalıdır: </a:t>
            </a:r>
          </a:p>
          <a:p>
            <a:pPr marL="800100" lvl="1" indent="-342900">
              <a:buFont typeface="Wingdings" panose="05000000000000000000" pitchFamily="2" charset="2"/>
              <a:buChar char="Ø"/>
            </a:pPr>
            <a:r>
              <a:rPr lang="tr-TR" altLang="tr-TR" dirty="0"/>
              <a:t>Yapmayı düşündüğünüz sitenin içeriğine kim ilgi duyacak?</a:t>
            </a:r>
          </a:p>
          <a:p>
            <a:pPr marL="800100" lvl="1" indent="-342900">
              <a:buFont typeface="Wingdings" panose="05000000000000000000" pitchFamily="2" charset="2"/>
              <a:buChar char="Ø"/>
            </a:pPr>
            <a:r>
              <a:rPr lang="tr-TR" altLang="tr-TR" dirty="0"/>
              <a:t>Bu kişiler sitenize "neden" ihtiyaç duyacaklar ve hangi amaçla sitenizde dolaşacaklar</a:t>
            </a:r>
            <a:r>
              <a:rPr lang="tr-TR" altLang="tr-TR" dirty="0" smtClean="0"/>
              <a:t>?</a:t>
            </a:r>
          </a:p>
          <a:p>
            <a:pPr marL="0" lvl="1" indent="0">
              <a:buNone/>
            </a:pPr>
            <a:endParaRPr lang="tr-TR" altLang="tr-TR" dirty="0" smtClean="0"/>
          </a:p>
          <a:p>
            <a:pPr marL="0" lvl="1" indent="0">
              <a:buNone/>
            </a:pPr>
            <a:r>
              <a:rPr lang="tr-TR" altLang="tr-TR" dirty="0" smtClean="0"/>
              <a:t>Bu </a:t>
            </a:r>
            <a:r>
              <a:rPr lang="tr-TR" altLang="tr-TR" dirty="0"/>
              <a:t>sorulara verilecek olan yanıtlar, sitenin görüntüsünün ve kullanımının belirlenmesinde büyük rol oynayacaktır. Görüntü ve kullanım kavramı, site bileşenlerini (ana sayfa ve alt sayfalar, </a:t>
            </a:r>
            <a:r>
              <a:rPr lang="tr-TR" altLang="tr-TR" dirty="0" err="1"/>
              <a:t>navigasyon</a:t>
            </a:r>
            <a:r>
              <a:rPr lang="tr-TR" altLang="tr-TR" dirty="0"/>
              <a:t> araçları, düğmeler ve bilgilerin yapılandırılması) içerir. </a:t>
            </a:r>
          </a:p>
          <a:p>
            <a:pPr marL="800100" lvl="1" indent="-342900">
              <a:buFont typeface="Wingdings" panose="05000000000000000000" pitchFamily="2" charset="2"/>
              <a:buChar char="Ø"/>
            </a:pPr>
            <a:endParaRPr lang="tr-TR" altLang="tr-TR" dirty="0"/>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5</a:t>
            </a:fld>
            <a:endParaRPr lang="tr-TR" altLang="tr-TR"/>
          </a:p>
        </p:txBody>
      </p:sp>
    </p:spTree>
    <p:extLst>
      <p:ext uri="{BB962C8B-B14F-4D97-AF65-F5344CB8AC3E}">
        <p14:creationId xmlns:p14="http://schemas.microsoft.com/office/powerpoint/2010/main" val="2838613757"/>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HEDEF KİTLEYİ SEÇMEK</a:t>
            </a:r>
          </a:p>
        </p:txBody>
      </p:sp>
      <p:sp>
        <p:nvSpPr>
          <p:cNvPr id="3" name="İçerik Yer Tutucusu 2"/>
          <p:cNvSpPr>
            <a:spLocks noGrp="1"/>
          </p:cNvSpPr>
          <p:nvPr>
            <p:ph idx="1"/>
          </p:nvPr>
        </p:nvSpPr>
        <p:spPr/>
        <p:txBody>
          <a:bodyPr/>
          <a:lstStyle/>
          <a:p>
            <a:r>
              <a:rPr lang="tr-TR" altLang="tr-TR" dirty="0"/>
              <a:t>Örneğin bir firma tarafından iç ağda </a:t>
            </a:r>
            <a:r>
              <a:rPr lang="tr-TR" altLang="tr-TR" dirty="0">
                <a:latin typeface="Arial" panose="020B0604020202020204" pitchFamily="34" charset="0"/>
              </a:rPr>
              <a:t>(</a:t>
            </a:r>
            <a:r>
              <a:rPr lang="tr-TR" altLang="tr-TR" dirty="0"/>
              <a:t>intranette</a:t>
            </a:r>
            <a:r>
              <a:rPr lang="tr-TR" altLang="tr-TR" dirty="0">
                <a:latin typeface="Arial" panose="020B0604020202020204" pitchFamily="34" charset="0"/>
              </a:rPr>
              <a:t>)</a:t>
            </a:r>
            <a:r>
              <a:rPr lang="tr-TR" altLang="tr-TR" dirty="0"/>
              <a:t> kullanılmak üzere yapılan bir web sayfası için bu soruların yanıtlanması, herkese açık olan ve herkes tarafından kullanılacak olan bir web sayfası için yanıtlanmasından çok daha kolay olacaktır. Bununla birlikte, uygulamayı kullanacak olan grup ne kadar belirli olursa olsun, analizlerin yapılmasını gereksiz kılmaz, yalnızca bu analizlerin daha kolay yapılmasını sağlar.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6</a:t>
            </a:fld>
            <a:endParaRPr lang="tr-TR" altLang="tr-TR"/>
          </a:p>
        </p:txBody>
      </p:sp>
    </p:spTree>
    <p:extLst>
      <p:ext uri="{BB962C8B-B14F-4D97-AF65-F5344CB8AC3E}">
        <p14:creationId xmlns:p14="http://schemas.microsoft.com/office/powerpoint/2010/main" val="17325961"/>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HEDEF KİTLEYİ SEÇMEDEKİ UNSURLAR</a:t>
            </a:r>
          </a:p>
        </p:txBody>
      </p:sp>
      <p:sp>
        <p:nvSpPr>
          <p:cNvPr id="3" name="İçerik Yer Tutucusu 2"/>
          <p:cNvSpPr>
            <a:spLocks noGrp="1"/>
          </p:cNvSpPr>
          <p:nvPr>
            <p:ph idx="1"/>
          </p:nvPr>
        </p:nvSpPr>
        <p:spPr/>
        <p:txBody>
          <a:bodyPr/>
          <a:lstStyle/>
          <a:p>
            <a:r>
              <a:rPr lang="tr-TR" altLang="tr-TR" dirty="0"/>
              <a:t>Diğer yazılım uygulamalarında da yapılması gerektiği gibi, web sitesi tasarımında da öncelikle sitenin ilk planlamasında kullanıcı merkezli tasarım ilkeleri takip edilmelidir.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7</a:t>
            </a:fld>
            <a:endParaRPr lang="tr-TR" altLang="tr-TR"/>
          </a:p>
        </p:txBody>
      </p:sp>
      <p:pic>
        <p:nvPicPr>
          <p:cNvPr id="5" name="Picture 5" descr="presentation_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72064" y="2852936"/>
            <a:ext cx="2381250"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55669843"/>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HEDEF KİTLEYİ SEÇMEDEKİ UNSURLAR</a:t>
            </a:r>
          </a:p>
        </p:txBody>
      </p:sp>
      <p:sp>
        <p:nvSpPr>
          <p:cNvPr id="3" name="İçerik Yer Tutucusu 2"/>
          <p:cNvSpPr>
            <a:spLocks noGrp="1"/>
          </p:cNvSpPr>
          <p:nvPr>
            <p:ph idx="1"/>
          </p:nvPr>
        </p:nvSpPr>
        <p:spPr/>
        <p:txBody>
          <a:bodyPr/>
          <a:lstStyle/>
          <a:p>
            <a:pPr eaLnBrk="1" hangingPunct="1"/>
            <a:r>
              <a:rPr lang="tr-TR" altLang="tr-TR" dirty="0"/>
              <a:t>Hedef kitlenin hakkında bilinmesi yararlı olacak bilgilerin </a:t>
            </a:r>
            <a:r>
              <a:rPr lang="tr-TR" altLang="tr-TR" dirty="0" err="1"/>
              <a:t>başlıcaları</a:t>
            </a:r>
            <a:r>
              <a:rPr lang="tr-TR" altLang="tr-TR" dirty="0"/>
              <a:t> şunlardır:</a:t>
            </a:r>
          </a:p>
          <a:p>
            <a:pPr marL="457200" indent="-457200" eaLnBrk="1" hangingPunct="1">
              <a:buFont typeface="+mj-lt"/>
              <a:buAutoNum type="arabicPeriod"/>
            </a:pPr>
            <a:r>
              <a:rPr lang="tr-TR" altLang="tr-TR" dirty="0"/>
              <a:t>Genel kişisel özellikler</a:t>
            </a:r>
          </a:p>
          <a:p>
            <a:pPr marL="895350" lvl="1" indent="-358775" eaLnBrk="1" hangingPunct="1">
              <a:buFont typeface="Wingdings" panose="05000000000000000000" pitchFamily="2" charset="2"/>
              <a:buChar char="Ø"/>
            </a:pPr>
            <a:r>
              <a:rPr lang="tr-TR" altLang="tr-TR" dirty="0"/>
              <a:t>Cinsiyet</a:t>
            </a:r>
          </a:p>
          <a:p>
            <a:pPr marL="895350" lvl="1" indent="-358775" eaLnBrk="1" hangingPunct="1">
              <a:buFont typeface="Wingdings" panose="05000000000000000000" pitchFamily="2" charset="2"/>
              <a:buChar char="Ø"/>
            </a:pPr>
            <a:r>
              <a:rPr lang="tr-TR" altLang="tr-TR" dirty="0"/>
              <a:t>Yaş</a:t>
            </a:r>
          </a:p>
          <a:p>
            <a:pPr marL="895350" lvl="1" indent="-358775" eaLnBrk="1" hangingPunct="1">
              <a:buFont typeface="Wingdings" panose="05000000000000000000" pitchFamily="2" charset="2"/>
              <a:buChar char="Ø"/>
            </a:pPr>
            <a:r>
              <a:rPr lang="tr-TR" altLang="tr-TR" dirty="0"/>
              <a:t>Gelir seviyesi</a:t>
            </a:r>
          </a:p>
          <a:p>
            <a:pPr marL="895350" lvl="1" indent="-358775" eaLnBrk="1" hangingPunct="1">
              <a:buFont typeface="Wingdings" panose="05000000000000000000" pitchFamily="2" charset="2"/>
              <a:buChar char="Ø"/>
            </a:pPr>
            <a:r>
              <a:rPr lang="tr-TR" altLang="tr-TR" dirty="0"/>
              <a:t>Eğitim seviyesi </a:t>
            </a:r>
          </a:p>
          <a:p>
            <a:pPr marL="895350" lvl="1" indent="-358775" eaLnBrk="1" hangingPunct="1">
              <a:buFont typeface="Wingdings" panose="05000000000000000000" pitchFamily="2" charset="2"/>
              <a:buChar char="Ø"/>
            </a:pPr>
            <a:r>
              <a:rPr lang="tr-TR" altLang="tr-TR" dirty="0"/>
              <a:t>Diğer kişisel özellikler</a:t>
            </a:r>
          </a:p>
          <a:p>
            <a:pPr marL="457200" indent="-457200" eaLnBrk="1" hangingPunct="1">
              <a:buFont typeface="+mj-lt"/>
              <a:buAutoNum type="arabicPeriod"/>
            </a:pPr>
            <a:r>
              <a:rPr lang="tr-TR" altLang="tr-TR" dirty="0"/>
              <a:t>Web kullanımına olan aşinalık</a:t>
            </a:r>
          </a:p>
          <a:p>
            <a:pPr marL="457200" indent="-457200" eaLnBrk="1" hangingPunct="1">
              <a:buFont typeface="+mj-lt"/>
              <a:buAutoNum type="arabicPeriod"/>
            </a:pPr>
            <a:r>
              <a:rPr lang="tr-TR" altLang="tr-TR" dirty="0"/>
              <a:t>Bilgisayar tecrübesi</a:t>
            </a:r>
          </a:p>
          <a:p>
            <a:pPr marL="457200" indent="-457200" eaLnBrk="1" hangingPunct="1">
              <a:buFont typeface="+mj-lt"/>
              <a:buAutoNum type="arabicPeriod"/>
            </a:pPr>
            <a:r>
              <a:rPr lang="tr-TR" altLang="tr-TR" dirty="0"/>
              <a:t>Web sitesinin içeriği hakkında olan bilgisi</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8</a:t>
            </a:fld>
            <a:endParaRPr lang="tr-TR" altLang="tr-TR"/>
          </a:p>
        </p:txBody>
      </p:sp>
      <p:pic>
        <p:nvPicPr>
          <p:cNvPr id="5" name="Picture 5" descr="http://t0.gstatic.com/images?q=tbn:340gUswR2zfp-M:http://www.scu.edu/provost/diversity/faculty_staff/images/demographics.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6240" y="2852936"/>
            <a:ext cx="2049463" cy="164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16440959"/>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WEB SİTESİNİN AMACI</a:t>
            </a:r>
          </a:p>
        </p:txBody>
      </p:sp>
      <p:sp>
        <p:nvSpPr>
          <p:cNvPr id="3" name="İçerik Yer Tutucusu 2"/>
          <p:cNvSpPr>
            <a:spLocks noGrp="1"/>
          </p:cNvSpPr>
          <p:nvPr>
            <p:ph idx="1"/>
          </p:nvPr>
        </p:nvSpPr>
        <p:spPr/>
        <p:txBody>
          <a:bodyPr/>
          <a:lstStyle/>
          <a:p>
            <a:r>
              <a:rPr lang="tr-TR" altLang="tr-TR" dirty="0"/>
              <a:t>Web sitesinin tasarlanması aşamasında diğer bir önemli etken olarak sitenin amacı karşımıza çıkmaktadır. Bu noktada hedef kitlenin siteden ne istediği sorusu sorulmalıdır.</a:t>
            </a:r>
          </a:p>
          <a:p>
            <a:pPr marL="0" indent="0">
              <a:buNone/>
            </a:pPr>
            <a:r>
              <a:rPr lang="tr-TR" altLang="tr-TR" dirty="0"/>
              <a:t>Sitenin amacı aşağıdakilerden hangisi ya da hangileriyle uyuşmaktadır?</a:t>
            </a:r>
          </a:p>
          <a:p>
            <a:pPr marL="800100" lvl="1" indent="-342900">
              <a:buFont typeface="Wingdings" panose="05000000000000000000" pitchFamily="2" charset="2"/>
              <a:buChar char="Ø"/>
            </a:pPr>
            <a:r>
              <a:rPr lang="tr-TR" altLang="tr-TR" dirty="0"/>
              <a:t>Bir ürünün reklamı ya da satışı mı yapılacak?</a:t>
            </a:r>
          </a:p>
          <a:p>
            <a:pPr marL="800100" lvl="1" indent="-342900">
              <a:buFont typeface="Wingdings" panose="05000000000000000000" pitchFamily="2" charset="2"/>
              <a:buChar char="Ø"/>
            </a:pPr>
            <a:r>
              <a:rPr lang="tr-TR" altLang="tr-TR" dirty="0"/>
              <a:t>Özel bir bilgi mi sunulacak ya da duyurulacak?</a:t>
            </a:r>
          </a:p>
          <a:p>
            <a:pPr marL="800100" lvl="1" indent="-342900">
              <a:buFont typeface="Wingdings" panose="05000000000000000000" pitchFamily="2" charset="2"/>
              <a:buChar char="Ø"/>
            </a:pPr>
            <a:r>
              <a:rPr lang="tr-TR" altLang="tr-TR" dirty="0"/>
              <a:t>Eğlence ve/veya tartışma ortamı mı yaratılacak?</a:t>
            </a:r>
          </a:p>
          <a:p>
            <a:pPr marL="800100" lvl="1" indent="-342900">
              <a:buFont typeface="Wingdings" panose="05000000000000000000" pitchFamily="2" charset="2"/>
              <a:buChar char="Ø"/>
            </a:pPr>
            <a:r>
              <a:rPr lang="tr-TR" altLang="tr-TR" dirty="0"/>
              <a:t>Erişim hizmeti mi sağlanacak?</a:t>
            </a:r>
          </a:p>
          <a:p>
            <a:pPr marL="800100" lvl="1" indent="-342900">
              <a:buFont typeface="Wingdings" panose="05000000000000000000" pitchFamily="2" charset="2"/>
              <a:buChar char="Ø"/>
            </a:pPr>
            <a:r>
              <a:rPr lang="tr-TR" altLang="tr-TR" dirty="0"/>
              <a:t>Hizmet sağlanması ya da hizmetin promosyonu mu yapılacak?</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9</a:t>
            </a:fld>
            <a:endParaRPr lang="tr-TR" altLang="tr-TR"/>
          </a:p>
        </p:txBody>
      </p:sp>
    </p:spTree>
    <p:extLst>
      <p:ext uri="{BB962C8B-B14F-4D97-AF65-F5344CB8AC3E}">
        <p14:creationId xmlns:p14="http://schemas.microsoft.com/office/powerpoint/2010/main" val="3221325653"/>
      </p:ext>
    </p:extLst>
  </p:cSld>
  <p:clrMapOvr>
    <a:masterClrMapping/>
  </p:clrMapOvr>
  <p:transition spd="med">
    <p:fade/>
  </p:transition>
</p:sld>
</file>

<file path=ppt/theme/theme1.xml><?xml version="1.0" encoding="utf-8"?>
<a:theme xmlns:a="http://schemas.openxmlformats.org/drawingml/2006/main" name="AnkaraÜniversitesiDersNotları">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aü sunu">
      <a:majorFont>
        <a:latin typeface="Times New Roman"/>
        <a:ea typeface=""/>
        <a:cs typeface=""/>
      </a:majorFont>
      <a:minorFont>
        <a:latin typeface="Times New Roman"/>
        <a:ea typeface=""/>
        <a:cs typeface=""/>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AnkaraÜniversitesiDersNotları" id="{9E825308-4EB3-49EC-AD25-7462D971D255}" vid="{42FCA507-37DD-4061-A7BC-1184FE1F6E29}"/>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AnkaraÜniversitesiDersNotları</Template>
  <TotalTime>1085</TotalTime>
  <Words>3016</Words>
  <Application>Microsoft Office PowerPoint</Application>
  <PresentationFormat>Geniş ekran</PresentationFormat>
  <Paragraphs>226</Paragraphs>
  <Slides>46</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46</vt:i4>
      </vt:variant>
    </vt:vector>
  </HeadingPairs>
  <TitlesOfParts>
    <vt:vector size="54" baseType="lpstr">
      <vt:lpstr>Arial</vt:lpstr>
      <vt:lpstr>Calibri</vt:lpstr>
      <vt:lpstr>Franklin Gothic Book</vt:lpstr>
      <vt:lpstr>Times New Roman</vt:lpstr>
      <vt:lpstr>Verdana</vt:lpstr>
      <vt:lpstr>Wingdings</vt:lpstr>
      <vt:lpstr>Wingdings 3</vt:lpstr>
      <vt:lpstr>AnkaraÜniversitesiDersNotları</vt:lpstr>
      <vt:lpstr> Web Sitesi Tasarım İlkelerine Giriş</vt:lpstr>
      <vt:lpstr>WEB SİTESİ TASARIM İLKELERİNE GİRİŞ</vt:lpstr>
      <vt:lpstr>WEB SİTESİ TASARIM İLKELERİNE GİRİŞ</vt:lpstr>
      <vt:lpstr>HEDEF KİTLE</vt:lpstr>
      <vt:lpstr>HEDEF KİTLEYİ SEÇMEK</vt:lpstr>
      <vt:lpstr>HEDEF KİTLEYİ SEÇMEK</vt:lpstr>
      <vt:lpstr>HEDEF KİTLEYİ SEÇMEDEKİ UNSURLAR</vt:lpstr>
      <vt:lpstr>HEDEF KİTLEYİ SEÇMEDEKİ UNSURLAR</vt:lpstr>
      <vt:lpstr>WEB SİTESİNİN AMACI</vt:lpstr>
      <vt:lpstr>WEB SİTESİNİN AMACI</vt:lpstr>
      <vt:lpstr>VERİLERİN ÖZELLİKLERİ VE YAPISAL DURUMU</vt:lpstr>
      <vt:lpstr>VERİLERİN ÖZELLİKLERİ VE YAPISAL DURUMU</vt:lpstr>
      <vt:lpstr>VERİLERİN ÖZELLİKLERİ VE YAPISAL DURUMU</vt:lpstr>
      <vt:lpstr>WEB NAVİGASYONU İÇİN TASARIM İLKELERİ</vt:lpstr>
      <vt:lpstr>WEB SİTESİNİN NAVİGASYON ÖZELLİKLERİ</vt:lpstr>
      <vt:lpstr>WEB SİTESİNİN NAVİGASYON YAPISI</vt:lpstr>
      <vt:lpstr>NAVİGASYON BİLEŞENLERİ TASARIM İLKELERİ - 1</vt:lpstr>
      <vt:lpstr>NAVİGASYON BİLEŞENLERİ TASARIM İLKELERİ - 2</vt:lpstr>
      <vt:lpstr>NAVİGASYON BİLEŞENLERİ TASARIM İLKELERİ - 2</vt:lpstr>
      <vt:lpstr>NAVİGASYON BİLEŞENLERİ TASARIM İLKELERİ - 3</vt:lpstr>
      <vt:lpstr>NAVİGASYON BİLEŞENLERİ TASARIM İLKELERİ - 3</vt:lpstr>
      <vt:lpstr>SİTE İÇERİĞİ TASARIM İLKELERİ</vt:lpstr>
      <vt:lpstr>İYİ BİR SAYFA DÜZENİ İÇİN TASARIM İLKELERİ</vt:lpstr>
      <vt:lpstr>İYİ BİR SAYFA DÜZENİ İÇİN TASARIM İLKELERİ</vt:lpstr>
      <vt:lpstr>İYİ BİR SAYFA DÜZENİ İÇİN TASARIM İLKELERİ</vt:lpstr>
      <vt:lpstr>ANA SAYFA TASARIMI - ETKİLİ OLAN</vt:lpstr>
      <vt:lpstr>ANA SAYFA TASARIMI - ETKİLİ OLAN</vt:lpstr>
      <vt:lpstr>ANA SAYFA TASARIMI - ETKİLİ OLAN</vt:lpstr>
      <vt:lpstr>ANA SAYFA TASARIMI - ETKİLİ OLAN</vt:lpstr>
      <vt:lpstr>ANA SAYFA TASARIMI –  PEK DE ETKİLİ OLMAYAN</vt:lpstr>
      <vt:lpstr>ANA SAYFA TASARIMI –  PEK DE ETKİLİ OLMAYAN</vt:lpstr>
      <vt:lpstr>ANA SAYFA TASARIMI –  PEK DE ETKİLİ OLMAYAN</vt:lpstr>
      <vt:lpstr>İÇERİK SAYFALARI - METAFOR</vt:lpstr>
      <vt:lpstr>İÇERİK SAYFALARI - LİNKLER</vt:lpstr>
      <vt:lpstr>İÇERİK SAYFALARI - KULLANILABİLİRLİK</vt:lpstr>
      <vt:lpstr>İÇERİK SAYFALARI - KULLANILABİLİRLİK</vt:lpstr>
      <vt:lpstr>İÇERİK SAYFALARI - KULLANILABİLİRLİK</vt:lpstr>
      <vt:lpstr>BİLGİNİN ETKİN SUNUMU KONUSUNDA İLKELER</vt:lpstr>
      <vt:lpstr>BİLGİNİN ETKİN SUNUMU KONUSUNDA İLKELER</vt:lpstr>
      <vt:lpstr>BİLGİNİN ETKİN SUNUMU KONUSUNDA İLKELER</vt:lpstr>
      <vt:lpstr>GERİ BESLEME VE ETKİLEŞİMLİ FORMLAR</vt:lpstr>
      <vt:lpstr>WEB ÜZERİNDE ETKİLEŞİMLİ FORM TASARIMINDA İLKELER</vt:lpstr>
      <vt:lpstr>WEB ÜZERİNDE ETKİLEŞİMLİ FORM TASARIMINDA İLKELER</vt:lpstr>
      <vt:lpstr>WEB ÜZERİNDE ETKİLEŞİMLİ FORM TASARIMINDA İLKELER</vt:lpstr>
      <vt:lpstr>WEB ÜZERİNDE ETKİLEŞİMLİ FORM TASARIMINDA İLKELER</vt:lpstr>
      <vt:lpstr>PowerPoint Sunusu</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KULLANICI MERKEZLİ TASARIM</dc:title>
  <dc:creator>COMPUTER</dc:creator>
  <cp:lastModifiedBy>Windows Kullanıcısı</cp:lastModifiedBy>
  <cp:revision>181</cp:revision>
  <dcterms:created xsi:type="dcterms:W3CDTF">2010-03-18T21:19:52Z</dcterms:created>
  <dcterms:modified xsi:type="dcterms:W3CDTF">2017-11-28T14:02:41Z</dcterms:modified>
</cp:coreProperties>
</file>