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0A06E0-BCF9-4A21-8BB8-6304E54AE7B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B7E04E2-81CA-4E43-BD36-6B76C0B6AA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0A8EC54-E5ED-4098-9C28-F8B7C53AA29A}"/>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5" name="Alt Bilgi Yer Tutucusu 4">
            <a:extLst>
              <a:ext uri="{FF2B5EF4-FFF2-40B4-BE49-F238E27FC236}">
                <a16:creationId xmlns:a16="http://schemas.microsoft.com/office/drawing/2014/main" id="{388C1A01-15AF-4025-959B-D315270B9C2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3FC2C70-9581-4AB4-8DA0-7F9E291EB99A}"/>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1588464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501FA5-7B8C-4B9F-BEF1-7ED02221099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669E938-05D1-45B4-8AFD-E4DD1BFB7CF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6C9AC5-86AB-4FCC-A31D-456D5810C6F3}"/>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5" name="Alt Bilgi Yer Tutucusu 4">
            <a:extLst>
              <a:ext uri="{FF2B5EF4-FFF2-40B4-BE49-F238E27FC236}">
                <a16:creationId xmlns:a16="http://schemas.microsoft.com/office/drawing/2014/main" id="{D747D482-549E-4802-BF3A-EC0BA9ECAF2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A053F5D-B324-4789-BCAA-3FC10833E16E}"/>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2816705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65784F1-26D9-46DA-8D8F-5DB1396F38E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EE4655F-A1CD-4090-8662-24EA9B303A5E}"/>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56CCE5E-3C90-4B0D-8772-578200410A50}"/>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5" name="Alt Bilgi Yer Tutucusu 4">
            <a:extLst>
              <a:ext uri="{FF2B5EF4-FFF2-40B4-BE49-F238E27FC236}">
                <a16:creationId xmlns:a16="http://schemas.microsoft.com/office/drawing/2014/main" id="{0462580D-EB50-418B-A284-E33DFD9DB4A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6372E9C-4F04-4FA7-AADA-C18097671E5D}"/>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302825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4B6D59-3E01-4337-AD77-FFCD307B552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D192FB-8FF9-4DF3-9DA5-818E5FF3E1C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15815C1-29EE-4140-BB43-0FC91F676A0E}"/>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5" name="Alt Bilgi Yer Tutucusu 4">
            <a:extLst>
              <a:ext uri="{FF2B5EF4-FFF2-40B4-BE49-F238E27FC236}">
                <a16:creationId xmlns:a16="http://schemas.microsoft.com/office/drawing/2014/main" id="{28A4004F-3BA8-40EF-B1CE-434E2FB99FF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7BD0CC0-6D08-410E-83C6-345A1E24A3E7}"/>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1803208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672F76-DFA6-4EB5-BE06-0B0B0C093BC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271BBEA-E51F-4789-BEC4-2583644A74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C70F2DD-107E-435F-BD03-50B093938F5D}"/>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5" name="Alt Bilgi Yer Tutucusu 4">
            <a:extLst>
              <a:ext uri="{FF2B5EF4-FFF2-40B4-BE49-F238E27FC236}">
                <a16:creationId xmlns:a16="http://schemas.microsoft.com/office/drawing/2014/main" id="{A1B53651-22E8-4A81-8BB3-B44C855E176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DAE1BA3-9875-4AF9-9E23-507035B92E18}"/>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962219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EBD7A5-B549-47FC-B1EA-83279BA7F0F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92194C6-7911-45AC-AAB0-4FF4F57A989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1993EC6-C40A-44E6-9DAE-A7C02DD8D65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D9AB2F1-94CA-4667-87F0-A84F7724DDA5}"/>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6" name="Alt Bilgi Yer Tutucusu 5">
            <a:extLst>
              <a:ext uri="{FF2B5EF4-FFF2-40B4-BE49-F238E27FC236}">
                <a16:creationId xmlns:a16="http://schemas.microsoft.com/office/drawing/2014/main" id="{3BCA7034-6D6A-44D8-84A1-E18A9ED5283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617E3DB-035A-48FA-ABFA-8E37CCEB6406}"/>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865371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B800E4-CC2E-4761-B13D-9A582A8BFAE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CC46ECA-6CC3-456F-8FFA-376799B5B1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DBE6384-D3A2-4810-9037-9E7CE9FD414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A9D5556-32F8-4169-9919-4E07841BF0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CB701DE-9D17-4A5F-BFC8-E64FFAC8CC2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CC8A293-89B8-464F-BF5B-00D2C9E06856}"/>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8" name="Alt Bilgi Yer Tutucusu 7">
            <a:extLst>
              <a:ext uri="{FF2B5EF4-FFF2-40B4-BE49-F238E27FC236}">
                <a16:creationId xmlns:a16="http://schemas.microsoft.com/office/drawing/2014/main" id="{57FBDC0F-EE3E-4854-B918-DD0783346DE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CD7C232-B5BC-43A8-9680-CEBE482A3613}"/>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1869035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27239F-F1FC-44F5-A066-D8C87301DBF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078CF62-1495-4BAE-A787-6A68FCDC0741}"/>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4" name="Alt Bilgi Yer Tutucusu 3">
            <a:extLst>
              <a:ext uri="{FF2B5EF4-FFF2-40B4-BE49-F238E27FC236}">
                <a16:creationId xmlns:a16="http://schemas.microsoft.com/office/drawing/2014/main" id="{C7165DEC-3D98-42D3-9919-449CD5B838B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4515F74-5C2A-41C5-9D0A-5F1DC7E8E458}"/>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489692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FED7645-6AF8-407E-B320-56ABA26712F2}"/>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3" name="Alt Bilgi Yer Tutucusu 2">
            <a:extLst>
              <a:ext uri="{FF2B5EF4-FFF2-40B4-BE49-F238E27FC236}">
                <a16:creationId xmlns:a16="http://schemas.microsoft.com/office/drawing/2014/main" id="{D7E0665C-D1D8-401A-83C0-E4629E0A3D2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8E085AC-5D1E-4E09-8EE2-1D51510746B5}"/>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4011016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7FF847-7455-4E31-95CE-02F1E3F3EDB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2A9C31F-46F6-46DE-A7CC-4A4C2E65C2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372AD5B-BB55-48DC-8A09-108A024F25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58CF3E6-B528-4C59-848D-563C42E3B243}"/>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6" name="Alt Bilgi Yer Tutucusu 5">
            <a:extLst>
              <a:ext uri="{FF2B5EF4-FFF2-40B4-BE49-F238E27FC236}">
                <a16:creationId xmlns:a16="http://schemas.microsoft.com/office/drawing/2014/main" id="{40CCFA29-A3DC-406D-BCFC-5C26F15FAFE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E8ADE61-B17C-4FCC-9E07-5C474E1B4B48}"/>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3456005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546BB8-CC8F-40B3-AC6D-AB58F97E78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FF23469-CE25-4CCC-9C97-4174DE5EA4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018DCBE-A7ED-4D67-965A-394EFAEFBE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435A322-C7D6-40D2-9303-E81BE9B98852}"/>
              </a:ext>
            </a:extLst>
          </p:cNvPr>
          <p:cNvSpPr>
            <a:spLocks noGrp="1"/>
          </p:cNvSpPr>
          <p:nvPr>
            <p:ph type="dt" sz="half" idx="10"/>
          </p:nvPr>
        </p:nvSpPr>
        <p:spPr/>
        <p:txBody>
          <a:bodyPr/>
          <a:lstStyle/>
          <a:p>
            <a:fld id="{6218AC37-E6A9-462B-A573-66D90C654E59}" type="datetimeFigureOut">
              <a:rPr lang="tr-TR" smtClean="0"/>
              <a:t>20.03.2020</a:t>
            </a:fld>
            <a:endParaRPr lang="tr-TR"/>
          </a:p>
        </p:txBody>
      </p:sp>
      <p:sp>
        <p:nvSpPr>
          <p:cNvPr id="6" name="Alt Bilgi Yer Tutucusu 5">
            <a:extLst>
              <a:ext uri="{FF2B5EF4-FFF2-40B4-BE49-F238E27FC236}">
                <a16:creationId xmlns:a16="http://schemas.microsoft.com/office/drawing/2014/main" id="{371378AE-BE7D-42B4-B35B-A7AFD2112C9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6C090AB-BC2F-4B33-AE70-E3E921BA53D2}"/>
              </a:ext>
            </a:extLst>
          </p:cNvPr>
          <p:cNvSpPr>
            <a:spLocks noGrp="1"/>
          </p:cNvSpPr>
          <p:nvPr>
            <p:ph type="sldNum" sz="quarter" idx="12"/>
          </p:nvPr>
        </p:nvSpPr>
        <p:spPr/>
        <p:txBody>
          <a:bodyPr/>
          <a:lstStyle/>
          <a:p>
            <a:fld id="{E22344E3-2364-4ABF-8C63-6AF350EC1DD9}" type="slidenum">
              <a:rPr lang="tr-TR" smtClean="0"/>
              <a:t>‹#›</a:t>
            </a:fld>
            <a:endParaRPr lang="tr-TR"/>
          </a:p>
        </p:txBody>
      </p:sp>
    </p:spTree>
    <p:extLst>
      <p:ext uri="{BB962C8B-B14F-4D97-AF65-F5344CB8AC3E}">
        <p14:creationId xmlns:p14="http://schemas.microsoft.com/office/powerpoint/2010/main" val="3656189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B398889-2934-4F4F-8F9E-1E1461C4EF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D6278E7-0772-4158-9E74-8CDE46680E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637B8E2-8CE4-46AF-BEED-1EC2483C7E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18AC37-E6A9-462B-A573-66D90C654E59}" type="datetimeFigureOut">
              <a:rPr lang="tr-TR" smtClean="0"/>
              <a:t>20.03.2020</a:t>
            </a:fld>
            <a:endParaRPr lang="tr-TR"/>
          </a:p>
        </p:txBody>
      </p:sp>
      <p:sp>
        <p:nvSpPr>
          <p:cNvPr id="5" name="Alt Bilgi Yer Tutucusu 4">
            <a:extLst>
              <a:ext uri="{FF2B5EF4-FFF2-40B4-BE49-F238E27FC236}">
                <a16:creationId xmlns:a16="http://schemas.microsoft.com/office/drawing/2014/main" id="{46C7CA14-B372-4729-8B5C-898629F27A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E94F048-79AA-4921-ACAC-8A4D15128E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2344E3-2364-4ABF-8C63-6AF350EC1DD9}" type="slidenum">
              <a:rPr lang="tr-TR" smtClean="0"/>
              <a:t>‹#›</a:t>
            </a:fld>
            <a:endParaRPr lang="tr-TR"/>
          </a:p>
        </p:txBody>
      </p:sp>
    </p:spTree>
    <p:extLst>
      <p:ext uri="{BB962C8B-B14F-4D97-AF65-F5344CB8AC3E}">
        <p14:creationId xmlns:p14="http://schemas.microsoft.com/office/powerpoint/2010/main" val="263534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3316E1-D394-4282-A75B-AC3434ED89A5}"/>
              </a:ext>
            </a:extLst>
          </p:cNvPr>
          <p:cNvSpPr>
            <a:spLocks noGrp="1"/>
          </p:cNvSpPr>
          <p:nvPr>
            <p:ph type="title"/>
          </p:nvPr>
        </p:nvSpPr>
        <p:spPr>
          <a:xfrm>
            <a:off x="838200" y="1"/>
            <a:ext cx="10515600" cy="927652"/>
          </a:xfrm>
        </p:spPr>
        <p:txBody>
          <a:bodyPr>
            <a:normAutofit fontScale="90000"/>
          </a:bodyPr>
          <a:lstStyle/>
          <a:p>
            <a:br>
              <a:rPr lang="tr-TR" dirty="0"/>
            </a:br>
            <a:r>
              <a:rPr lang="tr-TR" b="1" dirty="0">
                <a:solidFill>
                  <a:srgbClr val="FF0000"/>
                </a:solidFill>
              </a:rPr>
              <a:t>İşletme Modeli, İşletme Modelinin Ekonomik Yapısı</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7E01EFB4-30B1-4506-9A49-A71FCBBFE7D5}"/>
              </a:ext>
            </a:extLst>
          </p:cNvPr>
          <p:cNvSpPr>
            <a:spLocks noGrp="1"/>
          </p:cNvSpPr>
          <p:nvPr>
            <p:ph idx="1"/>
          </p:nvPr>
        </p:nvSpPr>
        <p:spPr>
          <a:xfrm>
            <a:off x="636104" y="927652"/>
            <a:ext cx="10717696" cy="5930347"/>
          </a:xfrm>
        </p:spPr>
        <p:txBody>
          <a:bodyPr>
            <a:normAutofit/>
          </a:bodyPr>
          <a:lstStyle/>
          <a:p>
            <a:r>
              <a:rPr lang="tr-TR" sz="3200" b="1" dirty="0"/>
              <a:t>İŞLETME ÇEŞİTLERİ</a:t>
            </a:r>
          </a:p>
          <a:p>
            <a:r>
              <a:rPr lang="tr-TR" sz="3200" b="1" dirty="0"/>
              <a:t>Günümüzde değişik ülkelerde, farklı tür ve nitelikte işletmeler faaliyet göstermektedir.</a:t>
            </a:r>
          </a:p>
          <a:p>
            <a:r>
              <a:rPr lang="tr-TR" sz="3200" b="1" dirty="0"/>
              <a:t>Ülkemizde de nitelik ve nicelik yönünden birbirinden farklı işletme türleri mevcuttur.</a:t>
            </a:r>
          </a:p>
          <a:p>
            <a:r>
              <a:rPr lang="tr-TR" sz="3200" b="1" dirty="0"/>
              <a:t>İşletmeleri tanımak için birçok ölçüte göre sınıflama yapmak uygun olacaktır. </a:t>
            </a:r>
          </a:p>
        </p:txBody>
      </p:sp>
    </p:spTree>
    <p:extLst>
      <p:ext uri="{BB962C8B-B14F-4D97-AF65-F5344CB8AC3E}">
        <p14:creationId xmlns:p14="http://schemas.microsoft.com/office/powerpoint/2010/main" val="2109970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3F9CC8B-5B8E-4218-9325-5E6703BF8A28}"/>
              </a:ext>
            </a:extLst>
          </p:cNvPr>
          <p:cNvSpPr>
            <a:spLocks noGrp="1"/>
          </p:cNvSpPr>
          <p:nvPr>
            <p:ph idx="1"/>
          </p:nvPr>
        </p:nvSpPr>
        <p:spPr>
          <a:xfrm>
            <a:off x="742122" y="304800"/>
            <a:ext cx="10611677" cy="6553200"/>
          </a:xfrm>
        </p:spPr>
        <p:txBody>
          <a:bodyPr>
            <a:normAutofit/>
          </a:bodyPr>
          <a:lstStyle/>
          <a:p>
            <a:pPr marL="0" indent="0">
              <a:buNone/>
            </a:pPr>
            <a:r>
              <a:rPr lang="tr-TR" b="1" dirty="0">
                <a:solidFill>
                  <a:srgbClr val="FF0000"/>
                </a:solidFill>
              </a:rPr>
              <a:t>Anonim Şirket</a:t>
            </a:r>
          </a:p>
          <a:p>
            <a:pPr marL="0" indent="0">
              <a:buNone/>
            </a:pPr>
            <a:r>
              <a:rPr lang="tr-TR" b="1" dirty="0"/>
              <a:t>Bir unvana sahip, esas sermayesi belirli, paylara bölünmüş ve borçlarından dolayı</a:t>
            </a:r>
          </a:p>
          <a:p>
            <a:pPr marL="0" indent="0">
              <a:buNone/>
            </a:pPr>
            <a:r>
              <a:rPr lang="tr-TR" b="1" dirty="0"/>
              <a:t>yalnız mal varlığı ( sermayesi) ile sorumlu olan şirkettir.</a:t>
            </a:r>
          </a:p>
          <a:p>
            <a:pPr marL="0" indent="0">
              <a:buNone/>
            </a:pPr>
            <a:r>
              <a:rPr lang="tr-TR" b="1" dirty="0"/>
              <a:t>Anonim şirket en az 5 gerçek ve tüzel kişiden kurulur. Şirket 1. derecede mal varlığı kadar, ortaklar ise 2. derecede taahhüt ettikleri sermaye ile sınırlı sorumludur. </a:t>
            </a:r>
          </a:p>
          <a:p>
            <a:pPr marL="0" indent="0">
              <a:buNone/>
            </a:pPr>
            <a:r>
              <a:rPr lang="tr-TR" b="1" dirty="0">
                <a:solidFill>
                  <a:srgbClr val="FF0000"/>
                </a:solidFill>
              </a:rPr>
              <a:t>Sermaye Payları Bölünmüş Komandit Şirket</a:t>
            </a:r>
          </a:p>
          <a:p>
            <a:pPr marL="0" indent="0">
              <a:buNone/>
            </a:pPr>
            <a:r>
              <a:rPr lang="tr-TR" b="1" dirty="0"/>
              <a:t>En az 5 ortak, en az biri komandite ortaktır.</a:t>
            </a:r>
          </a:p>
          <a:p>
            <a:pPr marL="0" indent="0">
              <a:buNone/>
            </a:pPr>
            <a:r>
              <a:rPr lang="tr-TR" b="1" dirty="0"/>
              <a:t>Komandite ortağın sorumluluğu sınırsız, komanditer ortağınki ise taahhüt ettiği sermaye ile sınırlıdır.</a:t>
            </a:r>
          </a:p>
          <a:p>
            <a:pPr marL="0" indent="0">
              <a:buNone/>
            </a:pPr>
            <a:r>
              <a:rPr lang="tr-TR" b="1" dirty="0"/>
              <a:t>Şirketin yönetimi adi komandit şirketi gibidir. Özel hüküm yoksa anonim şirket hükümleri geçerlidir.</a:t>
            </a:r>
          </a:p>
          <a:p>
            <a:pPr marL="0" indent="0">
              <a:buNone/>
            </a:pPr>
            <a:r>
              <a:rPr lang="tr-TR" b="1" dirty="0"/>
              <a:t>Çok sık rastlanmayan bir şirket türüdür.</a:t>
            </a:r>
          </a:p>
          <a:p>
            <a:endParaRPr lang="tr-TR" dirty="0"/>
          </a:p>
        </p:txBody>
      </p:sp>
    </p:spTree>
    <p:extLst>
      <p:ext uri="{BB962C8B-B14F-4D97-AF65-F5344CB8AC3E}">
        <p14:creationId xmlns:p14="http://schemas.microsoft.com/office/powerpoint/2010/main" val="3867447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1591156-BF65-4F04-B0C8-69CE150FA252}"/>
              </a:ext>
            </a:extLst>
          </p:cNvPr>
          <p:cNvSpPr>
            <a:spLocks noGrp="1"/>
          </p:cNvSpPr>
          <p:nvPr>
            <p:ph idx="1"/>
          </p:nvPr>
        </p:nvSpPr>
        <p:spPr>
          <a:xfrm>
            <a:off x="622852" y="-1"/>
            <a:ext cx="10730948" cy="6612835"/>
          </a:xfrm>
        </p:spPr>
        <p:txBody>
          <a:bodyPr>
            <a:normAutofit/>
          </a:bodyPr>
          <a:lstStyle/>
          <a:p>
            <a:r>
              <a:rPr lang="tr-TR" b="1" dirty="0">
                <a:solidFill>
                  <a:srgbClr val="FF0000"/>
                </a:solidFill>
              </a:rPr>
              <a:t>Kooperatifler</a:t>
            </a:r>
          </a:p>
          <a:p>
            <a:r>
              <a:rPr lang="tr-TR" b="1" dirty="0"/>
              <a:t>Türkiye’de; 1163 sayılı Kooperatifler Kanununda kooperatifin hukukî tanımı şöyle yapılmıştır: “Tüzel kişiliği haiz olmak üzere ortaklarının belirli ekonomik menfaatlerini ve özellikle meslek ve geçimlerine ait ihtiyaçlarını karşılıklı yardım, dayanışma ve kefalet sureti ile sağlayıp korumak amacıyla gerçek ve kamu tüzel kişiler ile özel idareler, belediyeler, köyler, cemiyetler ve dernekler tarafından kurulan değişir ortaklı ve değişir sermayeli teşekküllere” kooperatif denir.</a:t>
            </a:r>
          </a:p>
          <a:p>
            <a:r>
              <a:rPr lang="tr-TR" b="1" dirty="0"/>
              <a:t>Kooperatifler; kişilerin belirli amaçlara ulaşmak için ortak çabalarını bir araya getirdikleri, dernek ve şirketten çeşitli noktalardan ayrılan ve değişik özellikler gösteren bir kuruluştur.</a:t>
            </a:r>
          </a:p>
          <a:p>
            <a:r>
              <a:rPr lang="tr-TR" b="1" dirty="0"/>
              <a:t> Faaliyet konularına göre üretim, tüketim, satış, yapı, kredi, kefalet kooperatifleri gibi türlere ayrılır. En az 7 kişi ile kurulan kâr amacı gütmeyen ortaklıktır. Kooperatiflerin kuruluşları sırasında belirli bir sermayenin belirtilmesi zorunlu değildir.</a:t>
            </a:r>
          </a:p>
          <a:p>
            <a:endParaRPr lang="tr-TR" dirty="0"/>
          </a:p>
        </p:txBody>
      </p:sp>
    </p:spTree>
    <p:extLst>
      <p:ext uri="{BB962C8B-B14F-4D97-AF65-F5344CB8AC3E}">
        <p14:creationId xmlns:p14="http://schemas.microsoft.com/office/powerpoint/2010/main" val="3757405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0B6CF4-DBAD-4CEC-93E0-B7D80BA02C04}"/>
              </a:ext>
            </a:extLst>
          </p:cNvPr>
          <p:cNvSpPr>
            <a:spLocks noGrp="1"/>
          </p:cNvSpPr>
          <p:nvPr>
            <p:ph type="title"/>
          </p:nvPr>
        </p:nvSpPr>
        <p:spPr>
          <a:xfrm>
            <a:off x="715617" y="1"/>
            <a:ext cx="10638183" cy="681036"/>
          </a:xfrm>
        </p:spPr>
        <p:txBody>
          <a:bodyPr>
            <a:normAutofit fontScale="90000"/>
          </a:bodyPr>
          <a:lstStyle/>
          <a:p>
            <a:br>
              <a:rPr lang="tr-TR" dirty="0"/>
            </a:br>
            <a:r>
              <a:rPr lang="tr-TR" b="1" dirty="0">
                <a:solidFill>
                  <a:srgbClr val="FF0000"/>
                </a:solidFill>
              </a:rPr>
              <a:t>Üretim araçlarının mülkiyetine göre işletmeler</a:t>
            </a:r>
            <a:br>
              <a:rPr lang="tr-TR" dirty="0"/>
            </a:br>
            <a:endParaRPr lang="tr-TR" dirty="0"/>
          </a:p>
        </p:txBody>
      </p:sp>
      <p:sp>
        <p:nvSpPr>
          <p:cNvPr id="3" name="İçerik Yer Tutucusu 2">
            <a:extLst>
              <a:ext uri="{FF2B5EF4-FFF2-40B4-BE49-F238E27FC236}">
                <a16:creationId xmlns:a16="http://schemas.microsoft.com/office/drawing/2014/main" id="{B2F8D9EF-7CEB-4BF7-B6E2-9CFA3ECB9C63}"/>
              </a:ext>
            </a:extLst>
          </p:cNvPr>
          <p:cNvSpPr>
            <a:spLocks noGrp="1"/>
          </p:cNvSpPr>
          <p:nvPr>
            <p:ph idx="1"/>
          </p:nvPr>
        </p:nvSpPr>
        <p:spPr>
          <a:xfrm>
            <a:off x="556591" y="848138"/>
            <a:ext cx="10797209" cy="6009861"/>
          </a:xfrm>
        </p:spPr>
        <p:txBody>
          <a:bodyPr>
            <a:normAutofit/>
          </a:bodyPr>
          <a:lstStyle/>
          <a:p>
            <a:r>
              <a:rPr lang="tr-TR" b="1" dirty="0"/>
              <a:t>Özel işletmeler</a:t>
            </a:r>
          </a:p>
          <a:p>
            <a:r>
              <a:rPr lang="tr-TR" b="1" dirty="0"/>
              <a:t>Kamu işletmeleri</a:t>
            </a:r>
          </a:p>
          <a:p>
            <a:r>
              <a:rPr lang="tr-TR" b="1" dirty="0"/>
              <a:t>Karma işletmeler</a:t>
            </a:r>
          </a:p>
          <a:p>
            <a:r>
              <a:rPr lang="tr-TR" b="1" dirty="0"/>
              <a:t>Yasalar açısından işletmeler</a:t>
            </a:r>
          </a:p>
          <a:p>
            <a:r>
              <a:rPr lang="tr-TR" b="1" dirty="0"/>
              <a:t>Tek kişi işletmeleri</a:t>
            </a:r>
          </a:p>
          <a:p>
            <a:r>
              <a:rPr lang="tr-TR" b="1" dirty="0"/>
              <a:t>Şirketler</a:t>
            </a:r>
          </a:p>
          <a:p>
            <a:r>
              <a:rPr lang="tr-TR" b="1" dirty="0"/>
              <a:t>Kooperatifler</a:t>
            </a:r>
          </a:p>
          <a:p>
            <a:r>
              <a:rPr lang="tr-TR" b="1" dirty="0"/>
              <a:t>Büyüklüklerine göre işletmeler</a:t>
            </a:r>
          </a:p>
          <a:p>
            <a:r>
              <a:rPr lang="tr-TR" b="1" dirty="0"/>
              <a:t>Küçük ve orta işletmeler</a:t>
            </a:r>
          </a:p>
          <a:p>
            <a:r>
              <a:rPr lang="tr-TR" b="1" dirty="0"/>
              <a:t>Büyük işletmeler</a:t>
            </a:r>
          </a:p>
          <a:p>
            <a:r>
              <a:rPr lang="tr-TR" b="1" dirty="0"/>
              <a:t>Çok uluslu işletmeler</a:t>
            </a:r>
          </a:p>
          <a:p>
            <a:endParaRPr lang="tr-TR" dirty="0"/>
          </a:p>
        </p:txBody>
      </p:sp>
    </p:spTree>
    <p:extLst>
      <p:ext uri="{BB962C8B-B14F-4D97-AF65-F5344CB8AC3E}">
        <p14:creationId xmlns:p14="http://schemas.microsoft.com/office/powerpoint/2010/main" val="992997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B534FE-935A-4998-8FD8-D855DE70C36C}"/>
              </a:ext>
            </a:extLst>
          </p:cNvPr>
          <p:cNvSpPr>
            <a:spLocks noGrp="1"/>
          </p:cNvSpPr>
          <p:nvPr>
            <p:ph type="title"/>
          </p:nvPr>
        </p:nvSpPr>
        <p:spPr>
          <a:xfrm>
            <a:off x="728870" y="1"/>
            <a:ext cx="10624930" cy="821634"/>
          </a:xfrm>
        </p:spPr>
        <p:txBody>
          <a:bodyPr/>
          <a:lstStyle/>
          <a:p>
            <a:r>
              <a:rPr lang="tr-TR" dirty="0"/>
              <a:t>   Üretilen mal cinsine göre işletmeler</a:t>
            </a:r>
          </a:p>
        </p:txBody>
      </p:sp>
      <p:sp>
        <p:nvSpPr>
          <p:cNvPr id="3" name="İçerik Yer Tutucusu 2">
            <a:extLst>
              <a:ext uri="{FF2B5EF4-FFF2-40B4-BE49-F238E27FC236}">
                <a16:creationId xmlns:a16="http://schemas.microsoft.com/office/drawing/2014/main" id="{7E815508-B969-4D0B-9FB7-7654CFD87F26}"/>
              </a:ext>
            </a:extLst>
          </p:cNvPr>
          <p:cNvSpPr>
            <a:spLocks noGrp="1"/>
          </p:cNvSpPr>
          <p:nvPr>
            <p:ph idx="1"/>
          </p:nvPr>
        </p:nvSpPr>
        <p:spPr>
          <a:xfrm>
            <a:off x="728870" y="821635"/>
            <a:ext cx="10624930" cy="5923722"/>
          </a:xfrm>
        </p:spPr>
        <p:txBody>
          <a:bodyPr>
            <a:normAutofit/>
          </a:bodyPr>
          <a:lstStyle/>
          <a:p>
            <a:r>
              <a:rPr lang="tr-TR" dirty="0"/>
              <a:t>Dayanıklı mal üreten işletmeler</a:t>
            </a:r>
          </a:p>
          <a:p>
            <a:r>
              <a:rPr lang="tr-TR" dirty="0"/>
              <a:t>Dayanıksız mal üreten işletmeler</a:t>
            </a:r>
          </a:p>
          <a:p>
            <a:r>
              <a:rPr lang="tr-TR" dirty="0"/>
              <a:t>Tüketim malı üreten işletmeler</a:t>
            </a:r>
          </a:p>
          <a:p>
            <a:r>
              <a:rPr lang="tr-TR" dirty="0"/>
              <a:t>Endüstri malı üreten işletmeler</a:t>
            </a:r>
          </a:p>
          <a:p>
            <a:r>
              <a:rPr lang="tr-TR" dirty="0"/>
              <a:t>Sektörler açısından işletmeler</a:t>
            </a:r>
          </a:p>
          <a:p>
            <a:r>
              <a:rPr lang="tr-TR" dirty="0"/>
              <a:t>Tarım işletmeleri</a:t>
            </a:r>
          </a:p>
          <a:p>
            <a:r>
              <a:rPr lang="tr-TR" dirty="0"/>
              <a:t>Sanayi işletmeleri</a:t>
            </a:r>
          </a:p>
          <a:p>
            <a:r>
              <a:rPr lang="tr-TR" dirty="0"/>
              <a:t>Ticaret işletmeleri</a:t>
            </a:r>
          </a:p>
          <a:p>
            <a:r>
              <a:rPr lang="tr-TR" dirty="0"/>
              <a:t>Hizmet işletmeleri</a:t>
            </a:r>
          </a:p>
          <a:p>
            <a:r>
              <a:rPr lang="tr-TR" dirty="0"/>
              <a:t>Özel İşletmeler</a:t>
            </a:r>
          </a:p>
          <a:p>
            <a:endParaRPr lang="tr-TR" dirty="0"/>
          </a:p>
        </p:txBody>
      </p:sp>
    </p:spTree>
    <p:extLst>
      <p:ext uri="{BB962C8B-B14F-4D97-AF65-F5344CB8AC3E}">
        <p14:creationId xmlns:p14="http://schemas.microsoft.com/office/powerpoint/2010/main" val="3457595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FE0B4-AE1A-429C-84C6-D8A6CDEE670B}"/>
              </a:ext>
            </a:extLst>
          </p:cNvPr>
          <p:cNvSpPr>
            <a:spLocks noGrp="1"/>
          </p:cNvSpPr>
          <p:nvPr>
            <p:ph type="title"/>
          </p:nvPr>
        </p:nvSpPr>
        <p:spPr>
          <a:xfrm>
            <a:off x="838200" y="1"/>
            <a:ext cx="10515600" cy="681036"/>
          </a:xfrm>
        </p:spPr>
        <p:txBody>
          <a:bodyPr>
            <a:normAutofit fontScale="90000"/>
          </a:bodyPr>
          <a:lstStyle/>
          <a:p>
            <a:br>
              <a:rPr lang="tr-TR" dirty="0"/>
            </a:br>
            <a:r>
              <a:rPr lang="tr-TR" dirty="0"/>
              <a:t>         </a:t>
            </a:r>
            <a:r>
              <a:rPr lang="tr-TR" b="1" dirty="0">
                <a:solidFill>
                  <a:srgbClr val="FF0000"/>
                </a:solidFill>
              </a:rPr>
              <a:t>Tek Kişi İşletmeleri</a:t>
            </a:r>
            <a:br>
              <a:rPr lang="tr-TR" dirty="0"/>
            </a:br>
            <a:endParaRPr lang="tr-TR" dirty="0"/>
          </a:p>
        </p:txBody>
      </p:sp>
      <p:sp>
        <p:nvSpPr>
          <p:cNvPr id="3" name="İçerik Yer Tutucusu 2">
            <a:extLst>
              <a:ext uri="{FF2B5EF4-FFF2-40B4-BE49-F238E27FC236}">
                <a16:creationId xmlns:a16="http://schemas.microsoft.com/office/drawing/2014/main" id="{FFD12E0F-7534-43C0-B6C2-36BA96A4B94A}"/>
              </a:ext>
            </a:extLst>
          </p:cNvPr>
          <p:cNvSpPr>
            <a:spLocks noGrp="1"/>
          </p:cNvSpPr>
          <p:nvPr>
            <p:ph idx="1"/>
          </p:nvPr>
        </p:nvSpPr>
        <p:spPr>
          <a:xfrm>
            <a:off x="838200" y="874642"/>
            <a:ext cx="10515600" cy="5983357"/>
          </a:xfrm>
        </p:spPr>
        <p:txBody>
          <a:bodyPr>
            <a:normAutofit fontScale="92500" lnSpcReduction="20000"/>
          </a:bodyPr>
          <a:lstStyle/>
          <a:p>
            <a:r>
              <a:rPr lang="tr-TR" b="1" dirty="0"/>
              <a:t>Sermayenin tamamının ve yönetimin bir kişiye ait olduğu işletmelerdir. İşletmenin yönetimi ile ilgili kararları kendisi verir.</a:t>
            </a:r>
          </a:p>
          <a:p>
            <a:r>
              <a:rPr lang="tr-TR" b="1" dirty="0"/>
              <a:t>Kâr ve zarar yani işletme ile ilgili her türlü konudan işletme sahibi sorumludur. Esnaf, sanatkâr, tacir, sanayici, serbest meslek erbabı bu grup işletmelerindendir.</a:t>
            </a:r>
          </a:p>
          <a:p>
            <a:r>
              <a:rPr lang="tr-TR" b="1" dirty="0">
                <a:solidFill>
                  <a:srgbClr val="FF0000"/>
                </a:solidFill>
              </a:rPr>
              <a:t> Esnaf: </a:t>
            </a:r>
            <a:r>
              <a:rPr lang="tr-TR" b="1" dirty="0"/>
              <a:t>Ticaret sermayesi ile birlikte vücut çalışmasına dayanan, geliri, tacir olmasını gerektirmeyecek kadar az olan ticaret sicili ve dolayısıyla ticaret ve sanayi odasına kayıtlı olmayan belirli veya gezici bir iş yeri sahibidir.</a:t>
            </a:r>
          </a:p>
          <a:p>
            <a:r>
              <a:rPr lang="tr-TR" b="1" dirty="0">
                <a:solidFill>
                  <a:srgbClr val="FF0000"/>
                </a:solidFill>
              </a:rPr>
              <a:t>Sanatkâr: </a:t>
            </a:r>
            <a:r>
              <a:rPr lang="tr-TR" b="1" dirty="0"/>
              <a:t>Vücut çalışmasına dayanan bir iş yeri olan, iş yerinde sanat, hizmet ya da meslek kolunda ihtisasını değerlendiren, belirli veya gezici bir iş yeri sahibidir.</a:t>
            </a:r>
          </a:p>
          <a:p>
            <a:r>
              <a:rPr lang="tr-TR" b="1" dirty="0">
                <a:solidFill>
                  <a:srgbClr val="FF0000"/>
                </a:solidFill>
              </a:rPr>
              <a:t>Tacir:</a:t>
            </a:r>
            <a:r>
              <a:rPr lang="tr-TR" b="1" dirty="0"/>
              <a:t> Bir ticarethane veya fabrikayı kendi adına işleten her tür ticaret şirketidir. İşletme hesabı veya bilanço esasına göre defter tutabilir.</a:t>
            </a:r>
          </a:p>
          <a:p>
            <a:r>
              <a:rPr lang="tr-TR" b="1" dirty="0">
                <a:solidFill>
                  <a:srgbClr val="FF0000"/>
                </a:solidFill>
              </a:rPr>
              <a:t>Sanayici:</a:t>
            </a:r>
            <a:r>
              <a:rPr lang="tr-TR" b="1" dirty="0"/>
              <a:t> Makine, cihaz, alet ve tezgah yardımı ile ham veya yarı mamul bir maddenin vasıf veya şeklini değiştiren ve kıymetlendirerek imal yapan yılda ortalama imalat makinelerinde 5, haricinde de 10 kişi çalıştıranlar, sanayici sayılır.</a:t>
            </a:r>
          </a:p>
          <a:p>
            <a:endParaRPr lang="tr-TR" dirty="0"/>
          </a:p>
        </p:txBody>
      </p:sp>
    </p:spTree>
    <p:extLst>
      <p:ext uri="{BB962C8B-B14F-4D97-AF65-F5344CB8AC3E}">
        <p14:creationId xmlns:p14="http://schemas.microsoft.com/office/powerpoint/2010/main" val="2815988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DB58F9-46E4-4787-A0FA-8D1565D980ED}"/>
              </a:ext>
            </a:extLst>
          </p:cNvPr>
          <p:cNvSpPr>
            <a:spLocks noGrp="1"/>
          </p:cNvSpPr>
          <p:nvPr>
            <p:ph type="title"/>
          </p:nvPr>
        </p:nvSpPr>
        <p:spPr>
          <a:xfrm>
            <a:off x="838200" y="119271"/>
            <a:ext cx="10515600" cy="561766"/>
          </a:xfrm>
        </p:spPr>
        <p:txBody>
          <a:bodyPr>
            <a:normAutofit fontScale="90000"/>
          </a:bodyPr>
          <a:lstStyle/>
          <a:p>
            <a:br>
              <a:rPr lang="tr-TR" dirty="0"/>
            </a:br>
            <a:r>
              <a:rPr lang="tr-TR" dirty="0"/>
              <a:t>        </a:t>
            </a:r>
            <a:r>
              <a:rPr lang="tr-TR" b="1" dirty="0">
                <a:solidFill>
                  <a:srgbClr val="FF0000"/>
                </a:solidFill>
              </a:rPr>
              <a:t>Şirketler (Ortaklıklar)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65E43E6F-129A-4DF9-A93F-860B39DAA16E}"/>
              </a:ext>
            </a:extLst>
          </p:cNvPr>
          <p:cNvSpPr>
            <a:spLocks noGrp="1"/>
          </p:cNvSpPr>
          <p:nvPr>
            <p:ph idx="1"/>
          </p:nvPr>
        </p:nvSpPr>
        <p:spPr>
          <a:xfrm>
            <a:off x="689113" y="914400"/>
            <a:ext cx="10664687" cy="5943600"/>
          </a:xfrm>
        </p:spPr>
        <p:txBody>
          <a:bodyPr>
            <a:normAutofit/>
          </a:bodyPr>
          <a:lstStyle/>
          <a:p>
            <a:r>
              <a:rPr lang="tr-TR" sz="3200" b="1" dirty="0"/>
              <a:t>Şirketler (Ortaklıklar)</a:t>
            </a:r>
          </a:p>
          <a:p>
            <a:r>
              <a:rPr lang="tr-TR" sz="3200" b="1" dirty="0"/>
              <a:t>Bir İşletmenin şirket olabilmesi için aşağıdaki özellikleri taşıması gerekir:</a:t>
            </a:r>
          </a:p>
          <a:p>
            <a:r>
              <a:rPr lang="tr-TR" sz="3200" b="1" dirty="0"/>
              <a:t>Şirketi kuranların (gerçek veya tüzel kişiler) sayısı bir kişi olabilir</a:t>
            </a:r>
          </a:p>
          <a:p>
            <a:pPr marL="0" indent="0">
              <a:buNone/>
            </a:pPr>
            <a:r>
              <a:rPr lang="tr-TR" sz="3200" b="1" dirty="0"/>
              <a:t>   Ortak bir amaç bulunmalıdır.</a:t>
            </a:r>
          </a:p>
          <a:p>
            <a:r>
              <a:rPr lang="tr-TR" sz="3200" b="1" dirty="0"/>
              <a:t>Ortak amaca ulaşmak için ortaklar arasında bir anlaşma bulunmalıdır.</a:t>
            </a:r>
          </a:p>
          <a:p>
            <a:r>
              <a:rPr lang="tr-TR" sz="3200" b="1" dirty="0"/>
              <a:t>Belirlenen hedefe ulaşmak için para, mal veya emek sermaye olarak konmalıdır.</a:t>
            </a:r>
          </a:p>
          <a:p>
            <a:endParaRPr lang="tr-TR" dirty="0"/>
          </a:p>
        </p:txBody>
      </p:sp>
    </p:spTree>
    <p:extLst>
      <p:ext uri="{BB962C8B-B14F-4D97-AF65-F5344CB8AC3E}">
        <p14:creationId xmlns:p14="http://schemas.microsoft.com/office/powerpoint/2010/main" val="3184013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82B109-23C1-4373-9461-333915E45464}"/>
              </a:ext>
            </a:extLst>
          </p:cNvPr>
          <p:cNvSpPr>
            <a:spLocks noGrp="1"/>
          </p:cNvSpPr>
          <p:nvPr>
            <p:ph type="title"/>
          </p:nvPr>
        </p:nvSpPr>
        <p:spPr>
          <a:xfrm>
            <a:off x="838200" y="112542"/>
            <a:ext cx="10515600" cy="773724"/>
          </a:xfrm>
        </p:spPr>
        <p:txBody>
          <a:bodyPr>
            <a:normAutofit fontScale="90000"/>
          </a:bodyPr>
          <a:lstStyle/>
          <a:p>
            <a:br>
              <a:rPr lang="tr-TR" dirty="0"/>
            </a:br>
            <a:r>
              <a:rPr lang="tr-TR" dirty="0"/>
              <a:t>        Adi Şirket (Ortaklıklar)</a:t>
            </a:r>
            <a:br>
              <a:rPr lang="tr-TR" dirty="0"/>
            </a:br>
            <a:endParaRPr lang="tr-TR" dirty="0"/>
          </a:p>
        </p:txBody>
      </p:sp>
      <p:sp>
        <p:nvSpPr>
          <p:cNvPr id="3" name="İçerik Yer Tutucusu 2">
            <a:extLst>
              <a:ext uri="{FF2B5EF4-FFF2-40B4-BE49-F238E27FC236}">
                <a16:creationId xmlns:a16="http://schemas.microsoft.com/office/drawing/2014/main" id="{D313072C-9B8A-494B-B1ED-E8AC11A7D892}"/>
              </a:ext>
            </a:extLst>
          </p:cNvPr>
          <p:cNvSpPr>
            <a:spLocks noGrp="1"/>
          </p:cNvSpPr>
          <p:nvPr>
            <p:ph idx="1"/>
          </p:nvPr>
        </p:nvSpPr>
        <p:spPr>
          <a:xfrm>
            <a:off x="661182" y="1111348"/>
            <a:ext cx="10692618" cy="5634110"/>
          </a:xfrm>
        </p:spPr>
        <p:txBody>
          <a:bodyPr>
            <a:normAutofit/>
          </a:bodyPr>
          <a:lstStyle/>
          <a:p>
            <a:r>
              <a:rPr lang="tr-TR" dirty="0"/>
              <a:t>Tüzel kişiliği yoktur.</a:t>
            </a:r>
          </a:p>
          <a:p>
            <a:r>
              <a:rPr lang="tr-TR" dirty="0"/>
              <a:t>Şirketlerin ikametgahı bulunmamaktadır.</a:t>
            </a:r>
          </a:p>
          <a:p>
            <a:r>
              <a:rPr lang="tr-TR" dirty="0"/>
              <a:t>Ticaret </a:t>
            </a:r>
            <a:r>
              <a:rPr lang="tr-TR" dirty="0" err="1"/>
              <a:t>ünvanı</a:t>
            </a:r>
            <a:r>
              <a:rPr lang="tr-TR" dirty="0"/>
              <a:t> bulunmamaktadır.</a:t>
            </a:r>
          </a:p>
          <a:p>
            <a:r>
              <a:rPr lang="tr-TR" dirty="0"/>
              <a:t>Aktif ya da pasif dava ehliyeti </a:t>
            </a:r>
            <a:r>
              <a:rPr lang="tr-TR" dirty="0" err="1"/>
              <a:t>bulunmamaktadır.Kendi</a:t>
            </a:r>
            <a:r>
              <a:rPr lang="tr-TR" dirty="0"/>
              <a:t> ticaret </a:t>
            </a:r>
            <a:r>
              <a:rPr lang="tr-TR" dirty="0" err="1"/>
              <a:t>ünvanlarını</a:t>
            </a:r>
            <a:r>
              <a:rPr lang="tr-TR" dirty="0"/>
              <a:t> kullanırlar.</a:t>
            </a:r>
          </a:p>
          <a:p>
            <a:r>
              <a:rPr lang="tr-TR" dirty="0"/>
              <a:t>Haksız fiillerden dolayı diğer ortakların sorumluluğu bulunmamaktadır.</a:t>
            </a:r>
          </a:p>
          <a:p>
            <a:r>
              <a:rPr lang="tr-TR" dirty="0"/>
              <a:t>Ortaklığa ait bütün kazancı aralarında paylaşmak ile yükümlüdür.</a:t>
            </a:r>
          </a:p>
          <a:p>
            <a:endParaRPr lang="tr-TR" dirty="0"/>
          </a:p>
        </p:txBody>
      </p:sp>
    </p:spTree>
    <p:extLst>
      <p:ext uri="{BB962C8B-B14F-4D97-AF65-F5344CB8AC3E}">
        <p14:creationId xmlns:p14="http://schemas.microsoft.com/office/powerpoint/2010/main" val="974044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7BF7C7-8496-4B86-9389-D8DE17E85E72}"/>
              </a:ext>
            </a:extLst>
          </p:cNvPr>
          <p:cNvSpPr>
            <a:spLocks noGrp="1"/>
          </p:cNvSpPr>
          <p:nvPr>
            <p:ph type="title"/>
          </p:nvPr>
        </p:nvSpPr>
        <p:spPr>
          <a:xfrm>
            <a:off x="838200" y="0"/>
            <a:ext cx="10532165" cy="530087"/>
          </a:xfrm>
        </p:spPr>
        <p:txBody>
          <a:bodyPr>
            <a:normAutofit fontScale="90000"/>
          </a:bodyPr>
          <a:lstStyle/>
          <a:p>
            <a:r>
              <a:rPr lang="tr-TR" dirty="0"/>
              <a:t>   </a:t>
            </a:r>
            <a:r>
              <a:rPr lang="tr-TR" dirty="0">
                <a:solidFill>
                  <a:srgbClr val="FF0000"/>
                </a:solidFill>
              </a:rPr>
              <a:t>Ticaret Şirketleri</a:t>
            </a:r>
          </a:p>
        </p:txBody>
      </p:sp>
      <p:sp>
        <p:nvSpPr>
          <p:cNvPr id="3" name="İçerik Yer Tutucusu 2">
            <a:extLst>
              <a:ext uri="{FF2B5EF4-FFF2-40B4-BE49-F238E27FC236}">
                <a16:creationId xmlns:a16="http://schemas.microsoft.com/office/drawing/2014/main" id="{0D13A47E-936D-4369-B9BB-1E199AB64F04}"/>
              </a:ext>
            </a:extLst>
          </p:cNvPr>
          <p:cNvSpPr>
            <a:spLocks noGrp="1"/>
          </p:cNvSpPr>
          <p:nvPr>
            <p:ph idx="1"/>
          </p:nvPr>
        </p:nvSpPr>
        <p:spPr>
          <a:xfrm>
            <a:off x="821635" y="530086"/>
            <a:ext cx="10532165" cy="6327913"/>
          </a:xfrm>
        </p:spPr>
        <p:txBody>
          <a:bodyPr>
            <a:normAutofit fontScale="62500" lnSpcReduction="20000"/>
          </a:bodyPr>
          <a:lstStyle/>
          <a:p>
            <a:r>
              <a:rPr lang="tr-TR" dirty="0">
                <a:solidFill>
                  <a:srgbClr val="FF0000"/>
                </a:solidFill>
              </a:rPr>
              <a:t> </a:t>
            </a:r>
            <a:r>
              <a:rPr lang="tr-TR" sz="3400" b="1" dirty="0">
                <a:solidFill>
                  <a:srgbClr val="FF0000"/>
                </a:solidFill>
              </a:rPr>
              <a:t>Şahıs Şirketleri</a:t>
            </a:r>
          </a:p>
          <a:p>
            <a:r>
              <a:rPr lang="tr-TR" sz="3400" b="1" dirty="0">
                <a:solidFill>
                  <a:srgbClr val="FF0000"/>
                </a:solidFill>
              </a:rPr>
              <a:t>a) Kolektif Şirket</a:t>
            </a:r>
          </a:p>
          <a:p>
            <a:r>
              <a:rPr lang="tr-TR" sz="3400" b="1" dirty="0"/>
              <a:t>Bir ticarî işletmeyi, bir ticaret unvanı altında işletmek isteyen gerçek kişiler arasında</a:t>
            </a:r>
          </a:p>
          <a:p>
            <a:r>
              <a:rPr lang="tr-TR" sz="3400" b="1" dirty="0"/>
              <a:t>kurulan borç ve taahhütlerden şirketin 1. derecede, ortakların da 2. derecede sınırsız sorumlu</a:t>
            </a:r>
          </a:p>
          <a:p>
            <a:r>
              <a:rPr lang="tr-TR" sz="3400" b="1" dirty="0"/>
              <a:t>olduğu, asgari bir sermaye öngörülmemiş, ticaret unvanı kullanmak zorunda olan, her bir</a:t>
            </a:r>
          </a:p>
          <a:p>
            <a:r>
              <a:rPr lang="tr-TR" sz="3400" b="1" dirty="0"/>
              <a:t>ortağın şirketi yönetme hakkı ve sorumluluğu olduğu bir şirket türüdür.</a:t>
            </a:r>
          </a:p>
          <a:p>
            <a:r>
              <a:rPr lang="tr-TR" sz="3400" b="1" dirty="0"/>
              <a:t>sözleşme ile yönetim bir veya birkaç ortağa bırakılabilir. Şirketin sermaye gücü,</a:t>
            </a:r>
          </a:p>
          <a:p>
            <a:r>
              <a:rPr lang="tr-TR" sz="3400" b="1" dirty="0"/>
              <a:t>ortakların varlıklarına bağlıdır. Ortaklar arasında değişiklik yapılması zorlaştırılmıştır.</a:t>
            </a:r>
          </a:p>
          <a:p>
            <a:r>
              <a:rPr lang="tr-TR" sz="3400" b="1" dirty="0"/>
              <a:t>b) </a:t>
            </a:r>
            <a:r>
              <a:rPr lang="tr-TR" sz="3400" b="1" dirty="0">
                <a:solidFill>
                  <a:srgbClr val="FF0000"/>
                </a:solidFill>
              </a:rPr>
              <a:t>Adi Komandit Şirket</a:t>
            </a:r>
          </a:p>
          <a:p>
            <a:r>
              <a:rPr lang="tr-TR" sz="3400" b="1" dirty="0"/>
              <a:t>Ticarî bir işletmeyi, ticaret unvanı altında işletmek amacı ile kurulan ve şirket</a:t>
            </a:r>
          </a:p>
          <a:p>
            <a:r>
              <a:rPr lang="tr-TR" sz="3400" b="1" dirty="0"/>
              <a:t>alacaklarına karşı ortaklardan bir kısmının sorumluluğunun sınırsız, diğerlerinin ise</a:t>
            </a:r>
          </a:p>
          <a:p>
            <a:r>
              <a:rPr lang="tr-TR" sz="3400" b="1" dirty="0"/>
              <a:t>sermayeleri ile sınırlı olan şirketlerdir. Sorumluluğu sınırsız olan ortaklar komandite,</a:t>
            </a:r>
          </a:p>
          <a:p>
            <a:r>
              <a:rPr lang="tr-TR" sz="3400" b="1" dirty="0"/>
              <a:t>sorumluluğu sınırlı olan ortaklar ise komanditer olarak isimlendirilir.</a:t>
            </a:r>
          </a:p>
          <a:p>
            <a:r>
              <a:rPr lang="tr-TR" sz="3400" b="1" dirty="0"/>
              <a:t>Komandite ortakları gerçek kişi olmaları şarttır ve bunlar yönetime hakimdirler.</a:t>
            </a:r>
          </a:p>
          <a:p>
            <a:r>
              <a:rPr lang="tr-TR" sz="3400" b="1" dirty="0"/>
              <a:t>Komanditer ortaklar tüzel kişi olabilir ve taahhüt ettikleri sermaye payı ile sorumludurlar.</a:t>
            </a:r>
          </a:p>
          <a:p>
            <a:r>
              <a:rPr lang="tr-TR" sz="3400" b="1" dirty="0"/>
              <a:t>Sermaye paylarına göre kâr payı alırlar, şirketin yıl sonu hesaplarını denetleyebilirler.</a:t>
            </a:r>
          </a:p>
          <a:p>
            <a:endParaRPr lang="tr-TR" dirty="0"/>
          </a:p>
        </p:txBody>
      </p:sp>
    </p:spTree>
    <p:extLst>
      <p:ext uri="{BB962C8B-B14F-4D97-AF65-F5344CB8AC3E}">
        <p14:creationId xmlns:p14="http://schemas.microsoft.com/office/powerpoint/2010/main" val="1122176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32C305-0989-4C5F-A591-8D1C0298F319}"/>
              </a:ext>
            </a:extLst>
          </p:cNvPr>
          <p:cNvSpPr>
            <a:spLocks noGrp="1"/>
          </p:cNvSpPr>
          <p:nvPr>
            <p:ph type="title"/>
          </p:nvPr>
        </p:nvSpPr>
        <p:spPr>
          <a:xfrm>
            <a:off x="940904" y="0"/>
            <a:ext cx="10412895" cy="681037"/>
          </a:xfrm>
        </p:spPr>
        <p:txBody>
          <a:bodyPr>
            <a:normAutofit fontScale="90000"/>
          </a:bodyPr>
          <a:lstStyle/>
          <a:p>
            <a:r>
              <a:rPr lang="tr-TR" b="1" dirty="0">
                <a:solidFill>
                  <a:srgbClr val="FF0000"/>
                </a:solidFill>
              </a:rPr>
              <a:t>         Sermaye Şirketleri</a:t>
            </a:r>
          </a:p>
        </p:txBody>
      </p:sp>
      <p:sp>
        <p:nvSpPr>
          <p:cNvPr id="3" name="İçerik Yer Tutucusu 2">
            <a:extLst>
              <a:ext uri="{FF2B5EF4-FFF2-40B4-BE49-F238E27FC236}">
                <a16:creationId xmlns:a16="http://schemas.microsoft.com/office/drawing/2014/main" id="{F4146C7D-FD43-4EA9-85E5-4B8A5F7FB065}"/>
              </a:ext>
            </a:extLst>
          </p:cNvPr>
          <p:cNvSpPr>
            <a:spLocks noGrp="1"/>
          </p:cNvSpPr>
          <p:nvPr>
            <p:ph idx="1"/>
          </p:nvPr>
        </p:nvSpPr>
        <p:spPr>
          <a:xfrm>
            <a:off x="940904" y="795130"/>
            <a:ext cx="10412896" cy="5844209"/>
          </a:xfrm>
        </p:spPr>
        <p:txBody>
          <a:bodyPr>
            <a:normAutofit/>
          </a:bodyPr>
          <a:lstStyle/>
          <a:p>
            <a:pPr marL="0" indent="0">
              <a:buNone/>
            </a:pPr>
            <a:r>
              <a:rPr lang="tr-TR" sz="3200" b="1" dirty="0"/>
              <a:t>Sermaye şirketleri, şahıs şirketlerine göre daha fazla sermaye, emek, iş bölümü isteyen, büyük hedeflerin gerçekleştirilmesi için kurulan şirketlerdir. </a:t>
            </a:r>
          </a:p>
          <a:p>
            <a:pPr marL="0" indent="0">
              <a:buNone/>
            </a:pPr>
            <a:r>
              <a:rPr lang="tr-TR" sz="3200" b="1" dirty="0"/>
              <a:t>Şirkette sermaye ön plandadır. Sermaye şirketlerinde ortaklar, şirket borçlarına karşı koyulan sermaye kadar sorumludur. Şirket gücünü ve itibarını sermayesi ve yönetiminden alır.</a:t>
            </a:r>
          </a:p>
          <a:p>
            <a:pPr marL="0" indent="0">
              <a:buNone/>
            </a:pPr>
            <a:r>
              <a:rPr lang="tr-TR" sz="3200" b="1" dirty="0"/>
              <a:t>Türk ticaret kanununda yer alan sermaye şirketleri; limitet, anonim, sermaye payları bölünmüş (hisseli) komandit şirketlerdir. </a:t>
            </a:r>
          </a:p>
        </p:txBody>
      </p:sp>
    </p:spTree>
    <p:extLst>
      <p:ext uri="{BB962C8B-B14F-4D97-AF65-F5344CB8AC3E}">
        <p14:creationId xmlns:p14="http://schemas.microsoft.com/office/powerpoint/2010/main" val="3262262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230724-C0E7-449B-9D9D-D99E37538B81}"/>
              </a:ext>
            </a:extLst>
          </p:cNvPr>
          <p:cNvSpPr>
            <a:spLocks noGrp="1"/>
          </p:cNvSpPr>
          <p:nvPr>
            <p:ph type="title"/>
          </p:nvPr>
        </p:nvSpPr>
        <p:spPr>
          <a:xfrm>
            <a:off x="742122" y="0"/>
            <a:ext cx="10611678" cy="808383"/>
          </a:xfrm>
        </p:spPr>
        <p:txBody>
          <a:bodyPr>
            <a:normAutofit fontScale="90000"/>
          </a:bodyPr>
          <a:lstStyle/>
          <a:p>
            <a:r>
              <a:rPr lang="tr-TR" dirty="0"/>
              <a:t>          </a:t>
            </a:r>
            <a:br>
              <a:rPr lang="tr-TR" dirty="0"/>
            </a:br>
            <a:r>
              <a:rPr lang="tr-TR" dirty="0"/>
              <a:t>        </a:t>
            </a:r>
            <a:r>
              <a:rPr lang="tr-TR" b="1" dirty="0">
                <a:solidFill>
                  <a:srgbClr val="FF0000"/>
                </a:solidFill>
              </a:rPr>
              <a:t>Limitet Şirket</a:t>
            </a:r>
            <a:br>
              <a:rPr lang="tr-TR" dirty="0"/>
            </a:br>
            <a:endParaRPr lang="tr-TR" dirty="0"/>
          </a:p>
        </p:txBody>
      </p:sp>
      <p:sp>
        <p:nvSpPr>
          <p:cNvPr id="3" name="İçerik Yer Tutucusu 2">
            <a:extLst>
              <a:ext uri="{FF2B5EF4-FFF2-40B4-BE49-F238E27FC236}">
                <a16:creationId xmlns:a16="http://schemas.microsoft.com/office/drawing/2014/main" id="{36B0D6EC-ECFD-423E-AA84-13D04357BCE5}"/>
              </a:ext>
            </a:extLst>
          </p:cNvPr>
          <p:cNvSpPr>
            <a:spLocks noGrp="1"/>
          </p:cNvSpPr>
          <p:nvPr>
            <p:ph idx="1"/>
          </p:nvPr>
        </p:nvSpPr>
        <p:spPr>
          <a:xfrm>
            <a:off x="742122" y="980661"/>
            <a:ext cx="10611678" cy="5671930"/>
          </a:xfrm>
        </p:spPr>
        <p:txBody>
          <a:bodyPr>
            <a:normAutofit/>
          </a:bodyPr>
          <a:lstStyle/>
          <a:p>
            <a:r>
              <a:rPr lang="tr-TR" sz="3200" b="1" dirty="0"/>
              <a:t>İki veya daha fazla gerçek veya tüzel kişi tarafından, bir ticaret unvanı altında kurulan, ortakların sorumlulukları koymayı taahhüt ettikleri sermaye ile sınırlı ve esas sermayesi belli olan şirketlerdir. Ortak sayısı en fazla elli (50) kişi olabilir. Yönetim birimi, müdürler kurulu şeklindedir. Ortak sayısı 20’ den fazla ise genel kurul ve denetim kuruluna sahiptirler.</a:t>
            </a:r>
          </a:p>
          <a:p>
            <a:r>
              <a:rPr lang="tr-TR" sz="3200" b="1" dirty="0"/>
              <a:t>Limitet şirketleri, bankacılık ve sigortacılık dışında, her türlü ticarî faaliyette bulunabilirler.</a:t>
            </a:r>
          </a:p>
          <a:p>
            <a:endParaRPr lang="tr-TR" dirty="0"/>
          </a:p>
        </p:txBody>
      </p:sp>
    </p:spTree>
    <p:extLst>
      <p:ext uri="{BB962C8B-B14F-4D97-AF65-F5344CB8AC3E}">
        <p14:creationId xmlns:p14="http://schemas.microsoft.com/office/powerpoint/2010/main" val="27132020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984</Words>
  <Application>Microsoft Office PowerPoint</Application>
  <PresentationFormat>Geniş ekran</PresentationFormat>
  <Paragraphs>86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 İşletme Modeli, İşletme Modelinin Ekonomik Yapısı </vt:lpstr>
      <vt:lpstr> Üretim araçlarının mülkiyetine göre işletmeler </vt:lpstr>
      <vt:lpstr>   Üretilen mal cinsine göre işletmeler</vt:lpstr>
      <vt:lpstr>          Tek Kişi İşletmeleri </vt:lpstr>
      <vt:lpstr>         Şirketler (Ortaklıklar) </vt:lpstr>
      <vt:lpstr>         Adi Şirket (Ortaklıklar) </vt:lpstr>
      <vt:lpstr>   Ticaret Şirketleri</vt:lpstr>
      <vt:lpstr>         Sermaye Şirketleri</vt:lpstr>
      <vt:lpstr>                   Limitet Şirket </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5</cp:revision>
  <dcterms:created xsi:type="dcterms:W3CDTF">2020-03-20T10:07:58Z</dcterms:created>
  <dcterms:modified xsi:type="dcterms:W3CDTF">2020-03-20T10:49:11Z</dcterms:modified>
</cp:coreProperties>
</file>