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CDB8F-333A-4416-AF9B-4383832BFE91}" type="datetimeFigureOut">
              <a:rPr lang="tr-TR" smtClean="0"/>
              <a:t>25.10.2017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75606-A5E6-4C49-B4E1-9156C7E1D60E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629816"/>
            <a:ext cx="8229600" cy="1143000"/>
          </a:xfrm>
        </p:spPr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bg2">
                    <a:lumMod val="50000"/>
                  </a:schemeClr>
                </a:solidFill>
                <a:latin typeface="Gill Sans MT Condensed" pitchFamily="34" charset="0"/>
              </a:rPr>
              <a:t>Meme Başı Derisi Hastalıkları</a:t>
            </a:r>
            <a:endParaRPr lang="tr-TR" sz="3600" b="1" dirty="0">
              <a:solidFill>
                <a:schemeClr val="bg2">
                  <a:lumMod val="50000"/>
                </a:schemeClr>
              </a:solidFill>
              <a:latin typeface="Gill Sans MT Condensed" pitchFamily="34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3068960"/>
            <a:ext cx="8229600" cy="2448272"/>
          </a:xfrm>
        </p:spPr>
        <p:txBody>
          <a:bodyPr/>
          <a:lstStyle/>
          <a:p>
            <a:r>
              <a:rPr lang="tr-TR" sz="2800" dirty="0" smtClean="0">
                <a:latin typeface="Gill Sans MT Condensed" pitchFamily="34" charset="0"/>
              </a:rPr>
              <a:t>Mikroorganizmalar memeye genellikle meme  başı kanalından girerler.</a:t>
            </a:r>
          </a:p>
          <a:p>
            <a:endParaRPr lang="tr-TR" sz="2800" dirty="0" smtClean="0">
              <a:latin typeface="Gill Sans MT Condensed" pitchFamily="34" charset="0"/>
            </a:endParaRPr>
          </a:p>
          <a:p>
            <a:r>
              <a:rPr lang="tr-TR" sz="2800" dirty="0" smtClean="0">
                <a:latin typeface="Gill Sans MT Condensed" pitchFamily="34" charset="0"/>
              </a:rPr>
              <a:t>O nedenle meme başının anatomik yapılarının ve meme başı  derisinin  sağlıklı ve bütünlüğünün korunmuş olması önemlidir.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Meme  ödeminin tedavisi  için  bir  plan  yapılır iken ödemin fizyolojik veya patolojik  oluşu dikkate alınmalıdır</a:t>
            </a:r>
            <a:r>
              <a:rPr lang="tr-TR" sz="2800" dirty="0" smtClean="0">
                <a:latin typeface="Garamond" pitchFamily="18" charset="0"/>
              </a:rPr>
              <a:t>.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smtClean="0">
                <a:latin typeface="Garamond" pitchFamily="18" charset="0"/>
              </a:rPr>
              <a:t>Ödem tedavisinde amaç; </a:t>
            </a:r>
            <a:r>
              <a:rPr lang="tr-TR" sz="2800" dirty="0" smtClean="0">
                <a:latin typeface="Garamond" pitchFamily="18" charset="0"/>
              </a:rPr>
              <a:t>meme  derisi  altında  toplanan sıvının en  kısa sürede hızlı bir şekilde genel  dolaşıma geçmesini sağlamaktır.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smtClean="0">
                <a:latin typeface="Garamond" pitchFamily="18" charset="0"/>
              </a:rPr>
              <a:t>Bu amaçla  kan dolaşımını hızlandırmak gerekir.</a:t>
            </a:r>
            <a:endParaRPr lang="tr-T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60848"/>
            <a:ext cx="8219256" cy="2952328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smtClean="0">
                <a:latin typeface="Garamond" pitchFamily="18" charset="0"/>
              </a:rPr>
              <a:t>Kan  dolaşımını   hızlandırmak için inek yorucu  olmayacak şekilde  yürütülmeli   ve  ödemli  meme   bölümüne masaj  yapılmalıdır.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smtClean="0">
                <a:latin typeface="Garamond" pitchFamily="18" charset="0"/>
              </a:rPr>
              <a:t>Özellikle masaj,  </a:t>
            </a:r>
            <a:r>
              <a:rPr lang="tr-TR" sz="2800" dirty="0" err="1" smtClean="0">
                <a:latin typeface="Garamond" pitchFamily="18" charset="0"/>
              </a:rPr>
              <a:t>kapiller</a:t>
            </a:r>
            <a:r>
              <a:rPr lang="tr-TR" sz="2800" dirty="0" smtClean="0">
                <a:latin typeface="Garamond" pitchFamily="18" charset="0"/>
              </a:rPr>
              <a:t>  kan  dolaşımını hızlandıran lanolin,  nane  veya  mentol içeren  solüsyon  veya kremler  sürüldükten sonra  yapılır ise daha etkili olmaktadır.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lnSpcReduction="10000"/>
          </a:bodyPr>
          <a:lstStyle/>
          <a:p>
            <a:r>
              <a:rPr lang="tr-TR" sz="2800" dirty="0" smtClean="0">
                <a:latin typeface="Garamond" pitchFamily="18" charset="0"/>
              </a:rPr>
              <a:t>Eksersiz veya masaj ile düzelmeyen meme  ödeminin </a:t>
            </a:r>
            <a:r>
              <a:rPr lang="tr-TR" sz="2800" dirty="0" err="1" smtClean="0">
                <a:latin typeface="Garamond" pitchFamily="18" charset="0"/>
              </a:rPr>
              <a:t>rezorpsiyonunu</a:t>
            </a:r>
            <a:r>
              <a:rPr lang="tr-TR" sz="2800" dirty="0" smtClean="0">
                <a:latin typeface="Garamond" pitchFamily="18" charset="0"/>
              </a:rPr>
              <a:t> sağlamak için </a:t>
            </a:r>
            <a:r>
              <a:rPr lang="tr-TR" sz="2800" dirty="0" err="1" smtClean="0">
                <a:latin typeface="Garamond" pitchFamily="18" charset="0"/>
              </a:rPr>
              <a:t>diüretikler</a:t>
            </a:r>
            <a:r>
              <a:rPr lang="tr-TR" sz="2800" dirty="0" smtClean="0">
                <a:latin typeface="Garamond" pitchFamily="18" charset="0"/>
              </a:rPr>
              <a:t>  kullanılabilir  (doğum öncesi  </a:t>
            </a:r>
            <a:r>
              <a:rPr lang="tr-TR" sz="2800" dirty="0" err="1" smtClean="0">
                <a:latin typeface="Garamond" pitchFamily="18" charset="0"/>
              </a:rPr>
              <a:t>kontrendikedir</a:t>
            </a:r>
            <a:r>
              <a:rPr lang="tr-TR" sz="2800" dirty="0" smtClean="0">
                <a:latin typeface="Garamond" pitchFamily="18" charset="0"/>
              </a:rPr>
              <a:t> ve  aşırı </a:t>
            </a:r>
            <a:r>
              <a:rPr lang="tr-TR" sz="2800" dirty="0" err="1" smtClean="0">
                <a:latin typeface="Garamond" pitchFamily="18" charset="0"/>
              </a:rPr>
              <a:t>dehidre</a:t>
            </a:r>
            <a:r>
              <a:rPr lang="tr-TR" sz="2800" dirty="0" smtClean="0">
                <a:latin typeface="Garamond" pitchFamily="18" charset="0"/>
              </a:rPr>
              <a:t> ineklerde  kullanılmamalıdır).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err="1" smtClean="0">
                <a:latin typeface="Garamond" pitchFamily="18" charset="0"/>
              </a:rPr>
              <a:t>Diüretik</a:t>
            </a:r>
            <a:r>
              <a:rPr lang="tr-TR" sz="2800" b="1" dirty="0" smtClean="0">
                <a:latin typeface="Garamond" pitchFamily="18" charset="0"/>
              </a:rPr>
              <a:t>  olarak  </a:t>
            </a:r>
            <a:r>
              <a:rPr lang="tr-TR" sz="2800" dirty="0" err="1" smtClean="0">
                <a:latin typeface="Garamond" pitchFamily="18" charset="0"/>
              </a:rPr>
              <a:t>asetozolamid</a:t>
            </a:r>
            <a:r>
              <a:rPr lang="tr-TR" sz="2800" dirty="0" smtClean="0">
                <a:latin typeface="Garamond" pitchFamily="18" charset="0"/>
              </a:rPr>
              <a:t> i.m 500  kg canlı ağırlığa  günde 2 kez 1gr, </a:t>
            </a:r>
            <a:r>
              <a:rPr lang="tr-TR" sz="2800" dirty="0" err="1" smtClean="0">
                <a:latin typeface="Garamond" pitchFamily="18" charset="0"/>
              </a:rPr>
              <a:t>klorothizide</a:t>
            </a:r>
            <a:r>
              <a:rPr lang="tr-TR" sz="2800" dirty="0" smtClean="0">
                <a:latin typeface="Garamond" pitchFamily="18" charset="0"/>
              </a:rPr>
              <a:t> 0.5 mg  i.m günde 2 kez, </a:t>
            </a:r>
            <a:r>
              <a:rPr lang="tr-TR" sz="2800" dirty="0" err="1" smtClean="0">
                <a:latin typeface="Garamond" pitchFamily="18" charset="0"/>
              </a:rPr>
              <a:t>furosemide</a:t>
            </a:r>
            <a:r>
              <a:rPr lang="tr-TR" sz="2800" dirty="0" smtClean="0">
                <a:latin typeface="Garamond" pitchFamily="18" charset="0"/>
              </a:rPr>
              <a:t> i.m 0.3 mg günde 2 kez uygulanabilir ve bu tedavi  gerekli durumlarda 3-4 gün  sürdürülmelidir.</a:t>
            </a:r>
          </a:p>
          <a:p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err="1" smtClean="0">
                <a:latin typeface="Garamond" pitchFamily="18" charset="0"/>
              </a:rPr>
              <a:t>Mastitise</a:t>
            </a:r>
            <a:r>
              <a:rPr lang="tr-TR" sz="2800" dirty="0" smtClean="0">
                <a:latin typeface="Garamond" pitchFamily="18" charset="0"/>
              </a:rPr>
              <a:t>  bağlı şekillenen  patolojik  meme  ödeminin tedavisinde ise mutlaka meme  içi enfeksiyona yönelik bir tedavi  uygulanmalıdır.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smtClean="0">
                <a:latin typeface="Garamond" pitchFamily="18" charset="0"/>
              </a:rPr>
              <a:t>Meme  ödemlerine bağlı  meme  derisinde ciddi </a:t>
            </a:r>
            <a:r>
              <a:rPr lang="tr-TR" sz="2800" dirty="0" err="1" smtClean="0">
                <a:latin typeface="Garamond" pitchFamily="18" charset="0"/>
              </a:rPr>
              <a:t>dermatitisler</a:t>
            </a:r>
            <a:r>
              <a:rPr lang="tr-TR" sz="2800" dirty="0" smtClean="0">
                <a:latin typeface="Garamond" pitchFamily="18" charset="0"/>
              </a:rPr>
              <a:t> oluşabilir.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err="1" smtClean="0">
                <a:latin typeface="Garamond" pitchFamily="18" charset="0"/>
              </a:rPr>
              <a:t>Dermatitis</a:t>
            </a:r>
            <a:r>
              <a:rPr lang="tr-TR" sz="2800" b="1" dirty="0" smtClean="0">
                <a:latin typeface="Garamond" pitchFamily="18" charset="0"/>
              </a:rPr>
              <a:t>  gelişen  olgularda</a:t>
            </a:r>
            <a:r>
              <a:rPr lang="tr-TR" sz="2800" dirty="0" smtClean="0">
                <a:latin typeface="Garamond" pitchFamily="18" charset="0"/>
              </a:rPr>
              <a:t>,  bölge  hafif,  </a:t>
            </a:r>
            <a:r>
              <a:rPr lang="tr-TR" sz="2800" dirty="0" err="1" smtClean="0">
                <a:latin typeface="Garamond" pitchFamily="18" charset="0"/>
              </a:rPr>
              <a:t>irritan</a:t>
            </a:r>
            <a:r>
              <a:rPr lang="tr-TR" sz="2800" dirty="0" smtClean="0">
                <a:latin typeface="Garamond" pitchFamily="18" charset="0"/>
              </a:rPr>
              <a:t>  olmayan bir antiseptik solüsyon ile temizlenmeli ve ineklerin altına bol altlık konularak, meme  bezi derisi kuru  tutulmalıdır.</a:t>
            </a:r>
          </a:p>
          <a:p>
            <a:endParaRPr lang="tr-TR" sz="2800" dirty="0">
              <a:latin typeface="Gill Sans MT Condense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55576" y="2276872"/>
            <a:ext cx="7704856" cy="2520280"/>
          </a:xfrm>
        </p:spPr>
        <p:txBody>
          <a:bodyPr/>
          <a:lstStyle/>
          <a:p>
            <a:r>
              <a:rPr lang="tr-TR" sz="2800" dirty="0" smtClean="0">
                <a:latin typeface="Garamond" pitchFamily="18" charset="0"/>
              </a:rPr>
              <a:t>Fizyolojik veya patolojik  meme  ödemlerinde </a:t>
            </a:r>
            <a:r>
              <a:rPr lang="tr-TR" dirty="0" smtClean="0">
                <a:latin typeface="Garamond" pitchFamily="18" charset="0"/>
              </a:rPr>
              <a:t>ödemin  emilimini  hızlandırmak </a:t>
            </a:r>
            <a:r>
              <a:rPr lang="tr-TR" sz="2800" dirty="0" smtClean="0">
                <a:latin typeface="Garamond" pitchFamily="18" charset="0"/>
              </a:rPr>
              <a:t> için  ilgili meme lobuna (meme  başına  değil)  </a:t>
            </a:r>
            <a:r>
              <a:rPr lang="tr-TR" dirty="0" err="1" smtClean="0">
                <a:latin typeface="Garamond" pitchFamily="18" charset="0"/>
              </a:rPr>
              <a:t>rezülatif</a:t>
            </a:r>
            <a:r>
              <a:rPr lang="tr-TR" dirty="0" smtClean="0">
                <a:latin typeface="Garamond" pitchFamily="18" charset="0"/>
              </a:rPr>
              <a:t>  </a:t>
            </a:r>
            <a:r>
              <a:rPr lang="tr-TR" dirty="0" err="1" smtClean="0">
                <a:latin typeface="Garamond" pitchFamily="18" charset="0"/>
              </a:rPr>
              <a:t>pomad</a:t>
            </a:r>
            <a:r>
              <a:rPr lang="tr-TR" sz="2800" dirty="0" err="1" smtClean="0">
                <a:latin typeface="Garamond" pitchFamily="18" charset="0"/>
              </a:rPr>
              <a:t>ların</a:t>
            </a:r>
            <a:r>
              <a:rPr lang="tr-TR" sz="2800" dirty="0" smtClean="0">
                <a:latin typeface="Garamond" pitchFamily="18" charset="0"/>
              </a:rPr>
              <a:t> sürülmesi  de önerilmektedir.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2032248"/>
            <a:ext cx="8219256" cy="2764904"/>
          </a:xfrm>
        </p:spPr>
        <p:txBody>
          <a:bodyPr/>
          <a:lstStyle/>
          <a:p>
            <a:r>
              <a:rPr lang="tr-TR" sz="2800" dirty="0" smtClean="0">
                <a:latin typeface="Garamond" pitchFamily="18" charset="0"/>
              </a:rPr>
              <a:t>Meme  ödemine bağlı  meme  asıcı </a:t>
            </a:r>
            <a:r>
              <a:rPr lang="tr-TR" sz="2800" dirty="0" err="1" smtClean="0">
                <a:latin typeface="Garamond" pitchFamily="18" charset="0"/>
              </a:rPr>
              <a:t>ligamentlerinde</a:t>
            </a:r>
            <a:r>
              <a:rPr lang="tr-TR" sz="2800" dirty="0" smtClean="0">
                <a:latin typeface="Garamond" pitchFamily="18" charset="0"/>
              </a:rPr>
              <a:t>  kopma  olmuş  ise </a:t>
            </a:r>
            <a:r>
              <a:rPr lang="tr-TR" sz="2800" dirty="0" err="1" smtClean="0">
                <a:latin typeface="Garamond" pitchFamily="18" charset="0"/>
              </a:rPr>
              <a:t>prognoz</a:t>
            </a:r>
            <a:r>
              <a:rPr lang="tr-TR" sz="2800" dirty="0" smtClean="0">
                <a:latin typeface="Garamond" pitchFamily="18" charset="0"/>
              </a:rPr>
              <a:t>  kötüdür.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err="1" smtClean="0">
                <a:latin typeface="Garamond" pitchFamily="18" charset="0"/>
              </a:rPr>
              <a:t>Medial</a:t>
            </a:r>
            <a:r>
              <a:rPr lang="tr-TR" sz="2800" dirty="0" smtClean="0">
                <a:latin typeface="Garamond" pitchFamily="18" charset="0"/>
              </a:rPr>
              <a:t> meme  asıcı </a:t>
            </a:r>
            <a:r>
              <a:rPr lang="tr-TR" sz="2800" dirty="0" err="1" smtClean="0">
                <a:latin typeface="Garamond" pitchFamily="18" charset="0"/>
              </a:rPr>
              <a:t>ligamentinin</a:t>
            </a:r>
            <a:r>
              <a:rPr lang="tr-TR" sz="2800" dirty="0" smtClean="0">
                <a:latin typeface="Garamond" pitchFamily="18" charset="0"/>
              </a:rPr>
              <a:t> koptuğu durumlarda ilgili meme  lobları yanlara  doğru yönelmiştir.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831850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50000"/>
                  </a:schemeClr>
                </a:solidFill>
                <a:latin typeface="Garamond" pitchFamily="18" charset="0"/>
              </a:rPr>
              <a:t>Korunma</a:t>
            </a:r>
            <a:endParaRPr lang="tr-TR" b="1" dirty="0">
              <a:solidFill>
                <a:schemeClr val="accent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>
            <a:normAutofit/>
          </a:bodyPr>
          <a:lstStyle/>
          <a:p>
            <a:r>
              <a:rPr lang="tr-TR" sz="2800" b="1" dirty="0" smtClean="0">
                <a:latin typeface="Garamond" pitchFamily="18" charset="0"/>
              </a:rPr>
              <a:t>Düvelerde  ve yetişkin  ineklerde  meme  ödemi, beslenme ile yakından  ilgilidir.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smtClean="0">
                <a:latin typeface="Garamond" pitchFamily="18" charset="0"/>
              </a:rPr>
              <a:t>Özellikle düvelerde kısmen  de  ineklerde, </a:t>
            </a:r>
            <a:r>
              <a:rPr lang="tr-TR" dirty="0" smtClean="0">
                <a:latin typeface="Garamond" pitchFamily="18" charset="0"/>
              </a:rPr>
              <a:t>meme  ödeminin en  önemli nedeni,</a:t>
            </a:r>
            <a:r>
              <a:rPr lang="tr-TR" sz="2800" dirty="0" smtClean="0">
                <a:latin typeface="Garamond" pitchFamily="18" charset="0"/>
              </a:rPr>
              <a:t> 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kuru  dönem </a:t>
            </a:r>
            <a:r>
              <a:rPr lang="tr-TR" sz="2800" dirty="0" smtClean="0">
                <a:latin typeface="Garamond" pitchFamily="18" charset="0"/>
              </a:rPr>
              <a:t>veya </a:t>
            </a:r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doğum öncesi  beslenme stratejisindeki yanlışlıklardır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. </a:t>
            </a:r>
            <a:endParaRPr lang="tr-TR" sz="28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    </a:t>
            </a:r>
            <a:r>
              <a:rPr lang="tr-TR" sz="35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İneklerde  meme   ödemi   oluşumu bakımından önemli  birkaç nokta  bulunmaktadır.</a:t>
            </a:r>
          </a:p>
          <a:p>
            <a:endParaRPr lang="tr-TR" sz="3000" dirty="0" smtClean="0">
              <a:latin typeface="Garamond" pitchFamily="18" charset="0"/>
            </a:endParaRPr>
          </a:p>
          <a:p>
            <a:pPr>
              <a:buNone/>
            </a:pPr>
            <a:r>
              <a:rPr lang="tr-TR" sz="3000" b="1" dirty="0" smtClean="0">
                <a:latin typeface="Garamond" pitchFamily="18" charset="0"/>
              </a:rPr>
              <a:t>1. </a:t>
            </a:r>
            <a:r>
              <a:rPr lang="tr-TR" sz="3000" dirty="0" smtClean="0">
                <a:latin typeface="Garamond" pitchFamily="18" charset="0"/>
              </a:rPr>
              <a:t>Kuru dönemde aşırı  miktarda potasyum alınımı,  vücutta su  tutulumuna yol  açtığından, meme  ödemi  riskini arttırmaktadır.</a:t>
            </a:r>
          </a:p>
          <a:p>
            <a:endParaRPr lang="tr-TR" sz="3000" dirty="0" smtClean="0">
              <a:latin typeface="Garamond" pitchFamily="18" charset="0"/>
            </a:endParaRPr>
          </a:p>
          <a:p>
            <a:r>
              <a:rPr lang="tr-TR" sz="3000" dirty="0" smtClean="0">
                <a:latin typeface="Garamond" pitchFamily="18" charset="0"/>
              </a:rPr>
              <a:t>Bu nedenle, ineklere  kuru dönemde potasyum miktarı  düşük  mısır silajı, saman veya  kuru  ot  gibi  yiyeceklerden   sınırlı miktarda verilmeli  ve  günlük   potasyum  alımı 250 </a:t>
            </a:r>
            <a:r>
              <a:rPr lang="tr-TR" sz="3000" dirty="0" err="1" smtClean="0">
                <a:latin typeface="Garamond" pitchFamily="18" charset="0"/>
              </a:rPr>
              <a:t>gr’ı</a:t>
            </a:r>
            <a:r>
              <a:rPr lang="tr-TR" sz="3000" dirty="0" smtClean="0">
                <a:latin typeface="Garamond" pitchFamily="18" charset="0"/>
              </a:rPr>
              <a:t> geçmemelidir.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sz="2800" b="1" dirty="0" smtClean="0">
                <a:latin typeface="Garamond" pitchFamily="18" charset="0"/>
              </a:rPr>
              <a:t>2. </a:t>
            </a:r>
            <a:r>
              <a:rPr lang="tr-TR" sz="2800" dirty="0" smtClean="0">
                <a:latin typeface="Garamond" pitchFamily="18" charset="0"/>
              </a:rPr>
              <a:t>Aşırı miktarda tuz alımı, vücutta su tutulumuna neden olarak,  meme  ödemine </a:t>
            </a:r>
            <a:r>
              <a:rPr lang="tr-TR" sz="2800" dirty="0" err="1" smtClean="0">
                <a:latin typeface="Garamond" pitchFamily="18" charset="0"/>
              </a:rPr>
              <a:t>predispozisyon</a:t>
            </a:r>
            <a:r>
              <a:rPr lang="tr-TR" sz="2800" dirty="0" smtClean="0">
                <a:latin typeface="Garamond" pitchFamily="18" charset="0"/>
              </a:rPr>
              <a:t> yaratır.   </a:t>
            </a:r>
          </a:p>
          <a:p>
            <a:pPr>
              <a:buNone/>
            </a:pPr>
            <a:endParaRPr lang="tr-TR" sz="2800" dirty="0" smtClean="0">
              <a:latin typeface="Garamond" pitchFamily="18" charset="0"/>
            </a:endParaRPr>
          </a:p>
          <a:p>
            <a:pPr>
              <a:buNone/>
            </a:pPr>
            <a:r>
              <a:rPr lang="tr-TR" sz="2800" dirty="0" smtClean="0">
                <a:latin typeface="Garamond" pitchFamily="18" charset="0"/>
              </a:rPr>
              <a:t>   Kuru  dönemde günlük   tuz  alımı,  30 gram olmalıdır.</a:t>
            </a:r>
          </a:p>
          <a:p>
            <a:pPr>
              <a:buNone/>
            </a:pPr>
            <a:endParaRPr lang="tr-TR" sz="2800" dirty="0" smtClean="0">
              <a:latin typeface="Garamond" pitchFamily="18" charset="0"/>
            </a:endParaRPr>
          </a:p>
          <a:p>
            <a:pPr>
              <a:buNone/>
            </a:pPr>
            <a:r>
              <a:rPr lang="tr-TR" sz="2800" b="1" dirty="0" smtClean="0">
                <a:latin typeface="Garamond" pitchFamily="18" charset="0"/>
              </a:rPr>
              <a:t>3. </a:t>
            </a:r>
            <a:r>
              <a:rPr lang="tr-TR" sz="2800" dirty="0" smtClean="0">
                <a:latin typeface="Garamond" pitchFamily="18" charset="0"/>
              </a:rPr>
              <a:t>Kuru  dönemde düşük  Mg içeren  </a:t>
            </a:r>
            <a:r>
              <a:rPr lang="tr-TR" sz="2800" dirty="0" err="1" smtClean="0">
                <a:latin typeface="Garamond" pitchFamily="18" charset="0"/>
              </a:rPr>
              <a:t>rasyonlar</a:t>
            </a:r>
            <a:r>
              <a:rPr lang="tr-TR" sz="2800" dirty="0" smtClean="0">
                <a:latin typeface="Garamond" pitchFamily="18" charset="0"/>
              </a:rPr>
              <a:t> ile beslenen ineklerde, meme  ödemi  riski artmaktadır  (magnezyum oranı   %0.4  olmalıdır).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sz="2800" b="1" dirty="0" smtClean="0">
                <a:latin typeface="Garamond" pitchFamily="18" charset="0"/>
              </a:rPr>
              <a:t>4. </a:t>
            </a:r>
            <a:r>
              <a:rPr lang="tr-TR" sz="3000" dirty="0" smtClean="0">
                <a:latin typeface="Garamond" pitchFamily="18" charset="0"/>
              </a:rPr>
              <a:t>Doğum   öncesi  tahılların   fazla  miktarda veril- </a:t>
            </a:r>
            <a:r>
              <a:rPr lang="tr-TR" sz="3000" dirty="0" err="1" smtClean="0">
                <a:latin typeface="Garamond" pitchFamily="18" charset="0"/>
              </a:rPr>
              <a:t>mesi</a:t>
            </a:r>
            <a:r>
              <a:rPr lang="tr-TR" sz="3000" dirty="0" smtClean="0">
                <a:latin typeface="Garamond" pitchFamily="18" charset="0"/>
              </a:rPr>
              <a:t>, meme  ödemi  riskini arttırmaktadır. </a:t>
            </a:r>
          </a:p>
          <a:p>
            <a:pPr>
              <a:buNone/>
            </a:pPr>
            <a:r>
              <a:rPr lang="tr-TR" sz="3000" dirty="0" smtClean="0">
                <a:latin typeface="Garamond" pitchFamily="18" charset="0"/>
              </a:rPr>
              <a:t>   </a:t>
            </a:r>
          </a:p>
          <a:p>
            <a:pPr>
              <a:buNone/>
            </a:pPr>
            <a:r>
              <a:rPr lang="tr-TR" sz="2800" b="1" dirty="0" smtClean="0">
                <a:latin typeface="Garamond" pitchFamily="18" charset="0"/>
              </a:rPr>
              <a:t>5.  </a:t>
            </a:r>
            <a:r>
              <a:rPr lang="tr-TR" sz="3000" dirty="0" smtClean="0">
                <a:latin typeface="Garamond" pitchFamily="18" charset="0"/>
              </a:rPr>
              <a:t>Kuru dönemde </a:t>
            </a:r>
            <a:r>
              <a:rPr lang="tr-TR" sz="3000" dirty="0" err="1" smtClean="0">
                <a:latin typeface="Garamond" pitchFamily="18" charset="0"/>
              </a:rPr>
              <a:t>rasyonlarda</a:t>
            </a:r>
            <a:r>
              <a:rPr lang="tr-TR" sz="3000" dirty="0" smtClean="0">
                <a:latin typeface="Garamond" pitchFamily="18" charset="0"/>
              </a:rPr>
              <a:t> yeterli düzeyde </a:t>
            </a:r>
            <a:r>
              <a:rPr lang="tr-TR" sz="3000" dirty="0" err="1" smtClean="0">
                <a:latin typeface="Garamond" pitchFamily="18" charset="0"/>
              </a:rPr>
              <a:t>çin</a:t>
            </a:r>
            <a:r>
              <a:rPr lang="tr-TR" sz="3000" dirty="0" smtClean="0">
                <a:latin typeface="Garamond" pitchFamily="18" charset="0"/>
              </a:rPr>
              <a:t>-</a:t>
            </a:r>
          </a:p>
          <a:p>
            <a:pPr>
              <a:buNone/>
            </a:pPr>
            <a:r>
              <a:rPr lang="tr-TR" sz="3000" dirty="0" smtClean="0">
                <a:latin typeface="Garamond" pitchFamily="18" charset="0"/>
              </a:rPr>
              <a:t>     </a:t>
            </a:r>
            <a:r>
              <a:rPr lang="tr-TR" sz="3000" dirty="0" err="1" smtClean="0">
                <a:latin typeface="Garamond" pitchFamily="18" charset="0"/>
              </a:rPr>
              <a:t>ko</a:t>
            </a:r>
            <a:r>
              <a:rPr lang="tr-TR" sz="3000" dirty="0" smtClean="0">
                <a:latin typeface="Garamond" pitchFamily="18" charset="0"/>
              </a:rPr>
              <a:t> ve vitamin E olmalıdır (sırasıyla 40 mg/kg  ve</a:t>
            </a:r>
          </a:p>
          <a:p>
            <a:pPr>
              <a:buNone/>
            </a:pPr>
            <a:r>
              <a:rPr lang="tr-TR" sz="3000" dirty="0" smtClean="0">
                <a:latin typeface="Garamond" pitchFamily="18" charset="0"/>
              </a:rPr>
              <a:t>     1200  IU/gün). </a:t>
            </a:r>
          </a:p>
          <a:p>
            <a:pPr>
              <a:buNone/>
            </a:pPr>
            <a:endParaRPr lang="tr-TR" sz="3000" dirty="0" smtClean="0">
              <a:latin typeface="Garamond" pitchFamily="18" charset="0"/>
            </a:endParaRPr>
          </a:p>
          <a:p>
            <a:pPr>
              <a:buNone/>
            </a:pPr>
            <a:r>
              <a:rPr lang="tr-TR" sz="3000" dirty="0" smtClean="0">
                <a:latin typeface="Garamond" pitchFamily="18" charset="0"/>
              </a:rPr>
              <a:t>    </a:t>
            </a:r>
            <a:r>
              <a:rPr lang="tr-TR" sz="3000" b="1" dirty="0" smtClean="0">
                <a:latin typeface="Garamond" pitchFamily="18" charset="0"/>
              </a:rPr>
              <a:t>Çinko ve vitamin E, memede </a:t>
            </a:r>
            <a:r>
              <a:rPr lang="tr-TR" sz="3000" b="1" dirty="0" err="1" smtClean="0">
                <a:latin typeface="Garamond" pitchFamily="18" charset="0"/>
              </a:rPr>
              <a:t>oksidatif</a:t>
            </a:r>
            <a:r>
              <a:rPr lang="tr-TR" sz="3000" b="1" dirty="0" smtClean="0">
                <a:latin typeface="Garamond" pitchFamily="18" charset="0"/>
              </a:rPr>
              <a:t>  stresin  etkisini azaltır.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16835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ell MT" pitchFamily="18" charset="0"/>
              </a:rPr>
              <a:t>Sağlıklı meme başı derisi düzgün ve parlaktır, üzerinde herhangi bir lezyon yoktur. </a:t>
            </a:r>
          </a:p>
          <a:p>
            <a:endParaRPr lang="tr-TR" sz="2800" dirty="0" smtClean="0">
              <a:latin typeface="Bell MT" pitchFamily="18" charset="0"/>
            </a:endParaRPr>
          </a:p>
          <a:p>
            <a:r>
              <a:rPr lang="tr-TR" sz="2800" dirty="0" smtClean="0">
                <a:latin typeface="Bell MT" pitchFamily="18" charset="0"/>
              </a:rPr>
              <a:t>Sağlıklı (normal) bir meme başında sağımdan hemen hemen sonra </a:t>
            </a:r>
            <a:r>
              <a:rPr lang="tr-TR" sz="2800" dirty="0" err="1" smtClean="0">
                <a:latin typeface="Bell MT" pitchFamily="18" charset="0"/>
              </a:rPr>
              <a:t>tonus</a:t>
            </a:r>
            <a:r>
              <a:rPr lang="tr-TR" sz="2800" dirty="0" smtClean="0">
                <a:latin typeface="Bell MT" pitchFamily="18" charset="0"/>
              </a:rPr>
              <a:t> artışı olur ve sağımdan yaklaşık 2-3 saat sonra meme başı deliği kapanır.</a:t>
            </a:r>
            <a:endParaRPr lang="tr-TR" sz="2800" dirty="0">
              <a:latin typeface="Bell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aramond" pitchFamily="18" charset="0"/>
              </a:rPr>
              <a:t>Beklenen doğum zamanından bir hafta  öncesinden başlanarak, doğuma kadar  </a:t>
            </a:r>
            <a:r>
              <a:rPr lang="tr-TR" sz="2800" dirty="0" err="1" smtClean="0">
                <a:latin typeface="Garamond" pitchFamily="18" charset="0"/>
              </a:rPr>
              <a:t>hergün</a:t>
            </a:r>
            <a:r>
              <a:rPr lang="tr-TR" sz="2800" dirty="0" smtClean="0">
                <a:latin typeface="Garamond" pitchFamily="18" charset="0"/>
              </a:rPr>
              <a:t> 1000  IU vitamin  E enjekte edilen veya </a:t>
            </a:r>
            <a:r>
              <a:rPr lang="tr-TR" sz="2800" dirty="0" err="1" smtClean="0">
                <a:latin typeface="Garamond" pitchFamily="18" charset="0"/>
              </a:rPr>
              <a:t>rasyonlarına</a:t>
            </a:r>
            <a:r>
              <a:rPr lang="tr-TR" sz="2800" dirty="0" smtClean="0">
                <a:latin typeface="Garamond" pitchFamily="18" charset="0"/>
              </a:rPr>
              <a:t> ilave edilen ineklerde, meme  ödemi  oluşum  riski azalmaktadır.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smtClean="0">
                <a:latin typeface="Garamond" pitchFamily="18" charset="0"/>
              </a:rPr>
              <a:t>Gebeliğin son  haftası  </a:t>
            </a:r>
            <a:r>
              <a:rPr lang="tr-TR" sz="2800" dirty="0" err="1" smtClean="0">
                <a:latin typeface="Garamond" pitchFamily="18" charset="0"/>
              </a:rPr>
              <a:t>rasyonlarda</a:t>
            </a:r>
            <a:r>
              <a:rPr lang="tr-TR" sz="2800" dirty="0" smtClean="0">
                <a:latin typeface="Garamond" pitchFamily="18" charset="0"/>
              </a:rPr>
              <a:t> </a:t>
            </a:r>
            <a:r>
              <a:rPr lang="tr-TR" sz="2800" b="1" dirty="0" smtClean="0">
                <a:latin typeface="Garamond" pitchFamily="18" charset="0"/>
              </a:rPr>
              <a:t>CaCI2</a:t>
            </a:r>
            <a:r>
              <a:rPr lang="tr-TR" sz="2800" dirty="0" smtClean="0">
                <a:latin typeface="Garamond" pitchFamily="18" charset="0"/>
              </a:rPr>
              <a:t> miktarında yapılacak  artış,  meme  ödeminin şiddetini  azaltmaktadır.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1119882"/>
            <a:ext cx="8229600" cy="724942"/>
          </a:xfrm>
        </p:spPr>
        <p:txBody>
          <a:bodyPr>
            <a:normAutofit fontScale="90000"/>
          </a:bodyPr>
          <a:lstStyle/>
          <a:p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Sütte  Kan Görülmesi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aramond" pitchFamily="18" charset="0"/>
              </a:rPr>
              <a:t>Sütte  kan  görülmesinin nedeni, meme kanamalarıdır ve kanama ya </a:t>
            </a:r>
            <a:r>
              <a:rPr lang="tr-TR" sz="2800" dirty="0" err="1" smtClean="0">
                <a:latin typeface="Garamond" pitchFamily="18" charset="0"/>
              </a:rPr>
              <a:t>diapedez</a:t>
            </a:r>
            <a:r>
              <a:rPr lang="tr-TR" sz="2800" dirty="0" smtClean="0">
                <a:latin typeface="Garamond" pitchFamily="18" charset="0"/>
              </a:rPr>
              <a:t> tarzında ya da  damar travmasına bağlı  şekillenmektedir.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err="1" smtClean="0">
                <a:latin typeface="Garamond" pitchFamily="18" charset="0"/>
              </a:rPr>
              <a:t>Diapedez</a:t>
            </a:r>
            <a:r>
              <a:rPr lang="tr-TR" sz="2800" b="1" dirty="0" smtClean="0">
                <a:latin typeface="Garamond" pitchFamily="18" charset="0"/>
              </a:rPr>
              <a:t> şeklindeki  kanamaların nedeni süt  yapımına bağlı meme  kan dolaşımındaki artıştır</a:t>
            </a:r>
            <a:r>
              <a:rPr lang="tr-TR" sz="2800" dirty="0" smtClean="0">
                <a:latin typeface="Garamond" pitchFamily="18" charset="0"/>
              </a:rPr>
              <a:t>. </a:t>
            </a:r>
            <a:endParaRPr lang="tr-T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052736"/>
            <a:ext cx="7931224" cy="5040560"/>
          </a:xfrm>
        </p:spPr>
        <p:txBody>
          <a:bodyPr>
            <a:normAutofit fontScale="92500" lnSpcReduction="10000"/>
          </a:bodyPr>
          <a:lstStyle/>
          <a:p>
            <a:r>
              <a:rPr lang="tr-TR" sz="3000" dirty="0" smtClean="0">
                <a:latin typeface="Garamond" pitchFamily="18" charset="0"/>
              </a:rPr>
              <a:t>Doğum sonrası  sütte kan  görülmesi, özellikle  düvelerde karşımıza çıkan bir sorundur ve </a:t>
            </a:r>
            <a:r>
              <a:rPr lang="tr-TR" sz="3000" dirty="0" err="1" smtClean="0">
                <a:latin typeface="Garamond" pitchFamily="18" charset="0"/>
              </a:rPr>
              <a:t>Pp</a:t>
            </a:r>
            <a:r>
              <a:rPr lang="tr-TR" sz="3000" dirty="0" smtClean="0">
                <a:latin typeface="Garamond" pitchFamily="18" charset="0"/>
              </a:rPr>
              <a:t>. 2. haftaya kadar devam edebilir.</a:t>
            </a:r>
          </a:p>
          <a:p>
            <a:endParaRPr lang="tr-TR" sz="3000" dirty="0" smtClean="0">
              <a:latin typeface="Garamond" pitchFamily="18" charset="0"/>
            </a:endParaRPr>
          </a:p>
          <a:p>
            <a:r>
              <a:rPr lang="tr-TR" sz="3000" dirty="0" smtClean="0">
                <a:latin typeface="Garamond" pitchFamily="18" charset="0"/>
              </a:rPr>
              <a:t>Meme  kanamaları bazen tek memede olabildiği  gibi 4 meme  lobunda da  olabilir.</a:t>
            </a:r>
          </a:p>
          <a:p>
            <a:endParaRPr lang="tr-TR" sz="3000" dirty="0" smtClean="0">
              <a:latin typeface="Garamond" pitchFamily="18" charset="0"/>
            </a:endParaRPr>
          </a:p>
          <a:p>
            <a:endParaRPr lang="tr-TR" sz="3000" dirty="0" smtClean="0">
              <a:latin typeface="Garamond" pitchFamily="18" charset="0"/>
            </a:endParaRPr>
          </a:p>
          <a:p>
            <a:r>
              <a:rPr lang="tr-TR" sz="3000" b="1" dirty="0" smtClean="0">
                <a:latin typeface="Garamond" pitchFamily="18" charset="0"/>
              </a:rPr>
              <a:t>Sütte   kan  görülmesinin en  önemli  nedenleri</a:t>
            </a:r>
            <a:r>
              <a:rPr lang="tr-TR" sz="3000" dirty="0" smtClean="0">
                <a:latin typeface="Garamond" pitchFamily="18" charset="0"/>
              </a:rPr>
              <a:t>; bez </a:t>
            </a:r>
            <a:r>
              <a:rPr lang="tr-TR" sz="3000" dirty="0" err="1" smtClean="0">
                <a:latin typeface="Garamond" pitchFamily="18" charset="0"/>
              </a:rPr>
              <a:t>sisternası</a:t>
            </a:r>
            <a:r>
              <a:rPr lang="tr-TR" sz="3000" dirty="0" smtClean="0">
                <a:latin typeface="Garamond" pitchFamily="18" charset="0"/>
              </a:rPr>
              <a:t>, meme  başı ve memenin </a:t>
            </a:r>
            <a:r>
              <a:rPr lang="tr-TR" sz="3000" dirty="0" err="1" smtClean="0">
                <a:latin typeface="Garamond" pitchFamily="18" charset="0"/>
              </a:rPr>
              <a:t>kontüzyon</a:t>
            </a:r>
            <a:r>
              <a:rPr lang="tr-TR" sz="3000" dirty="0" smtClean="0">
                <a:latin typeface="Garamond" pitchFamily="18" charset="0"/>
              </a:rPr>
              <a:t> </a:t>
            </a:r>
            <a:r>
              <a:rPr lang="tr-TR" sz="3000" dirty="0" err="1" smtClean="0">
                <a:latin typeface="Garamond" pitchFamily="18" charset="0"/>
              </a:rPr>
              <a:t>ları</a:t>
            </a:r>
            <a:r>
              <a:rPr lang="tr-TR" sz="3000" dirty="0" smtClean="0">
                <a:latin typeface="Garamond" pitchFamily="18" charset="0"/>
              </a:rPr>
              <a:t>, yaralanmaları veya </a:t>
            </a:r>
            <a:r>
              <a:rPr lang="tr-TR" sz="3000" dirty="0" err="1" smtClean="0">
                <a:latin typeface="Garamond" pitchFamily="18" charset="0"/>
              </a:rPr>
              <a:t>hematomlarıdır</a:t>
            </a:r>
            <a:r>
              <a:rPr lang="tr-TR" sz="3000" dirty="0" smtClean="0">
                <a:latin typeface="Garamond" pitchFamily="18" charset="0"/>
              </a:rPr>
              <a:t>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sz="3600" dirty="0" smtClean="0">
                <a:latin typeface="Garamond" pitchFamily="18" charset="0"/>
              </a:rPr>
              <a:t>Travmaların nedeni </a:t>
            </a:r>
            <a:r>
              <a:rPr lang="tr-TR" sz="3000" dirty="0" smtClean="0">
                <a:latin typeface="Garamond" pitchFamily="18" charset="0"/>
              </a:rPr>
              <a:t>ise </a:t>
            </a:r>
            <a:r>
              <a:rPr lang="tr-TR" sz="3000" b="1" dirty="0" smtClean="0">
                <a:latin typeface="Garamond" pitchFamily="18" charset="0"/>
              </a:rPr>
              <a:t>sağım </a:t>
            </a:r>
            <a:r>
              <a:rPr lang="tr-TR" sz="3000" b="1" dirty="0" err="1" smtClean="0">
                <a:latin typeface="Garamond" pitchFamily="18" charset="0"/>
              </a:rPr>
              <a:t>makinaları</a:t>
            </a:r>
            <a:r>
              <a:rPr lang="tr-TR" sz="3000" b="1" dirty="0" smtClean="0">
                <a:latin typeface="Garamond" pitchFamily="18" charset="0"/>
              </a:rPr>
              <a:t>  fonksiyon  hataları</a:t>
            </a:r>
            <a:r>
              <a:rPr lang="tr-TR" sz="3000" dirty="0" smtClean="0">
                <a:latin typeface="Garamond" pitchFamily="18" charset="0"/>
              </a:rPr>
              <a:t>, boynuz  darbeleri, sert  zeminde yatmadır. </a:t>
            </a:r>
          </a:p>
          <a:p>
            <a:endParaRPr lang="tr-TR" sz="3000" dirty="0" smtClean="0">
              <a:latin typeface="Garamond" pitchFamily="18" charset="0"/>
            </a:endParaRPr>
          </a:p>
          <a:p>
            <a:r>
              <a:rPr lang="tr-TR" sz="3000" dirty="0" smtClean="0">
                <a:latin typeface="Garamond" pitchFamily="18" charset="0"/>
              </a:rPr>
              <a:t>Bunlara ilaveten </a:t>
            </a:r>
            <a:r>
              <a:rPr lang="tr-TR" sz="3000" b="1" dirty="0" smtClean="0">
                <a:latin typeface="Garamond" pitchFamily="18" charset="0"/>
              </a:rPr>
              <a:t>vitamin C eksikliği</a:t>
            </a:r>
            <a:r>
              <a:rPr lang="tr-TR" sz="3000" dirty="0" smtClean="0">
                <a:latin typeface="Garamond" pitchFamily="18" charset="0"/>
              </a:rPr>
              <a:t>, K vitamin antagonistleriyle zehirlenmeler, kan </a:t>
            </a:r>
            <a:r>
              <a:rPr lang="tr-TR" sz="3000" dirty="0" err="1" smtClean="0">
                <a:latin typeface="Garamond" pitchFamily="18" charset="0"/>
              </a:rPr>
              <a:t>koagulasyon</a:t>
            </a:r>
            <a:r>
              <a:rPr lang="tr-TR" sz="3000" dirty="0" smtClean="0">
                <a:latin typeface="Garamond" pitchFamily="18" charset="0"/>
              </a:rPr>
              <a:t> bozukluklarıyla seyreden hastalıklar  ve </a:t>
            </a:r>
            <a:r>
              <a:rPr lang="tr-TR" sz="3000" b="1" dirty="0" smtClean="0">
                <a:latin typeface="Garamond" pitchFamily="18" charset="0"/>
              </a:rPr>
              <a:t>meme  içi </a:t>
            </a:r>
            <a:r>
              <a:rPr lang="tr-TR" sz="3000" b="1" dirty="0" err="1" smtClean="0">
                <a:latin typeface="Garamond" pitchFamily="18" charset="0"/>
              </a:rPr>
              <a:t>irritan</a:t>
            </a:r>
            <a:r>
              <a:rPr lang="tr-TR" sz="3000" b="1" dirty="0" smtClean="0">
                <a:latin typeface="Garamond" pitchFamily="18" charset="0"/>
              </a:rPr>
              <a:t>  ilaçların verilmesi</a:t>
            </a:r>
            <a:r>
              <a:rPr lang="tr-TR" sz="3000" dirty="0" smtClean="0">
                <a:latin typeface="Garamond" pitchFamily="18" charset="0"/>
              </a:rPr>
              <a:t>, bazı bitkisel toksinlerin  alınmasına bağlı ve </a:t>
            </a:r>
            <a:r>
              <a:rPr lang="tr-TR" sz="3000" b="1" dirty="0" err="1" smtClean="0">
                <a:latin typeface="Garamond" pitchFamily="18" charset="0"/>
              </a:rPr>
              <a:t>leptospirozis</a:t>
            </a:r>
            <a:r>
              <a:rPr lang="tr-TR" sz="3000" dirty="0" err="1" smtClean="0">
                <a:latin typeface="Garamond" pitchFamily="18" charset="0"/>
              </a:rPr>
              <a:t>te</a:t>
            </a:r>
            <a:r>
              <a:rPr lang="tr-TR" sz="3000" dirty="0" smtClean="0">
                <a:latin typeface="Garamond" pitchFamily="18" charset="0"/>
              </a:rPr>
              <a:t> sütte kan görülebilmektedir.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003232" cy="4281339"/>
          </a:xfrm>
        </p:spPr>
        <p:txBody>
          <a:bodyPr/>
          <a:lstStyle/>
          <a:p>
            <a:r>
              <a:rPr lang="tr-TR" sz="2800" dirty="0" smtClean="0">
                <a:latin typeface="Garamond" pitchFamily="18" charset="0"/>
              </a:rPr>
              <a:t>Süt içindeki  kanama birkaç  pıhtıdan, taze  kan şeklinde  değişen şekilde olabilmektedir. 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smtClean="0">
                <a:latin typeface="Garamond" pitchFamily="18" charset="0"/>
              </a:rPr>
              <a:t>Genellikle süt içinde kan olduğunda </a:t>
            </a:r>
            <a:r>
              <a:rPr lang="tr-TR" sz="2800" dirty="0" smtClean="0">
                <a:latin typeface="Garamond" pitchFamily="18" charset="0"/>
              </a:rPr>
              <a:t>sütün rengi solgun  pembeden koyu çikolata kahverengiye kadar  değişir ve kanama doğumdan 7-8  gün  sonrasına kadar  devam edebilir.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1484784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aramond" pitchFamily="18" charset="0"/>
              </a:rPr>
              <a:t>Meme  kanamalarının çoğu  herhangi bir tedavi yapılmadan 4-14  gün  içinde  iyileşmektedir. 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Travmaya bağlı kanamalarda sağım  dikkatlice ve tercihen el ile yapılmalıdır</a:t>
            </a:r>
            <a:r>
              <a:rPr lang="tr-TR" sz="2800" dirty="0" smtClean="0">
                <a:latin typeface="Garamond" pitchFamily="18" charset="0"/>
              </a:rPr>
              <a:t>.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smtClean="0">
                <a:latin typeface="Garamond" pitchFamily="18" charset="0"/>
              </a:rPr>
              <a:t>Sütteki  kanama spesifik bir hastalık  veya </a:t>
            </a:r>
            <a:r>
              <a:rPr lang="tr-TR" sz="2800" b="1" dirty="0" err="1" smtClean="0">
                <a:latin typeface="Garamond" pitchFamily="18" charset="0"/>
              </a:rPr>
              <a:t>mastitise</a:t>
            </a:r>
            <a:r>
              <a:rPr lang="tr-TR" sz="2800" b="1" dirty="0" smtClean="0">
                <a:latin typeface="Garamond" pitchFamily="18" charset="0"/>
              </a:rPr>
              <a:t>  bağlı değil ise </a:t>
            </a:r>
            <a:r>
              <a:rPr lang="tr-TR" sz="2800" b="1" dirty="0" err="1" smtClean="0">
                <a:latin typeface="Garamond" pitchFamily="18" charset="0"/>
              </a:rPr>
              <a:t>konvansiyel</a:t>
            </a:r>
            <a:r>
              <a:rPr lang="tr-TR" sz="2800" b="1" dirty="0" smtClean="0">
                <a:latin typeface="Garamond" pitchFamily="18" charset="0"/>
              </a:rPr>
              <a:t>  yöntem ile tedavi edilmelidir</a:t>
            </a:r>
            <a:r>
              <a:rPr lang="tr-TR" sz="2800" dirty="0" smtClean="0">
                <a:latin typeface="Garamond" pitchFamily="18" charset="0"/>
              </a:rPr>
              <a:t>. </a:t>
            </a:r>
            <a:endParaRPr lang="tr-T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aramond" pitchFamily="18" charset="0"/>
              </a:rPr>
              <a:t>Tedavi amacı  ile 1 litre su içinde  </a:t>
            </a:r>
            <a:r>
              <a:rPr lang="tr-TR" sz="2800" dirty="0" err="1" smtClean="0">
                <a:latin typeface="Garamond" pitchFamily="18" charset="0"/>
              </a:rPr>
              <a:t>dilüe</a:t>
            </a:r>
            <a:r>
              <a:rPr lang="tr-TR" sz="2800" dirty="0" smtClean="0">
                <a:latin typeface="Garamond" pitchFamily="18" charset="0"/>
              </a:rPr>
              <a:t> edilmiş  15-20  ml </a:t>
            </a:r>
            <a:r>
              <a:rPr lang="tr-TR" sz="2800" dirty="0" err="1" smtClean="0">
                <a:latin typeface="Garamond" pitchFamily="18" charset="0"/>
              </a:rPr>
              <a:t>formalin</a:t>
            </a:r>
            <a:r>
              <a:rPr lang="tr-TR" sz="2800" dirty="0" smtClean="0">
                <a:latin typeface="Garamond" pitchFamily="18" charset="0"/>
              </a:rPr>
              <a:t>  oral yol ile verilmelidir.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err="1" smtClean="0">
                <a:latin typeface="Garamond" pitchFamily="18" charset="0"/>
              </a:rPr>
              <a:t>Formalin</a:t>
            </a:r>
            <a:r>
              <a:rPr lang="tr-TR" sz="2800" b="1" dirty="0" smtClean="0">
                <a:latin typeface="Garamond" pitchFamily="18" charset="0"/>
              </a:rPr>
              <a:t>  verilmesinin  nedeni</a:t>
            </a:r>
            <a:r>
              <a:rPr lang="tr-TR" sz="2800" dirty="0" smtClean="0">
                <a:latin typeface="Garamond" pitchFamily="18" charset="0"/>
              </a:rPr>
              <a:t>, </a:t>
            </a:r>
            <a:r>
              <a:rPr lang="tr-TR" sz="2800" dirty="0" err="1" smtClean="0">
                <a:latin typeface="Garamond" pitchFamily="18" charset="0"/>
              </a:rPr>
              <a:t>formalinin</a:t>
            </a:r>
            <a:r>
              <a:rPr lang="tr-TR" sz="2800" dirty="0" smtClean="0">
                <a:latin typeface="Garamond" pitchFamily="18" charset="0"/>
              </a:rPr>
              <a:t>   </a:t>
            </a:r>
            <a:r>
              <a:rPr lang="tr-TR" sz="2800" dirty="0" err="1" smtClean="0">
                <a:latin typeface="Garamond" pitchFamily="18" charset="0"/>
              </a:rPr>
              <a:t>kapillar</a:t>
            </a:r>
            <a:r>
              <a:rPr lang="tr-TR" sz="2800" dirty="0" smtClean="0">
                <a:latin typeface="Garamond" pitchFamily="18" charset="0"/>
              </a:rPr>
              <a:t> duvarın  sağlamlaştırılmasıdır.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b="1" dirty="0" err="1" smtClean="0">
                <a:latin typeface="Garamond" pitchFamily="18" charset="0"/>
              </a:rPr>
              <a:t>Formalin</a:t>
            </a:r>
            <a:r>
              <a:rPr lang="tr-TR" sz="2800" b="1" dirty="0" smtClean="0">
                <a:latin typeface="Garamond" pitchFamily="18" charset="0"/>
              </a:rPr>
              <a:t>  uygulamasının  en  önemli  dezavantajı</a:t>
            </a:r>
            <a:r>
              <a:rPr lang="tr-TR" sz="2800" dirty="0" smtClean="0">
                <a:latin typeface="Garamond" pitchFamily="18" charset="0"/>
              </a:rPr>
              <a:t>, </a:t>
            </a:r>
            <a:r>
              <a:rPr lang="tr-TR" sz="2800" dirty="0" err="1" smtClean="0">
                <a:latin typeface="Garamond" pitchFamily="18" charset="0"/>
              </a:rPr>
              <a:t>irritan</a:t>
            </a:r>
            <a:r>
              <a:rPr lang="tr-TR" sz="2800" dirty="0" smtClean="0">
                <a:latin typeface="Garamond" pitchFamily="18" charset="0"/>
              </a:rPr>
              <a:t>  olması  nedeni ile  </a:t>
            </a:r>
            <a:r>
              <a:rPr lang="tr-TR" sz="2800" dirty="0" err="1" smtClean="0">
                <a:latin typeface="Garamond" pitchFamily="18" charset="0"/>
              </a:rPr>
              <a:t>faringitis</a:t>
            </a:r>
            <a:r>
              <a:rPr lang="tr-TR" sz="2800" dirty="0" smtClean="0">
                <a:latin typeface="Garamond" pitchFamily="18" charset="0"/>
              </a:rPr>
              <a:t>  veya </a:t>
            </a:r>
            <a:r>
              <a:rPr lang="tr-TR" sz="2800" dirty="0" err="1" smtClean="0">
                <a:latin typeface="Garamond" pitchFamily="18" charset="0"/>
              </a:rPr>
              <a:t>inspiratorik</a:t>
            </a:r>
            <a:r>
              <a:rPr lang="tr-TR" sz="2800" dirty="0" smtClean="0">
                <a:latin typeface="Garamond" pitchFamily="18" charset="0"/>
              </a:rPr>
              <a:t> </a:t>
            </a:r>
            <a:r>
              <a:rPr lang="tr-TR" sz="2800" dirty="0" err="1" smtClean="0">
                <a:latin typeface="Garamond" pitchFamily="18" charset="0"/>
              </a:rPr>
              <a:t>pnömöniye</a:t>
            </a:r>
            <a:r>
              <a:rPr lang="tr-TR" sz="2800" dirty="0" smtClean="0">
                <a:latin typeface="Garamond" pitchFamily="18" charset="0"/>
              </a:rPr>
              <a:t> yol açmasıdır. </a:t>
            </a:r>
            <a:endParaRPr lang="tr-T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r>
              <a:rPr lang="tr-TR" sz="3000" dirty="0" smtClean="0">
                <a:latin typeface="Garamond" pitchFamily="18" charset="0"/>
              </a:rPr>
              <a:t>Konvansiyonel yöntemde  ayrıca </a:t>
            </a:r>
            <a:r>
              <a:rPr lang="tr-TR" sz="3000" dirty="0" err="1" smtClean="0">
                <a:latin typeface="Garamond" pitchFamily="18" charset="0"/>
              </a:rPr>
              <a:t>alimunyum</a:t>
            </a:r>
            <a:r>
              <a:rPr lang="tr-TR" sz="3000" dirty="0" smtClean="0">
                <a:latin typeface="Garamond" pitchFamily="18" charset="0"/>
              </a:rPr>
              <a:t> sülfat  veya halk arasındaki adı ile şap ta verilebilir. </a:t>
            </a:r>
          </a:p>
          <a:p>
            <a:endParaRPr lang="tr-TR" sz="3000" dirty="0" smtClean="0">
              <a:latin typeface="Garamond" pitchFamily="18" charset="0"/>
            </a:endParaRPr>
          </a:p>
          <a:p>
            <a:r>
              <a:rPr lang="tr-TR" sz="3000" dirty="0" smtClean="0">
                <a:latin typeface="Garamond" pitchFamily="18" charset="0"/>
              </a:rPr>
              <a:t>Şaptan genelde ineğin  hacmine göre 20-30  gr su  içinde  verilebilir. </a:t>
            </a:r>
          </a:p>
          <a:p>
            <a:endParaRPr lang="tr-TR" sz="3000" dirty="0" smtClean="0">
              <a:latin typeface="Garamond" pitchFamily="18" charset="0"/>
            </a:endParaRPr>
          </a:p>
          <a:p>
            <a:r>
              <a:rPr lang="tr-TR" sz="3000" b="1" dirty="0" err="1" smtClean="0">
                <a:latin typeface="Garamond" pitchFamily="18" charset="0"/>
              </a:rPr>
              <a:t>Alimunyum</a:t>
            </a:r>
            <a:r>
              <a:rPr lang="tr-TR" sz="3000" b="1" dirty="0" smtClean="0">
                <a:latin typeface="Garamond" pitchFamily="18" charset="0"/>
              </a:rPr>
              <a:t>  </a:t>
            </a:r>
            <a:r>
              <a:rPr lang="tr-TR" sz="3000" b="1" dirty="0" err="1" smtClean="0">
                <a:latin typeface="Garamond" pitchFamily="18" charset="0"/>
              </a:rPr>
              <a:t>kapiller</a:t>
            </a:r>
            <a:r>
              <a:rPr lang="tr-TR" sz="3000" b="1" dirty="0" smtClean="0">
                <a:latin typeface="Garamond" pitchFamily="18" charset="0"/>
              </a:rPr>
              <a:t> damarları daraltarak kanamayı engellemektedir.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smtClean="0">
                <a:latin typeface="Garamond" pitchFamily="18" charset="0"/>
              </a:rPr>
              <a:t>Yukarıda belirtilen konvansiyonel yöntemin yanı sıra medikal  </a:t>
            </a:r>
            <a:r>
              <a:rPr lang="tr-TR" sz="2800" dirty="0" err="1" smtClean="0">
                <a:latin typeface="Garamond" pitchFamily="18" charset="0"/>
              </a:rPr>
              <a:t>olaral</a:t>
            </a:r>
            <a:r>
              <a:rPr lang="tr-TR" sz="2800" dirty="0" smtClean="0">
                <a:latin typeface="Garamond" pitchFamily="18" charset="0"/>
              </a:rPr>
              <a:t> kanamayı durdurmak amacıyla kan kesiciler (</a:t>
            </a:r>
            <a:r>
              <a:rPr lang="tr-TR" sz="2800" dirty="0" err="1" smtClean="0">
                <a:latin typeface="Garamond" pitchFamily="18" charset="0"/>
              </a:rPr>
              <a:t>Ca</a:t>
            </a:r>
            <a:r>
              <a:rPr lang="tr-TR" sz="2800" dirty="0" smtClean="0">
                <a:latin typeface="Garamond" pitchFamily="18" charset="0"/>
              </a:rPr>
              <a:t>, </a:t>
            </a:r>
            <a:r>
              <a:rPr lang="tr-TR" sz="2800" dirty="0" err="1" smtClean="0">
                <a:latin typeface="Garamond" pitchFamily="18" charset="0"/>
              </a:rPr>
              <a:t>vit</a:t>
            </a:r>
            <a:r>
              <a:rPr lang="tr-TR" sz="2800" dirty="0" smtClean="0">
                <a:latin typeface="Garamond" pitchFamily="18" charset="0"/>
              </a:rPr>
              <a:t> K, </a:t>
            </a:r>
            <a:r>
              <a:rPr lang="tr-TR" sz="2800" dirty="0" err="1" smtClean="0">
                <a:latin typeface="Garamond" pitchFamily="18" charset="0"/>
              </a:rPr>
              <a:t>transamin</a:t>
            </a:r>
            <a:r>
              <a:rPr lang="tr-TR" sz="2800" dirty="0" smtClean="0">
                <a:latin typeface="Garamond" pitchFamily="18" charset="0"/>
              </a:rPr>
              <a:t>), </a:t>
            </a:r>
            <a:r>
              <a:rPr lang="tr-TR" sz="2800" dirty="0" err="1" smtClean="0">
                <a:latin typeface="Garamond" pitchFamily="18" charset="0"/>
              </a:rPr>
              <a:t>vazokonstriktör</a:t>
            </a:r>
            <a:r>
              <a:rPr lang="tr-TR" sz="2800" dirty="0" smtClean="0">
                <a:latin typeface="Garamond" pitchFamily="18" charset="0"/>
              </a:rPr>
              <a:t> etkili ilaçlar (adrenalin gibi), damar geçirgenliğini azaltan (</a:t>
            </a:r>
            <a:r>
              <a:rPr lang="tr-TR" sz="2800" dirty="0" err="1" smtClean="0">
                <a:latin typeface="Garamond" pitchFamily="18" charset="0"/>
              </a:rPr>
              <a:t>vit</a:t>
            </a:r>
            <a:r>
              <a:rPr lang="tr-TR" sz="2800" dirty="0" smtClean="0">
                <a:latin typeface="Garamond" pitchFamily="18" charset="0"/>
              </a:rPr>
              <a:t> C) ilaçlar </a:t>
            </a:r>
            <a:r>
              <a:rPr lang="tr-TR" sz="2800" dirty="0" err="1" smtClean="0">
                <a:latin typeface="Garamond" pitchFamily="18" charset="0"/>
              </a:rPr>
              <a:t>parenteral</a:t>
            </a:r>
            <a:r>
              <a:rPr lang="tr-TR" sz="2800" dirty="0" smtClean="0">
                <a:latin typeface="Garamond" pitchFamily="18" charset="0"/>
              </a:rPr>
              <a:t> ve meme  içi yol ile de verilebilir.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smtClean="0">
                <a:latin typeface="Garamond" pitchFamily="18" charset="0"/>
              </a:rPr>
              <a:t>Lokal kanamalarda adrenalin, lokal sprey  veya enjeksiyon  tarzında uygulanabilir.</a:t>
            </a:r>
            <a:endParaRPr lang="tr-T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1412776"/>
            <a:ext cx="8229600" cy="4525963"/>
          </a:xfrm>
        </p:spPr>
        <p:txBody>
          <a:bodyPr>
            <a:normAutofit/>
          </a:bodyPr>
          <a:lstStyle/>
          <a:p>
            <a:r>
              <a:rPr lang="tr-TR" b="1" dirty="0" smtClean="0">
                <a:latin typeface="Garamond" pitchFamily="18" charset="0"/>
              </a:rPr>
              <a:t>Memeye buz uygulamaları da  yapılabilir</a:t>
            </a:r>
            <a:r>
              <a:rPr lang="tr-TR" dirty="0" smtClean="0">
                <a:latin typeface="Garamond" pitchFamily="18" charset="0"/>
              </a:rPr>
              <a:t>.  </a:t>
            </a:r>
          </a:p>
          <a:p>
            <a:endParaRPr lang="tr-TR" dirty="0" smtClean="0">
              <a:latin typeface="Garamond" pitchFamily="18" charset="0"/>
            </a:endParaRPr>
          </a:p>
          <a:p>
            <a:r>
              <a:rPr lang="tr-TR" dirty="0" smtClean="0">
                <a:latin typeface="Garamond" pitchFamily="18" charset="0"/>
              </a:rPr>
              <a:t>Kanama  olan  meme loblarının,  buzağıları tarafından emmesine de izin verilmemelidir.</a:t>
            </a:r>
          </a:p>
          <a:p>
            <a:endParaRPr lang="tr-TR" dirty="0" smtClean="0">
              <a:latin typeface="Garamond" pitchFamily="18" charset="0"/>
            </a:endParaRPr>
          </a:p>
          <a:p>
            <a:r>
              <a:rPr lang="tr-TR" dirty="0" smtClean="0">
                <a:latin typeface="Garamond" pitchFamily="18" charset="0"/>
              </a:rPr>
              <a:t>Ciddi kanamalarda kanama kontrol altına alınamıyorsa, ineği kesime göndermek akılcı bir çözüm  olabilir.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903858"/>
            <a:ext cx="8229600" cy="868958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  <a:t>Meme  Ödemi</a:t>
            </a:r>
            <a:br>
              <a:rPr lang="tr-TR" sz="4000" b="1" dirty="0" smtClean="0">
                <a:solidFill>
                  <a:schemeClr val="bg2">
                    <a:lumMod val="50000"/>
                  </a:schemeClr>
                </a:solidFill>
                <a:latin typeface="Garamond" pitchFamily="18" charset="0"/>
              </a:rPr>
            </a:br>
            <a:endParaRPr lang="tr-TR" sz="4000" b="1" dirty="0">
              <a:solidFill>
                <a:schemeClr val="bg2">
                  <a:lumMod val="50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3"/>
            <a:ext cx="8219256" cy="2664296"/>
          </a:xfrm>
        </p:spPr>
        <p:txBody>
          <a:bodyPr>
            <a:normAutofit lnSpcReduction="10000"/>
          </a:bodyPr>
          <a:lstStyle/>
          <a:p>
            <a:r>
              <a:rPr lang="tr-TR" dirty="0" smtClean="0">
                <a:latin typeface="Garamond" pitchFamily="18" charset="0"/>
              </a:rPr>
              <a:t>Meme  ödemi  </a:t>
            </a:r>
            <a:r>
              <a:rPr lang="tr-TR" sz="2600" dirty="0" smtClean="0">
                <a:latin typeface="Garamond" pitchFamily="18" charset="0"/>
              </a:rPr>
              <a:t>doğuma yakın dönemde şekillenen,  </a:t>
            </a:r>
            <a:r>
              <a:rPr lang="tr-TR" sz="2600" dirty="0" err="1" smtClean="0">
                <a:latin typeface="Garamond" pitchFamily="18" charset="0"/>
              </a:rPr>
              <a:t>genelikle</a:t>
            </a:r>
            <a:r>
              <a:rPr lang="tr-TR" sz="2600" dirty="0" smtClean="0">
                <a:latin typeface="Garamond" pitchFamily="18" charset="0"/>
              </a:rPr>
              <a:t>  </a:t>
            </a:r>
            <a:r>
              <a:rPr lang="tr-TR" dirty="0" smtClean="0">
                <a:latin typeface="Garamond" pitchFamily="18" charset="0"/>
              </a:rPr>
              <a:t>fizyolojik bir olay</a:t>
            </a:r>
            <a:r>
              <a:rPr lang="tr-TR" sz="2600" dirty="0" smtClean="0">
                <a:latin typeface="Garamond" pitchFamily="18" charset="0"/>
              </a:rPr>
              <a:t>dır.  </a:t>
            </a:r>
          </a:p>
          <a:p>
            <a:endParaRPr lang="tr-TR" sz="2600" dirty="0" smtClean="0">
              <a:latin typeface="Garamond" pitchFamily="18" charset="0"/>
            </a:endParaRPr>
          </a:p>
          <a:p>
            <a:r>
              <a:rPr lang="tr-TR" sz="2600" dirty="0" smtClean="0">
                <a:latin typeface="Garamond" pitchFamily="18" charset="0"/>
              </a:rPr>
              <a:t>Ödem nedeni ile meme  lobları büyümekte, bu durum sağım güçlüğüne veya buzağının emmesinde zorluğa  neden olmaktadır. </a:t>
            </a:r>
            <a:endParaRPr lang="tr-TR" sz="2600" dirty="0">
              <a:latin typeface="Garamond" pitchFamily="18" charset="0"/>
            </a:endParaRPr>
          </a:p>
        </p:txBody>
      </p:sp>
      <p:pic>
        <p:nvPicPr>
          <p:cNvPr id="6256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9341" y="5231401"/>
            <a:ext cx="3302819" cy="1509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84584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b="1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Memede </a:t>
            </a:r>
            <a:r>
              <a:rPr lang="tr-TR" sz="3200" b="1" dirty="0" err="1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>Hematom</a:t>
            </a:r>
            <a:r>
              <a:rPr lang="tr-TR" sz="32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  <a:t/>
            </a:r>
            <a:br>
              <a:rPr lang="tr-TR" sz="3200" dirty="0" smtClean="0">
                <a:solidFill>
                  <a:schemeClr val="accent2">
                    <a:lumMod val="75000"/>
                  </a:schemeClr>
                </a:solidFill>
                <a:latin typeface="Garamond" pitchFamily="18" charset="0"/>
              </a:rPr>
            </a:br>
            <a:endParaRPr lang="tr-TR" sz="3200" dirty="0">
              <a:solidFill>
                <a:schemeClr val="accent2">
                  <a:lumMod val="75000"/>
                </a:schemeClr>
              </a:solidFill>
              <a:latin typeface="Garamond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284984"/>
            <a:ext cx="8219256" cy="2952328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aramond" pitchFamily="18" charset="0"/>
              </a:rPr>
              <a:t>Memedeki </a:t>
            </a:r>
            <a:r>
              <a:rPr lang="tr-TR" sz="2800" dirty="0" err="1" smtClean="0">
                <a:latin typeface="Garamond" pitchFamily="18" charset="0"/>
              </a:rPr>
              <a:t>hematomun</a:t>
            </a:r>
            <a:r>
              <a:rPr lang="tr-TR" sz="2800" dirty="0" smtClean="0">
                <a:latin typeface="Garamond" pitchFamily="18" charset="0"/>
              </a:rPr>
              <a:t> en önemli nedeni,  travmalardır.</a:t>
            </a:r>
          </a:p>
          <a:p>
            <a:r>
              <a:rPr lang="tr-TR" sz="2800" dirty="0" smtClean="0">
                <a:latin typeface="Garamond" pitchFamily="18" charset="0"/>
              </a:rPr>
              <a:t>Meme  dokusunda travmaya bağlı şekillenen kanama,  meme   dokusu  tarafından  sınırlandırılarak  </a:t>
            </a:r>
            <a:r>
              <a:rPr lang="tr-TR" sz="2800" dirty="0" err="1" smtClean="0">
                <a:latin typeface="Garamond" pitchFamily="18" charset="0"/>
              </a:rPr>
              <a:t>hematoma</a:t>
            </a:r>
            <a:r>
              <a:rPr lang="tr-TR" sz="2800" dirty="0" smtClean="0">
                <a:latin typeface="Garamond" pitchFamily="18" charset="0"/>
              </a:rPr>
              <a:t>  dönüştürülür.</a:t>
            </a:r>
            <a:endParaRPr lang="tr-T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2276872"/>
            <a:ext cx="8229600" cy="2448272"/>
          </a:xfrm>
        </p:spPr>
        <p:txBody>
          <a:bodyPr/>
          <a:lstStyle/>
          <a:p>
            <a:r>
              <a:rPr lang="tr-TR" b="1" dirty="0" smtClean="0">
                <a:latin typeface="Garamond" pitchFamily="18" charset="0"/>
              </a:rPr>
              <a:t>Büyük hacimli  </a:t>
            </a:r>
            <a:r>
              <a:rPr lang="tr-TR" b="1" dirty="0" err="1" smtClean="0">
                <a:latin typeface="Garamond" pitchFamily="18" charset="0"/>
              </a:rPr>
              <a:t>hematomlar</a:t>
            </a:r>
            <a:r>
              <a:rPr lang="tr-TR" b="1" dirty="0" smtClean="0">
                <a:latin typeface="Garamond" pitchFamily="18" charset="0"/>
              </a:rPr>
              <a:t> meme  derisine  yaptığı basınç  nedeni ile </a:t>
            </a:r>
            <a:r>
              <a:rPr lang="tr-TR" dirty="0" smtClean="0">
                <a:latin typeface="Garamond" pitchFamily="18" charset="0"/>
              </a:rPr>
              <a:t>bu  bölgede kan ve lenf dolaşım bozukluğu ve bu olaylar sonucunda </a:t>
            </a:r>
            <a:r>
              <a:rPr lang="tr-TR" b="1" dirty="0" smtClean="0">
                <a:latin typeface="Garamond" pitchFamily="18" charset="0"/>
              </a:rPr>
              <a:t>ödem</a:t>
            </a:r>
            <a:r>
              <a:rPr lang="tr-TR" dirty="0" smtClean="0">
                <a:latin typeface="Garamond" pitchFamily="18" charset="0"/>
              </a:rPr>
              <a:t>  ve </a:t>
            </a:r>
            <a:r>
              <a:rPr lang="tr-TR" b="1" dirty="0" smtClean="0">
                <a:latin typeface="Garamond" pitchFamily="18" charset="0"/>
              </a:rPr>
              <a:t>nekroz</a:t>
            </a:r>
            <a:r>
              <a:rPr lang="tr-TR" dirty="0" smtClean="0">
                <a:latin typeface="Garamond" pitchFamily="18" charset="0"/>
              </a:rPr>
              <a:t> oluşur.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2"/>
            <a:ext cx="8219256" cy="2592288"/>
          </a:xfrm>
        </p:spPr>
        <p:txBody>
          <a:bodyPr>
            <a:normAutofit fontScale="70000" lnSpcReduction="20000"/>
          </a:bodyPr>
          <a:lstStyle/>
          <a:p>
            <a:r>
              <a:rPr lang="tr-TR" sz="4600" b="1" dirty="0" smtClean="0">
                <a:latin typeface="Garamond" pitchFamily="18" charset="0"/>
              </a:rPr>
              <a:t>Ultrasonografi yardımı ile </a:t>
            </a:r>
            <a:r>
              <a:rPr lang="tr-TR" sz="4600" dirty="0" err="1" smtClean="0">
                <a:latin typeface="Garamond" pitchFamily="18" charset="0"/>
              </a:rPr>
              <a:t>hematomun</a:t>
            </a:r>
            <a:r>
              <a:rPr lang="tr-TR" sz="4600" dirty="0" smtClean="0">
                <a:latin typeface="Garamond" pitchFamily="18" charset="0"/>
              </a:rPr>
              <a:t> yaygınlığı saptanmakta, apse  ile </a:t>
            </a:r>
            <a:r>
              <a:rPr lang="tr-TR" sz="4600" dirty="0" err="1" smtClean="0">
                <a:latin typeface="Garamond" pitchFamily="18" charset="0"/>
              </a:rPr>
              <a:t>mastitis</a:t>
            </a:r>
            <a:r>
              <a:rPr lang="tr-TR" sz="4600" dirty="0" smtClean="0">
                <a:latin typeface="Garamond" pitchFamily="18" charset="0"/>
              </a:rPr>
              <a:t>  veya  kistlerden ayrımı  yapılabilmektedir.</a:t>
            </a:r>
          </a:p>
          <a:p>
            <a:endParaRPr lang="tr-TR" sz="3400" dirty="0" smtClean="0">
              <a:latin typeface="Garamond" pitchFamily="18" charset="0"/>
            </a:endParaRPr>
          </a:p>
          <a:p>
            <a:r>
              <a:rPr lang="tr-TR" sz="3400" dirty="0" err="1" smtClean="0">
                <a:latin typeface="Garamond" pitchFamily="18" charset="0"/>
              </a:rPr>
              <a:t>Ultrasonografik</a:t>
            </a:r>
            <a:r>
              <a:rPr lang="tr-TR" sz="3400" dirty="0" smtClean="0">
                <a:latin typeface="Garamond" pitchFamily="18" charset="0"/>
              </a:rPr>
              <a:t> muayenede  </a:t>
            </a:r>
            <a:r>
              <a:rPr lang="tr-TR" sz="3400" dirty="0" err="1" smtClean="0">
                <a:latin typeface="Garamond" pitchFamily="18" charset="0"/>
              </a:rPr>
              <a:t>hematomlar</a:t>
            </a:r>
            <a:r>
              <a:rPr lang="tr-TR" sz="3400" dirty="0" smtClean="0">
                <a:latin typeface="Garamond" pitchFamily="18" charset="0"/>
              </a:rPr>
              <a:t>,  </a:t>
            </a:r>
            <a:r>
              <a:rPr lang="tr-TR" sz="3400" dirty="0" err="1" smtClean="0">
                <a:latin typeface="Garamond" pitchFamily="18" charset="0"/>
              </a:rPr>
              <a:t>hipoekojenik</a:t>
            </a:r>
            <a:r>
              <a:rPr lang="tr-TR" sz="3400" dirty="0" smtClean="0">
                <a:latin typeface="Garamond" pitchFamily="18" charset="0"/>
              </a:rPr>
              <a:t> sıvılar  ile  dolu büyük hacimli boşluklar içinde ince </a:t>
            </a:r>
            <a:r>
              <a:rPr lang="tr-TR" sz="3400" dirty="0" err="1" smtClean="0">
                <a:latin typeface="Garamond" pitchFamily="18" charset="0"/>
              </a:rPr>
              <a:t>hiperekojenik</a:t>
            </a:r>
            <a:r>
              <a:rPr lang="tr-TR" sz="3400" dirty="0" smtClean="0">
                <a:latin typeface="Garamond" pitchFamily="18" charset="0"/>
              </a:rPr>
              <a:t> </a:t>
            </a:r>
            <a:r>
              <a:rPr lang="tr-TR" sz="3400" dirty="0" err="1" smtClean="0">
                <a:latin typeface="Garamond" pitchFamily="18" charset="0"/>
              </a:rPr>
              <a:t>membranlar</a:t>
            </a:r>
            <a:r>
              <a:rPr lang="tr-TR" sz="3400" dirty="0" smtClean="0">
                <a:latin typeface="Garamond" pitchFamily="18" charset="0"/>
              </a:rPr>
              <a:t> yüzüyor şekilde görülür.</a:t>
            </a:r>
          </a:p>
          <a:p>
            <a:endParaRPr lang="tr-TR" sz="3400" dirty="0" smtClean="0">
              <a:latin typeface="Garamond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>
                <a:latin typeface="Garamond" pitchFamily="18" charset="0"/>
              </a:rPr>
              <a:t>Hematomların</a:t>
            </a:r>
            <a:r>
              <a:rPr lang="tr-TR" dirty="0" smtClean="0">
                <a:latin typeface="Garamond" pitchFamily="18" charset="0"/>
              </a:rPr>
              <a:t> tedavisi  için ilk 2  gün  soğuk kompresler daha sonraki  günler sıcak  uygulamalar yapılmalıdır.</a:t>
            </a:r>
          </a:p>
          <a:p>
            <a:endParaRPr lang="tr-TR" dirty="0" smtClean="0">
              <a:latin typeface="Garamond" pitchFamily="18" charset="0"/>
            </a:endParaRPr>
          </a:p>
          <a:p>
            <a:r>
              <a:rPr lang="tr-TR" b="1" dirty="0" smtClean="0">
                <a:latin typeface="Garamond" pitchFamily="18" charset="0"/>
              </a:rPr>
              <a:t>Memede oluşan  </a:t>
            </a:r>
            <a:r>
              <a:rPr lang="tr-TR" b="1" dirty="0" err="1" smtClean="0">
                <a:latin typeface="Garamond" pitchFamily="18" charset="0"/>
              </a:rPr>
              <a:t>hematomlar</a:t>
            </a:r>
            <a:r>
              <a:rPr lang="tr-TR" b="1" dirty="0" smtClean="0">
                <a:latin typeface="Garamond" pitchFamily="18" charset="0"/>
              </a:rPr>
              <a:t> asla ensize edilmemelidir.</a:t>
            </a:r>
          </a:p>
          <a:p>
            <a:endParaRPr lang="tr-TR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Meme  Başı Derisinde  Çatlak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/>
            </a:r>
            <a:b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</a:br>
            <a:endParaRPr lang="tr-TR" dirty="0">
              <a:solidFill>
                <a:schemeClr val="accent2">
                  <a:lumMod val="75000"/>
                </a:schemeClr>
              </a:solidFill>
              <a:latin typeface="Bodoni MT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273227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Meme  başı  derisi çatlakları  özellikle nemli,  soğuk, rüzgarlı ve kirli ortamlarda barındırılan ineklerde  sık oluşur. 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err="1" smtClean="0">
                <a:latin typeface="Bodoni MT" pitchFamily="18" charset="0"/>
              </a:rPr>
              <a:t>Teat</a:t>
            </a:r>
            <a:r>
              <a:rPr lang="tr-TR" sz="2800" dirty="0" smtClean="0">
                <a:latin typeface="Bodoni MT" pitchFamily="18" charset="0"/>
              </a:rPr>
              <a:t>  </a:t>
            </a:r>
            <a:r>
              <a:rPr lang="tr-TR" sz="2800" dirty="0" err="1" smtClean="0">
                <a:latin typeface="Bodoni MT" pitchFamily="18" charset="0"/>
              </a:rPr>
              <a:t>dipping</a:t>
            </a:r>
            <a:r>
              <a:rPr lang="tr-TR" sz="2800" dirty="0" smtClean="0">
                <a:latin typeface="Bodoni MT" pitchFamily="18" charset="0"/>
              </a:rPr>
              <a:t> amaçlı solüsyonların aşırı soğuk  olması  da  çatlak oluşumuna neden olabilir. </a:t>
            </a:r>
            <a:endParaRPr lang="tr-TR" sz="28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r>
              <a:rPr lang="tr-TR" sz="2800" dirty="0" smtClean="0">
                <a:latin typeface="Bodoni MT" pitchFamily="18" charset="0"/>
              </a:rPr>
              <a:t>Çatlaklar  ineklerde  sadece  ağrıya  neden olurlar.</a:t>
            </a:r>
          </a:p>
          <a:p>
            <a:r>
              <a:rPr lang="tr-TR" sz="2800" i="1" dirty="0" smtClean="0">
                <a:latin typeface="Bodoni MT" pitchFamily="18" charset="0"/>
              </a:rPr>
              <a:t>S. </a:t>
            </a:r>
            <a:r>
              <a:rPr lang="tr-TR" sz="2800" i="1" dirty="0" err="1" smtClean="0">
                <a:latin typeface="Bodoni MT" pitchFamily="18" charset="0"/>
              </a:rPr>
              <a:t>aureus</a:t>
            </a:r>
            <a:r>
              <a:rPr lang="tr-TR" sz="2800" i="1" dirty="0" smtClean="0">
                <a:latin typeface="Bodoni MT" pitchFamily="18" charset="0"/>
              </a:rPr>
              <a:t>  </a:t>
            </a:r>
            <a:r>
              <a:rPr lang="tr-TR" sz="2800" dirty="0" smtClean="0">
                <a:latin typeface="Bodoni MT" pitchFamily="18" charset="0"/>
              </a:rPr>
              <a:t>ve </a:t>
            </a:r>
            <a:r>
              <a:rPr lang="tr-TR" sz="2800" i="1" dirty="0" smtClean="0">
                <a:latin typeface="Bodoni MT" pitchFamily="18" charset="0"/>
              </a:rPr>
              <a:t>S. </a:t>
            </a:r>
            <a:r>
              <a:rPr lang="tr-TR" sz="2800" i="1" dirty="0" err="1" smtClean="0">
                <a:latin typeface="Bodoni MT" pitchFamily="18" charset="0"/>
              </a:rPr>
              <a:t>dysgalactia</a:t>
            </a:r>
            <a:r>
              <a:rPr lang="tr-TR" sz="2800" dirty="0" err="1" smtClean="0">
                <a:latin typeface="Bodoni MT" pitchFamily="18" charset="0"/>
              </a:rPr>
              <a:t>’ya</a:t>
            </a:r>
            <a:r>
              <a:rPr lang="tr-TR" sz="2800" dirty="0" smtClean="0">
                <a:latin typeface="Bodoni MT" pitchFamily="18" charset="0"/>
              </a:rPr>
              <a:t>  bağlı </a:t>
            </a:r>
            <a:r>
              <a:rPr lang="tr-TR" sz="2800" dirty="0" err="1" smtClean="0">
                <a:latin typeface="Bodoni MT" pitchFamily="18" charset="0"/>
              </a:rPr>
              <a:t>mastitislerin</a:t>
            </a:r>
            <a:r>
              <a:rPr lang="tr-TR" sz="2800" dirty="0" smtClean="0">
                <a:latin typeface="Bodoni MT" pitchFamily="18" charset="0"/>
              </a:rPr>
              <a:t> oluşumunu kolaylaştırırlar.</a:t>
            </a:r>
          </a:p>
          <a:p>
            <a:endParaRPr lang="tr-TR" dirty="0"/>
          </a:p>
        </p:txBody>
      </p:sp>
      <p:pic>
        <p:nvPicPr>
          <p:cNvPr id="6297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3645024"/>
            <a:ext cx="222299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  Çatlak  oluşumunu önlemek için;</a:t>
            </a:r>
          </a:p>
          <a:p>
            <a:pPr algn="ctr">
              <a:buNone/>
            </a:pPr>
            <a:endParaRPr lang="tr-TR" sz="3600" b="1" dirty="0" smtClean="0">
              <a:solidFill>
                <a:schemeClr val="accent2">
                  <a:lumMod val="75000"/>
                </a:schemeClr>
              </a:solidFill>
              <a:latin typeface="Bodoni MT" pitchFamily="18" charset="0"/>
            </a:endParaRP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smtClean="0">
                <a:latin typeface="Bodoni MT" pitchFamily="18" charset="0"/>
              </a:rPr>
              <a:t>Özellikle </a:t>
            </a:r>
            <a:r>
              <a:rPr lang="tr-TR" sz="2800" dirty="0" err="1" smtClean="0">
                <a:latin typeface="Bodoni MT" pitchFamily="18" charset="0"/>
              </a:rPr>
              <a:t>teat</a:t>
            </a:r>
            <a:r>
              <a:rPr lang="tr-TR" sz="2800" dirty="0" smtClean="0">
                <a:latin typeface="Bodoni MT" pitchFamily="18" charset="0"/>
              </a:rPr>
              <a:t>  </a:t>
            </a:r>
            <a:r>
              <a:rPr lang="tr-TR" sz="2800" dirty="0" err="1" smtClean="0">
                <a:latin typeface="Bodoni MT" pitchFamily="18" charset="0"/>
              </a:rPr>
              <a:t>dipping</a:t>
            </a:r>
            <a:r>
              <a:rPr lang="tr-TR" sz="2800" dirty="0" smtClean="0">
                <a:latin typeface="Bodoni MT" pitchFamily="18" charset="0"/>
              </a:rPr>
              <a:t> solüsyonlarının içine  lanolin  veya gliserin  gibi yumuşatıcı maddeler eklenmeli,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err="1" smtClean="0">
                <a:latin typeface="Bodoni MT" pitchFamily="18" charset="0"/>
              </a:rPr>
              <a:t>Teat</a:t>
            </a:r>
            <a:r>
              <a:rPr lang="tr-TR" sz="2800" dirty="0" smtClean="0">
                <a:latin typeface="Bodoni MT" pitchFamily="18" charset="0"/>
              </a:rPr>
              <a:t>  </a:t>
            </a:r>
            <a:r>
              <a:rPr lang="tr-TR" sz="2800" dirty="0" err="1" smtClean="0">
                <a:latin typeface="Bodoni MT" pitchFamily="18" charset="0"/>
              </a:rPr>
              <a:t>dipping</a:t>
            </a:r>
            <a:r>
              <a:rPr lang="tr-TR" sz="2800" dirty="0" smtClean="0">
                <a:latin typeface="Bodoni MT" pitchFamily="18" charset="0"/>
              </a:rPr>
              <a:t> solüsyonun ısısına dikkat edilmeli ve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smtClean="0">
                <a:latin typeface="Bodoni MT" pitchFamily="18" charset="0"/>
              </a:rPr>
              <a:t>İneklerin  soğuktan ve  kirli ortamlardan uzak  tutulması gereklidir. </a:t>
            </a:r>
            <a:endParaRPr lang="tr-TR" sz="28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r>
              <a:rPr lang="tr-TR" sz="3600" dirty="0" smtClean="0">
                <a:latin typeface="Bodoni MT" pitchFamily="18" charset="0"/>
              </a:rPr>
              <a:t>Çatlak</a:t>
            </a:r>
            <a:r>
              <a:rPr lang="tr-TR" sz="2800" dirty="0" smtClean="0">
                <a:latin typeface="Bodoni MT" pitchFamily="18" charset="0"/>
              </a:rPr>
              <a:t> oluşmuş memeye  </a:t>
            </a:r>
            <a:r>
              <a:rPr lang="tr-TR" sz="3600" dirty="0" smtClean="0">
                <a:latin typeface="Bodoni MT" pitchFamily="18" charset="0"/>
              </a:rPr>
              <a:t>yağlı antibiyotikli  </a:t>
            </a:r>
            <a:r>
              <a:rPr lang="tr-TR" sz="3600" dirty="0" err="1" smtClean="0">
                <a:latin typeface="Bodoni MT" pitchFamily="18" charset="0"/>
              </a:rPr>
              <a:t>pomad</a:t>
            </a:r>
            <a:r>
              <a:rPr lang="tr-TR" sz="2800" dirty="0" err="1" smtClean="0">
                <a:latin typeface="Bodoni MT" pitchFamily="18" charset="0"/>
              </a:rPr>
              <a:t>lar</a:t>
            </a:r>
            <a:r>
              <a:rPr lang="tr-TR" sz="2800" dirty="0" smtClean="0">
                <a:latin typeface="Bodoni MT" pitchFamily="18" charset="0"/>
              </a:rPr>
              <a:t> sürülmelidir.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8458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b="1" dirty="0" err="1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Papillomatozis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/>
            </a:r>
            <a:b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</a:br>
            <a:endParaRPr lang="tr-TR" dirty="0">
              <a:solidFill>
                <a:schemeClr val="accent2">
                  <a:lumMod val="75000"/>
                </a:schemeClr>
              </a:solidFill>
              <a:latin typeface="Bodoni MT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561259"/>
          </a:xfrm>
        </p:spPr>
        <p:txBody>
          <a:bodyPr/>
          <a:lstStyle/>
          <a:p>
            <a:r>
              <a:rPr lang="tr-TR" sz="3600" dirty="0" err="1" smtClean="0">
                <a:latin typeface="Bodoni MT" pitchFamily="18" charset="0"/>
              </a:rPr>
              <a:t>Papillomatozis</a:t>
            </a:r>
            <a:r>
              <a:rPr lang="tr-TR" sz="3600" dirty="0" smtClean="0">
                <a:latin typeface="Bodoni MT" pitchFamily="18" charset="0"/>
              </a:rPr>
              <a:t>, </a:t>
            </a:r>
            <a:r>
              <a:rPr lang="tr-TR" sz="2800" dirty="0" err="1" smtClean="0">
                <a:latin typeface="Bodoni MT" pitchFamily="18" charset="0"/>
              </a:rPr>
              <a:t>papoavirusların</a:t>
            </a:r>
            <a:r>
              <a:rPr lang="tr-TR" sz="2800" dirty="0" smtClean="0">
                <a:latin typeface="Bodoni MT" pitchFamily="18" charset="0"/>
              </a:rPr>
              <a:t> neden olduğu, meme üzerinde yaygın siğillerle karakterize bir hastalıktır. </a:t>
            </a:r>
          </a:p>
          <a:p>
            <a:r>
              <a:rPr lang="tr-TR" sz="2800" dirty="0" smtClean="0">
                <a:latin typeface="Bodoni MT" pitchFamily="18" charset="0"/>
              </a:rPr>
              <a:t>Daha çok genç ineklerde şekillenmektedir.</a:t>
            </a:r>
            <a:endParaRPr lang="tr-TR" sz="2800" dirty="0">
              <a:latin typeface="Bodoni MT" pitchFamily="18" charset="0"/>
            </a:endParaRPr>
          </a:p>
        </p:txBody>
      </p:sp>
      <p:pic>
        <p:nvPicPr>
          <p:cNvPr id="6307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797152"/>
            <a:ext cx="2778497" cy="201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2896344"/>
            <a:ext cx="8219256" cy="1684784"/>
          </a:xfrm>
        </p:spPr>
        <p:txBody>
          <a:bodyPr/>
          <a:lstStyle/>
          <a:p>
            <a:r>
              <a:rPr lang="tr-TR" sz="2800" dirty="0" smtClean="0">
                <a:latin typeface="Bodoni MT" pitchFamily="18" charset="0"/>
              </a:rPr>
              <a:t>İneklerde  daha çok </a:t>
            </a:r>
            <a:r>
              <a:rPr lang="tr-TR" sz="2800" dirty="0" err="1" smtClean="0">
                <a:latin typeface="Bodoni MT" pitchFamily="18" charset="0"/>
              </a:rPr>
              <a:t>atipik</a:t>
            </a:r>
            <a:r>
              <a:rPr lang="tr-TR" sz="2800" dirty="0" smtClean="0">
                <a:latin typeface="Bodoni MT" pitchFamily="18" charset="0"/>
              </a:rPr>
              <a:t> düz, yassı ve yuvarlak tip </a:t>
            </a:r>
            <a:r>
              <a:rPr lang="tr-TR" sz="2800" dirty="0" err="1" smtClean="0">
                <a:latin typeface="Bodoni MT" pitchFamily="18" charset="0"/>
              </a:rPr>
              <a:t>papillomlar</a:t>
            </a:r>
            <a:r>
              <a:rPr lang="tr-TR" sz="2800" dirty="0" smtClean="0">
                <a:latin typeface="Bodoni MT" pitchFamily="18" charset="0"/>
              </a:rPr>
              <a:t> görülmektedir.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908720"/>
            <a:ext cx="8363272" cy="2736304"/>
          </a:xfrm>
        </p:spPr>
        <p:txBody>
          <a:bodyPr>
            <a:normAutofit fontScale="77500" lnSpcReduction="20000"/>
          </a:bodyPr>
          <a:lstStyle/>
          <a:p>
            <a:r>
              <a:rPr lang="tr-TR" sz="3300" dirty="0" smtClean="0">
                <a:latin typeface="Garamond" pitchFamily="18" charset="0"/>
              </a:rPr>
              <a:t>Ödeme  bağlı meme  başları kısalmakta, bu  nedenle el veya </a:t>
            </a:r>
            <a:r>
              <a:rPr lang="tr-TR" sz="3300" dirty="0" err="1" smtClean="0">
                <a:latin typeface="Garamond" pitchFamily="18" charset="0"/>
              </a:rPr>
              <a:t>makina</a:t>
            </a:r>
            <a:r>
              <a:rPr lang="tr-TR" sz="3300" dirty="0" smtClean="0">
                <a:latin typeface="Garamond" pitchFamily="18" charset="0"/>
              </a:rPr>
              <a:t>  ile sağım  güçleşmektedir. </a:t>
            </a:r>
          </a:p>
          <a:p>
            <a:endParaRPr lang="tr-TR" sz="3300" dirty="0" smtClean="0">
              <a:latin typeface="Garamond" pitchFamily="18" charset="0"/>
            </a:endParaRPr>
          </a:p>
          <a:p>
            <a:r>
              <a:rPr lang="tr-TR" sz="3300" dirty="0" smtClean="0">
                <a:latin typeface="Garamond" pitchFamily="18" charset="0"/>
              </a:rPr>
              <a:t>Ciddi derecedeki olgularda ödem  karın altından </a:t>
            </a:r>
            <a:r>
              <a:rPr lang="tr-TR" sz="3300" dirty="0" err="1" smtClean="0">
                <a:latin typeface="Garamond" pitchFamily="18" charset="0"/>
              </a:rPr>
              <a:t>sternuma</a:t>
            </a:r>
            <a:r>
              <a:rPr lang="tr-TR" sz="3300" dirty="0" smtClean="0">
                <a:latin typeface="Garamond" pitchFamily="18" charset="0"/>
              </a:rPr>
              <a:t> bazen de </a:t>
            </a:r>
            <a:r>
              <a:rPr lang="tr-TR" sz="3300" dirty="0" err="1" smtClean="0">
                <a:latin typeface="Garamond" pitchFamily="18" charset="0"/>
              </a:rPr>
              <a:t>perineal</a:t>
            </a:r>
            <a:r>
              <a:rPr lang="tr-TR" sz="3300" dirty="0" smtClean="0">
                <a:latin typeface="Garamond" pitchFamily="18" charset="0"/>
              </a:rPr>
              <a:t>  bölgeye  kadar  uzanmaktadır. </a:t>
            </a:r>
          </a:p>
          <a:p>
            <a:pPr>
              <a:buNone/>
            </a:pP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pic>
        <p:nvPicPr>
          <p:cNvPr id="626690" name="Picture 2" descr="D:\Meme ile ilgili herşey\Suluova resimleri\DSC06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892590"/>
            <a:ext cx="3168351" cy="2869466"/>
          </a:xfrm>
          <a:prstGeom prst="rect">
            <a:avLst/>
          </a:prstGeom>
          <a:noFill/>
        </p:spPr>
      </p:pic>
      <p:pic>
        <p:nvPicPr>
          <p:cNvPr id="626691" name="Picture 3" descr="D:\Meme ile ilgili herşey\Suluova resimleri\DSC063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861048"/>
            <a:ext cx="3723995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980729"/>
            <a:ext cx="8157592" cy="4176464"/>
          </a:xfrm>
        </p:spPr>
        <p:txBody>
          <a:bodyPr/>
          <a:lstStyle/>
          <a:p>
            <a:pPr>
              <a:buNone/>
            </a:pPr>
            <a:r>
              <a:rPr lang="tr-TR" sz="2800" dirty="0" smtClean="0">
                <a:latin typeface="Bodoni MT" pitchFamily="18" charset="0"/>
              </a:rPr>
              <a:t>    </a:t>
            </a:r>
            <a:r>
              <a:rPr lang="tr-TR" sz="2800" dirty="0" err="1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Papillomlar</a:t>
            </a:r>
            <a:r>
              <a:rPr lang="tr-TR" sz="2800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 meme   sağlığı  açısından önemlidir  ve önemleri  şu noktalardan kaynaklanır.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pPr>
              <a:buNone/>
            </a:pPr>
            <a:r>
              <a:rPr lang="tr-TR" sz="2800" dirty="0" smtClean="0"/>
              <a:t>1. </a:t>
            </a:r>
            <a:r>
              <a:rPr lang="tr-TR" sz="2800" dirty="0" smtClean="0">
                <a:latin typeface="Bodoni MT" pitchFamily="18" charset="0"/>
              </a:rPr>
              <a:t>Sağım başlıklarının meme  başlarına tutunmasını engellerler ve sisteme  hava  girişine yol açarlar. Bazen çok yaygın olduklarında, sağım mümkün olmayabilir.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621692"/>
            <a:ext cx="1835696" cy="2191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3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4581129"/>
            <a:ext cx="368346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41277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sz="3000" dirty="0" smtClean="0">
                <a:latin typeface="Bodoni MT" pitchFamily="18" charset="0"/>
              </a:rPr>
              <a:t>2.</a:t>
            </a:r>
            <a:r>
              <a:rPr lang="tr-TR" dirty="0" smtClean="0"/>
              <a:t> </a:t>
            </a:r>
            <a:r>
              <a:rPr lang="tr-TR" sz="3000" dirty="0" smtClean="0">
                <a:latin typeface="Bodoni MT" pitchFamily="18" charset="0"/>
              </a:rPr>
              <a:t>Sağım  sırasında   ağrıya  neden  olduklarından sütün indirilmesini olumsuz etkilerler. </a:t>
            </a:r>
          </a:p>
          <a:p>
            <a:pPr>
              <a:buNone/>
            </a:pPr>
            <a:endParaRPr lang="tr-TR" sz="3000" dirty="0" smtClean="0">
              <a:latin typeface="Bodoni MT" pitchFamily="18" charset="0"/>
            </a:endParaRPr>
          </a:p>
          <a:p>
            <a:pPr>
              <a:buNone/>
            </a:pPr>
            <a:r>
              <a:rPr lang="tr-TR" sz="3000" dirty="0" smtClean="0">
                <a:latin typeface="Bodoni MT" pitchFamily="18" charset="0"/>
              </a:rPr>
              <a:t>3. Meme başı yakınındaki siğiller </a:t>
            </a:r>
            <a:r>
              <a:rPr lang="tr-TR" sz="3000" dirty="0" err="1" smtClean="0">
                <a:latin typeface="Bodoni MT" pitchFamily="18" charset="0"/>
              </a:rPr>
              <a:t>mastitise</a:t>
            </a:r>
            <a:r>
              <a:rPr lang="tr-TR" sz="3000" dirty="0" smtClean="0">
                <a:latin typeface="Bodoni MT" pitchFamily="18" charset="0"/>
              </a:rPr>
              <a:t> karşı duyarlılık artışına  neden olurlar.</a:t>
            </a:r>
          </a:p>
          <a:p>
            <a:pPr>
              <a:buNone/>
            </a:pPr>
            <a:endParaRPr lang="tr-TR" sz="3000" dirty="0" smtClean="0">
              <a:latin typeface="Bodoni MT" pitchFamily="18" charset="0"/>
            </a:endParaRPr>
          </a:p>
          <a:p>
            <a:pPr>
              <a:buNone/>
            </a:pPr>
            <a:r>
              <a:rPr lang="tr-TR" sz="3000" dirty="0" smtClean="0">
                <a:latin typeface="Bodoni MT" pitchFamily="18" charset="0"/>
              </a:rPr>
              <a:t>4. Bazı siğiller kendiliğinden koptuklarından deride  </a:t>
            </a:r>
            <a:r>
              <a:rPr lang="tr-TR" sz="3000" dirty="0" err="1" smtClean="0">
                <a:latin typeface="Bodoni MT" pitchFamily="18" charset="0"/>
              </a:rPr>
              <a:t>yıkımlanma</a:t>
            </a:r>
            <a:r>
              <a:rPr lang="tr-TR" sz="3000" dirty="0" smtClean="0">
                <a:latin typeface="Bodoni MT" pitchFamily="18" charset="0"/>
              </a:rPr>
              <a:t>  şekillenir  ve bu  bölgelerde </a:t>
            </a:r>
            <a:r>
              <a:rPr lang="tr-TR" sz="3000" dirty="0" err="1" smtClean="0">
                <a:latin typeface="Bodoni MT" pitchFamily="18" charset="0"/>
              </a:rPr>
              <a:t>sekonder</a:t>
            </a:r>
            <a:r>
              <a:rPr lang="tr-TR" sz="3000" dirty="0" smtClean="0">
                <a:latin typeface="Bodoni MT" pitchFamily="18" charset="0"/>
              </a:rPr>
              <a:t> </a:t>
            </a:r>
            <a:r>
              <a:rPr lang="tr-TR" sz="3000" i="1" dirty="0" smtClean="0">
                <a:latin typeface="Bodoni MT" pitchFamily="18" charset="0"/>
              </a:rPr>
              <a:t>S. </a:t>
            </a:r>
            <a:r>
              <a:rPr lang="tr-TR" sz="3000" i="1" dirty="0" err="1" smtClean="0">
                <a:latin typeface="Bodoni MT" pitchFamily="18" charset="0"/>
              </a:rPr>
              <a:t>aureus</a:t>
            </a:r>
            <a:r>
              <a:rPr lang="tr-TR" sz="3000" i="1" dirty="0" smtClean="0">
                <a:latin typeface="Bodoni MT" pitchFamily="18" charset="0"/>
              </a:rPr>
              <a:t>  </a:t>
            </a:r>
            <a:r>
              <a:rPr lang="tr-TR" sz="3000" dirty="0" smtClean="0">
                <a:latin typeface="Bodoni MT" pitchFamily="18" charset="0"/>
              </a:rPr>
              <a:t>ve </a:t>
            </a:r>
            <a:r>
              <a:rPr lang="tr-TR" sz="3000" i="1" dirty="0" smtClean="0">
                <a:latin typeface="Bodoni MT" pitchFamily="18" charset="0"/>
              </a:rPr>
              <a:t>S. </a:t>
            </a:r>
            <a:r>
              <a:rPr lang="tr-TR" sz="3000" i="1" dirty="0" err="1" smtClean="0">
                <a:latin typeface="Bodoni MT" pitchFamily="18" charset="0"/>
              </a:rPr>
              <a:t>agalactia</a:t>
            </a:r>
            <a:r>
              <a:rPr lang="tr-TR" sz="3000" dirty="0" err="1" smtClean="0">
                <a:latin typeface="Bodoni MT" pitchFamily="18" charset="0"/>
              </a:rPr>
              <a:t>’ya</a:t>
            </a:r>
            <a:r>
              <a:rPr lang="tr-TR" sz="3000" dirty="0" smtClean="0">
                <a:latin typeface="Bodoni MT" pitchFamily="18" charset="0"/>
              </a:rPr>
              <a:t> bağlı bakteriyel  enfeksiyonlar şekillenebilir.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1340768"/>
            <a:ext cx="8219256" cy="3052936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Göl  veya  nehir  kıyısında  otlayan   düvelerde  siğillere  daha çok  rastlanır. 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err="1" smtClean="0">
                <a:latin typeface="Bodoni MT" pitchFamily="18" charset="0"/>
              </a:rPr>
              <a:t>Papillomlara</a:t>
            </a:r>
            <a:r>
              <a:rPr lang="tr-TR" sz="2800" dirty="0" smtClean="0">
                <a:latin typeface="Bodoni MT" pitchFamily="18" charset="0"/>
              </a:rPr>
              <a:t>  neden olan  </a:t>
            </a:r>
            <a:r>
              <a:rPr lang="tr-TR" sz="2800" dirty="0" err="1" smtClean="0">
                <a:latin typeface="Bodoni MT" pitchFamily="18" charset="0"/>
              </a:rPr>
              <a:t>virus</a:t>
            </a:r>
            <a:r>
              <a:rPr lang="tr-TR" sz="2800" dirty="0" smtClean="0">
                <a:latin typeface="Bodoni MT" pitchFamily="18" charset="0"/>
              </a:rPr>
              <a:t>, sineklerce  taşındığından sineklerle mücadele korunmanın en önemli  parçasıdır. </a:t>
            </a:r>
            <a:endParaRPr lang="tr-TR" sz="2800" dirty="0">
              <a:latin typeface="Bodoni MT" pitchFamily="18" charset="0"/>
            </a:endParaRPr>
          </a:p>
        </p:txBody>
      </p:sp>
      <p:pic>
        <p:nvPicPr>
          <p:cNvPr id="6348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55280" y="4802528"/>
            <a:ext cx="3272904" cy="193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29208" y="2636912"/>
            <a:ext cx="8219256" cy="2376264"/>
          </a:xfrm>
        </p:spPr>
        <p:txBody>
          <a:bodyPr/>
          <a:lstStyle/>
          <a:p>
            <a:r>
              <a:rPr lang="tr-TR" dirty="0" err="1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Papillomatozis’in</a:t>
            </a:r>
            <a:r>
              <a:rPr lang="tr-TR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tanısı  kolaydır</a:t>
            </a:r>
            <a:r>
              <a:rPr lang="tr-TR" sz="2800" dirty="0" smtClean="0">
                <a:latin typeface="Bodoni MT" pitchFamily="18" charset="0"/>
              </a:rPr>
              <a:t>.  </a:t>
            </a:r>
          </a:p>
          <a:p>
            <a:r>
              <a:rPr lang="tr-TR" sz="2800" dirty="0" smtClean="0">
                <a:latin typeface="Bodoni MT" pitchFamily="18" charset="0"/>
              </a:rPr>
              <a:t>Klinik muayenede  siğiller görülür.</a:t>
            </a:r>
          </a:p>
          <a:p>
            <a:r>
              <a:rPr lang="tr-TR" sz="2800" dirty="0" smtClean="0">
                <a:latin typeface="Bodoni MT" pitchFamily="18" charset="0"/>
              </a:rPr>
              <a:t>Bazı </a:t>
            </a:r>
            <a:r>
              <a:rPr lang="tr-TR" sz="2800" dirty="0" err="1" smtClean="0">
                <a:latin typeface="Bodoni MT" pitchFamily="18" charset="0"/>
              </a:rPr>
              <a:t>papillomatozisler</a:t>
            </a:r>
            <a:r>
              <a:rPr lang="tr-TR" sz="2800" dirty="0" smtClean="0">
                <a:latin typeface="Bodoni MT" pitchFamily="18" charset="0"/>
              </a:rPr>
              <a:t> kendiliğinden iyileşmektedir.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r>
              <a:rPr lang="tr-TR" sz="2800" dirty="0" err="1" smtClean="0">
                <a:latin typeface="Bodoni MT" pitchFamily="18" charset="0"/>
              </a:rPr>
              <a:t>Papillomatozis’in</a:t>
            </a:r>
            <a:r>
              <a:rPr lang="tr-TR" sz="2800" dirty="0" smtClean="0">
                <a:latin typeface="Bodoni MT" pitchFamily="18" charset="0"/>
              </a:rPr>
              <a:t> tedavisi  amacı  ile operasyon (</a:t>
            </a:r>
            <a:r>
              <a:rPr lang="tr-TR" sz="2800" dirty="0" err="1" smtClean="0">
                <a:latin typeface="Bodoni MT" pitchFamily="18" charset="0"/>
              </a:rPr>
              <a:t>koterizasyon</a:t>
            </a:r>
            <a:r>
              <a:rPr lang="tr-TR" sz="2800" dirty="0" smtClean="0">
                <a:latin typeface="Bodoni MT" pitchFamily="18" charset="0"/>
              </a:rPr>
              <a:t> ile tümörün  uzaklaştırılması) ve aşılar  kullanılmaktadır.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En etkili tedavi şekli </a:t>
            </a:r>
            <a:r>
              <a:rPr lang="tr-TR" sz="3600" dirty="0" err="1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otojen</a:t>
            </a:r>
            <a:r>
              <a:rPr lang="tr-TR" sz="3600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aşılardır.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95536" y="1133872"/>
            <a:ext cx="8229600" cy="1143000"/>
          </a:xfrm>
        </p:spPr>
        <p:txBody>
          <a:bodyPr>
            <a:noAutofit/>
          </a:bodyPr>
          <a:lstStyle/>
          <a:p>
            <a:r>
              <a:rPr lang="tr-TR" sz="3600" b="1" dirty="0" err="1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Herpes</a:t>
            </a:r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</a:t>
            </a:r>
            <a:r>
              <a:rPr lang="tr-TR" sz="3600" b="1" dirty="0" err="1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Viruslara</a:t>
            </a:r>
            <a:r>
              <a:rPr lang="tr-TR" sz="3600" b="1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 Bağlı </a:t>
            </a:r>
            <a:r>
              <a:rPr lang="tr-TR" sz="3600" b="1" dirty="0" err="1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Mamillitis</a:t>
            </a:r>
            <a:r>
              <a:rPr lang="tr-TR" sz="3600" dirty="0" smtClean="0">
                <a:latin typeface="Bodoni MT" pitchFamily="18" charset="0"/>
              </a:rPr>
              <a:t/>
            </a:r>
            <a:br>
              <a:rPr lang="tr-TR" sz="3600" dirty="0" smtClean="0">
                <a:latin typeface="Bodoni MT" pitchFamily="18" charset="0"/>
              </a:rPr>
            </a:br>
            <a:endParaRPr lang="tr-TR" sz="3600" dirty="0">
              <a:latin typeface="Bodoni MT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3068960"/>
            <a:ext cx="8219256" cy="2664296"/>
          </a:xfrm>
        </p:spPr>
        <p:txBody>
          <a:bodyPr/>
          <a:lstStyle/>
          <a:p>
            <a:r>
              <a:rPr lang="tr-TR" sz="2800" dirty="0" smtClean="0">
                <a:latin typeface="Bodoni MT" pitchFamily="18" charset="0"/>
              </a:rPr>
              <a:t>Meme  lezyonları meme başı  derisi  ve memede </a:t>
            </a:r>
            <a:r>
              <a:rPr lang="tr-TR" sz="2800" dirty="0" err="1" smtClean="0">
                <a:latin typeface="Bodoni MT" pitchFamily="18" charset="0"/>
              </a:rPr>
              <a:t>ülseratif</a:t>
            </a:r>
            <a:r>
              <a:rPr lang="tr-TR" sz="2800" dirty="0" smtClean="0">
                <a:latin typeface="Bodoni MT" pitchFamily="18" charset="0"/>
              </a:rPr>
              <a:t>  değişikliklerle  karakterizedir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r>
              <a:rPr lang="tr-TR" dirty="0" smtClean="0">
                <a:latin typeface="Bodoni MT" pitchFamily="18" charset="0"/>
              </a:rPr>
              <a:t>Meme  başı derisinde lezyonlara,  </a:t>
            </a:r>
            <a:r>
              <a:rPr lang="tr-TR" dirty="0" err="1" smtClean="0">
                <a:latin typeface="Bodoni MT" pitchFamily="18" charset="0"/>
              </a:rPr>
              <a:t>Herpes</a:t>
            </a:r>
            <a:r>
              <a:rPr lang="tr-TR" dirty="0" smtClean="0">
                <a:latin typeface="Bodoni MT" pitchFamily="18" charset="0"/>
              </a:rPr>
              <a:t> </a:t>
            </a:r>
            <a:r>
              <a:rPr lang="tr-TR" dirty="0" err="1" smtClean="0">
                <a:latin typeface="Bodoni MT" pitchFamily="18" charset="0"/>
              </a:rPr>
              <a:t>virus</a:t>
            </a:r>
            <a:r>
              <a:rPr lang="tr-TR" dirty="0" smtClean="0">
                <a:latin typeface="Bodoni MT" pitchFamily="18" charset="0"/>
              </a:rPr>
              <a:t> tip II ve IV neden olmaktadır. </a:t>
            </a:r>
            <a:endParaRPr lang="tr-TR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320280"/>
            <a:ext cx="8229600" cy="2404864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Hastalığın başlangıcında ağrılı veziküller şekillenir.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smtClean="0">
                <a:latin typeface="Bodoni MT" pitchFamily="18" charset="0"/>
              </a:rPr>
              <a:t>Veziküller </a:t>
            </a:r>
            <a:r>
              <a:rPr lang="tr-TR" sz="2800" dirty="0" err="1" smtClean="0">
                <a:latin typeface="Bodoni MT" pitchFamily="18" charset="0"/>
              </a:rPr>
              <a:t>ilerki</a:t>
            </a:r>
            <a:r>
              <a:rPr lang="tr-TR" sz="2800" dirty="0" smtClean="0">
                <a:latin typeface="Bodoni MT" pitchFamily="18" charset="0"/>
              </a:rPr>
              <a:t> günler patlar ve yerinde kabuklar oluşur.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73224" y="2536304"/>
            <a:ext cx="8219256" cy="2260848"/>
          </a:xfrm>
        </p:spPr>
        <p:txBody>
          <a:bodyPr/>
          <a:lstStyle/>
          <a:p>
            <a:r>
              <a:rPr lang="tr-TR" sz="2800" dirty="0" smtClean="0">
                <a:latin typeface="Bodoni MT" pitchFamily="18" charset="0"/>
              </a:rPr>
              <a:t>Sağım  sırasında   bu  kabuklar   kalkarak  </a:t>
            </a:r>
            <a:r>
              <a:rPr lang="tr-TR" dirty="0" smtClean="0">
                <a:latin typeface="Bodoni MT" pitchFamily="18" charset="0"/>
              </a:rPr>
              <a:t>kanamaya</a:t>
            </a:r>
            <a:r>
              <a:rPr lang="tr-TR" sz="2800" dirty="0" smtClean="0">
                <a:latin typeface="Bodoni MT" pitchFamily="18" charset="0"/>
              </a:rPr>
              <a:t>, </a:t>
            </a:r>
            <a:r>
              <a:rPr lang="tr-TR" sz="2800" dirty="0" err="1" smtClean="0">
                <a:latin typeface="Bodoni MT" pitchFamily="18" charset="0"/>
              </a:rPr>
              <a:t>bazanda</a:t>
            </a:r>
            <a:r>
              <a:rPr lang="tr-TR" sz="2800" dirty="0" smtClean="0">
                <a:latin typeface="Bodoni MT" pitchFamily="18" charset="0"/>
              </a:rPr>
              <a:t> </a:t>
            </a:r>
            <a:r>
              <a:rPr lang="tr-TR" sz="2800" dirty="0" err="1" smtClean="0">
                <a:latin typeface="Bodoni MT" pitchFamily="18" charset="0"/>
              </a:rPr>
              <a:t>ostium</a:t>
            </a:r>
            <a:r>
              <a:rPr lang="tr-TR" sz="2800" dirty="0" smtClean="0">
                <a:latin typeface="Bodoni MT" pitchFamily="18" charset="0"/>
              </a:rPr>
              <a:t>  </a:t>
            </a:r>
            <a:r>
              <a:rPr lang="tr-TR" sz="2800" dirty="0" err="1" smtClean="0">
                <a:latin typeface="Bodoni MT" pitchFamily="18" charset="0"/>
              </a:rPr>
              <a:t>papillarayı</a:t>
            </a:r>
            <a:r>
              <a:rPr lang="tr-TR" sz="2800" dirty="0" smtClean="0">
                <a:latin typeface="Bodoni MT" pitchFamily="18" charset="0"/>
              </a:rPr>
              <a:t> kapatarak, </a:t>
            </a:r>
            <a:r>
              <a:rPr lang="tr-TR" dirty="0" smtClean="0">
                <a:latin typeface="Bodoni MT" pitchFamily="18" charset="0"/>
              </a:rPr>
              <a:t>sağım  güçlüğüne yol açarlar.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tr-TR" sz="2800" dirty="0" err="1" smtClean="0">
                <a:latin typeface="Bodoni MT" pitchFamily="18" charset="0"/>
              </a:rPr>
              <a:t>Herpes</a:t>
            </a:r>
            <a:r>
              <a:rPr lang="tr-TR" sz="2800" dirty="0" smtClean="0">
                <a:latin typeface="Bodoni MT" pitchFamily="18" charset="0"/>
              </a:rPr>
              <a:t> </a:t>
            </a:r>
            <a:r>
              <a:rPr lang="tr-TR" sz="2800" dirty="0" err="1" smtClean="0">
                <a:latin typeface="Bodoni MT" pitchFamily="18" charset="0"/>
              </a:rPr>
              <a:t>viruslara</a:t>
            </a:r>
            <a:r>
              <a:rPr lang="tr-TR" sz="2800" dirty="0" smtClean="0">
                <a:latin typeface="Bodoni MT" pitchFamily="18" charset="0"/>
              </a:rPr>
              <a:t> bağlı meme  başı derisi lezyonlarına  daha sık doğuma yakın  dönemde (bu  dönemde inek stres  altındadır) ve aşırı meme  ödemi şekillenen  düvelerde   rastlanır.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smtClean="0">
                <a:latin typeface="Bodoni MT" pitchFamily="18" charset="0"/>
              </a:rPr>
              <a:t>Akut dönemde oluşan  büyük lezyonların içindeki sıvıda çok sayıda </a:t>
            </a:r>
            <a:r>
              <a:rPr lang="tr-TR" sz="2800" dirty="0" err="1" smtClean="0">
                <a:latin typeface="Bodoni MT" pitchFamily="18" charset="0"/>
              </a:rPr>
              <a:t>virus</a:t>
            </a:r>
            <a:r>
              <a:rPr lang="tr-TR" sz="2800" dirty="0" smtClean="0">
                <a:latin typeface="Bodoni MT" pitchFamily="18" charset="0"/>
              </a:rPr>
              <a:t> bulunmaktadır.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err="1" smtClean="0">
                <a:latin typeface="Bodoni MT" pitchFamily="18" charset="0"/>
              </a:rPr>
              <a:t>Viruslar</a:t>
            </a:r>
            <a:r>
              <a:rPr lang="tr-TR" sz="2800" dirty="0" smtClean="0">
                <a:latin typeface="Bodoni MT" pitchFamily="18" charset="0"/>
              </a:rPr>
              <a:t> sağım  </a:t>
            </a:r>
            <a:r>
              <a:rPr lang="tr-TR" sz="2800" dirty="0" err="1" smtClean="0">
                <a:latin typeface="Bodoni MT" pitchFamily="18" charset="0"/>
              </a:rPr>
              <a:t>makinası</a:t>
            </a:r>
            <a:r>
              <a:rPr lang="tr-TR" sz="2800" dirty="0" smtClean="0">
                <a:latin typeface="Bodoni MT" pitchFamily="18" charset="0"/>
              </a:rPr>
              <a:t>,  sağımcının eli ve sinekler  vasıtası ile diğer ineklere bulaşabilir.</a:t>
            </a:r>
            <a:endParaRPr lang="tr-TR" sz="28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 fontScale="92500" lnSpcReduction="20000"/>
          </a:bodyPr>
          <a:lstStyle/>
          <a:p>
            <a:r>
              <a:rPr lang="tr-TR" sz="3000" dirty="0" err="1" smtClean="0">
                <a:latin typeface="Bodoni MT" pitchFamily="18" charset="0"/>
              </a:rPr>
              <a:t>Herpes</a:t>
            </a:r>
            <a:r>
              <a:rPr lang="tr-TR" sz="3000" dirty="0" smtClean="0">
                <a:latin typeface="Bodoni MT" pitchFamily="18" charset="0"/>
              </a:rPr>
              <a:t> </a:t>
            </a:r>
            <a:r>
              <a:rPr lang="tr-TR" sz="3000" dirty="0" err="1" smtClean="0">
                <a:latin typeface="Bodoni MT" pitchFamily="18" charset="0"/>
              </a:rPr>
              <a:t>virusa</a:t>
            </a:r>
            <a:r>
              <a:rPr lang="tr-TR" sz="3000" dirty="0" smtClean="0">
                <a:latin typeface="Bodoni MT" pitchFamily="18" charset="0"/>
              </a:rPr>
              <a:t> bağlı </a:t>
            </a:r>
            <a:r>
              <a:rPr lang="tr-TR" sz="3000" dirty="0" err="1" smtClean="0">
                <a:latin typeface="Bodoni MT" pitchFamily="18" charset="0"/>
              </a:rPr>
              <a:t>mamillitisli</a:t>
            </a:r>
            <a:r>
              <a:rPr lang="tr-TR" sz="3000" dirty="0" smtClean="0">
                <a:latin typeface="Bodoni MT" pitchFamily="18" charset="0"/>
              </a:rPr>
              <a:t>  inekler ya en son ya da sağım başlıkları dezenfekte edildikten sonra  sağılmalıdır.</a:t>
            </a:r>
          </a:p>
          <a:p>
            <a:pPr>
              <a:buNone/>
            </a:pPr>
            <a:r>
              <a:rPr lang="tr-TR" sz="3000" dirty="0" smtClean="0">
                <a:latin typeface="Bodoni MT" pitchFamily="18" charset="0"/>
              </a:rPr>
              <a:t> </a:t>
            </a:r>
          </a:p>
          <a:p>
            <a:r>
              <a:rPr lang="tr-TR" sz="3500" dirty="0" smtClean="0">
                <a:solidFill>
                  <a:schemeClr val="accent2">
                    <a:lumMod val="75000"/>
                  </a:schemeClr>
                </a:solidFill>
                <a:latin typeface="Bodoni MT" pitchFamily="18" charset="0"/>
              </a:rPr>
              <a:t>Koruyucu önlem  olarak  düvelerde doğuma yakın  zamanlarda meme   ödemi oluşumu önlenmeye çalışılmalıdır. </a:t>
            </a:r>
          </a:p>
          <a:p>
            <a:endParaRPr lang="tr-TR" sz="3000" dirty="0" smtClean="0">
              <a:latin typeface="Bodoni MT" pitchFamily="18" charset="0"/>
            </a:endParaRPr>
          </a:p>
          <a:p>
            <a:r>
              <a:rPr lang="tr-TR" sz="3000" dirty="0" smtClean="0">
                <a:latin typeface="Bodoni MT" pitchFamily="18" charset="0"/>
              </a:rPr>
              <a:t>Bu amaçla  düvelerin  doğum öncesi beslenmesine dikkat  edilmeli,  doğum sonrası  ise ödem  gelişen  düveler tedavi edilmelidir.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32248"/>
            <a:ext cx="8291264" cy="2476872"/>
          </a:xfrm>
        </p:spPr>
        <p:txBody>
          <a:bodyPr>
            <a:normAutofit fontScale="92500"/>
          </a:bodyPr>
          <a:lstStyle/>
          <a:p>
            <a:r>
              <a:rPr lang="tr-TR" dirty="0" smtClean="0">
                <a:latin typeface="Garamond" pitchFamily="18" charset="0"/>
              </a:rPr>
              <a:t>Memede süt  kaldığında </a:t>
            </a:r>
            <a:r>
              <a:rPr lang="tr-TR" dirty="0" err="1" smtClean="0">
                <a:latin typeface="Garamond" pitchFamily="18" charset="0"/>
              </a:rPr>
              <a:t>mastitis</a:t>
            </a:r>
            <a:r>
              <a:rPr lang="tr-TR" dirty="0" smtClean="0">
                <a:latin typeface="Garamond" pitchFamily="18" charset="0"/>
              </a:rPr>
              <a:t>   riski artmaktadır</a:t>
            </a:r>
            <a:r>
              <a:rPr lang="tr-TR" sz="2800" dirty="0" smtClean="0">
                <a:latin typeface="Garamond" pitchFamily="18" charset="0"/>
              </a:rPr>
              <a:t>.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smtClean="0">
                <a:latin typeface="Garamond" pitchFamily="18" charset="0"/>
              </a:rPr>
              <a:t>Meme  ödeminde bazen meme  asıcı </a:t>
            </a:r>
            <a:r>
              <a:rPr lang="tr-TR" sz="2800" dirty="0" err="1" smtClean="0">
                <a:latin typeface="Garamond" pitchFamily="18" charset="0"/>
              </a:rPr>
              <a:t>ligamentlerinde</a:t>
            </a:r>
            <a:r>
              <a:rPr lang="tr-TR" sz="2800" dirty="0" smtClean="0">
                <a:latin typeface="Garamond" pitchFamily="18" charset="0"/>
              </a:rPr>
              <a:t> kopma ve bunun sonucu memede aşağı  doğru sarkma ve meme derisinde nekroz  şekillenebilmektedir. </a:t>
            </a:r>
            <a:endParaRPr lang="tr-T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Tedavi amacıyla lezyonların üzerine metilen </a:t>
            </a:r>
            <a:r>
              <a:rPr lang="tr-TR" sz="2800" dirty="0" err="1" smtClean="0">
                <a:latin typeface="Bodoni MT" pitchFamily="18" charset="0"/>
              </a:rPr>
              <a:t>blue</a:t>
            </a:r>
            <a:r>
              <a:rPr lang="tr-TR" sz="2800" dirty="0" smtClean="0">
                <a:latin typeface="Bodoni MT" pitchFamily="18" charset="0"/>
              </a:rPr>
              <a:t> sürülebilir.  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smtClean="0">
                <a:latin typeface="Bodoni MT" pitchFamily="18" charset="0"/>
              </a:rPr>
              <a:t>Lezyonlu  bölgeye  yağlı antibiyotikli </a:t>
            </a:r>
            <a:r>
              <a:rPr lang="tr-TR" sz="2800" dirty="0" err="1" smtClean="0">
                <a:latin typeface="Bodoni MT" pitchFamily="18" charset="0"/>
              </a:rPr>
              <a:t>pomadlar</a:t>
            </a:r>
            <a:r>
              <a:rPr lang="tr-TR" sz="2800" dirty="0" smtClean="0">
                <a:latin typeface="Bodoni MT" pitchFamily="18" charset="0"/>
              </a:rPr>
              <a:t> sürüldükten sonra  bandaja alınması da  önerilmektedir.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smtClean="0">
                <a:latin typeface="Bodoni MT" pitchFamily="18" charset="0"/>
              </a:rPr>
              <a:t>Meme  lezyonlarının  </a:t>
            </a:r>
            <a:r>
              <a:rPr lang="tr-TR" dirty="0" smtClean="0">
                <a:latin typeface="Bodoni MT" pitchFamily="18" charset="0"/>
              </a:rPr>
              <a:t>en önemli  komplikasyon</a:t>
            </a:r>
            <a:r>
              <a:rPr lang="tr-TR" sz="2800" dirty="0" smtClean="0">
                <a:latin typeface="Bodoni MT" pitchFamily="18" charset="0"/>
              </a:rPr>
              <a:t>u </a:t>
            </a:r>
            <a:r>
              <a:rPr lang="tr-TR" dirty="0" err="1" smtClean="0">
                <a:latin typeface="Bodoni MT" pitchFamily="18" charset="0"/>
              </a:rPr>
              <a:t>sekonder</a:t>
            </a:r>
            <a:r>
              <a:rPr lang="tr-TR" dirty="0" smtClean="0">
                <a:latin typeface="Bodoni MT" pitchFamily="18" charset="0"/>
              </a:rPr>
              <a:t> </a:t>
            </a:r>
            <a:r>
              <a:rPr lang="tr-TR" dirty="0" err="1" smtClean="0">
                <a:latin typeface="Bodoni MT" pitchFamily="18" charset="0"/>
              </a:rPr>
              <a:t>mastitis</a:t>
            </a:r>
            <a:r>
              <a:rPr lang="tr-TR" dirty="0" smtClean="0">
                <a:latin typeface="Bodoni MT" pitchFamily="18" charset="0"/>
              </a:rPr>
              <a:t>  </a:t>
            </a:r>
            <a:r>
              <a:rPr lang="tr-TR" sz="2800" dirty="0" smtClean="0">
                <a:latin typeface="Bodoni MT" pitchFamily="18" charset="0"/>
              </a:rPr>
              <a:t>riskidir. </a:t>
            </a:r>
            <a:endParaRPr lang="tr-TR" sz="2800" dirty="0"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32037"/>
            <a:ext cx="8229600" cy="3849291"/>
          </a:xfrm>
        </p:spPr>
        <p:txBody>
          <a:bodyPr/>
          <a:lstStyle/>
          <a:p>
            <a:r>
              <a:rPr lang="tr-TR" sz="2800" b="1" dirty="0" smtClean="0">
                <a:latin typeface="Bodoni MT" pitchFamily="18" charset="0"/>
              </a:rPr>
              <a:t>Şap</a:t>
            </a:r>
            <a:r>
              <a:rPr lang="tr-TR" sz="2800" dirty="0" smtClean="0">
                <a:latin typeface="Bodoni MT" pitchFamily="18" charset="0"/>
              </a:rPr>
              <a:t>, mavi dil, sığır vebası ve </a:t>
            </a:r>
            <a:r>
              <a:rPr lang="tr-TR" sz="2800" dirty="0" err="1" smtClean="0">
                <a:latin typeface="Bodoni MT" pitchFamily="18" charset="0"/>
              </a:rPr>
              <a:t>veziküler</a:t>
            </a:r>
            <a:r>
              <a:rPr lang="tr-TR" sz="2800" dirty="0" smtClean="0">
                <a:latin typeface="Bodoni MT" pitchFamily="18" charset="0"/>
              </a:rPr>
              <a:t> </a:t>
            </a:r>
            <a:r>
              <a:rPr lang="tr-TR" sz="2800" dirty="0" err="1" smtClean="0">
                <a:latin typeface="Bodoni MT" pitchFamily="18" charset="0"/>
              </a:rPr>
              <a:t>stomatitis</a:t>
            </a:r>
            <a:r>
              <a:rPr lang="tr-TR" sz="2800" dirty="0" smtClean="0">
                <a:latin typeface="Bodoni MT" pitchFamily="18" charset="0"/>
              </a:rPr>
              <a:t> gibi </a:t>
            </a:r>
            <a:r>
              <a:rPr lang="tr-TR" sz="2800" dirty="0" err="1" smtClean="0">
                <a:latin typeface="Bodoni MT" pitchFamily="18" charset="0"/>
              </a:rPr>
              <a:t>generalize</a:t>
            </a:r>
            <a:r>
              <a:rPr lang="tr-TR" sz="2800" dirty="0" smtClean="0">
                <a:latin typeface="Bodoni MT" pitchFamily="18" charset="0"/>
              </a:rPr>
              <a:t> olmuş  </a:t>
            </a:r>
            <a:r>
              <a:rPr lang="tr-TR" sz="2800" dirty="0" err="1" smtClean="0">
                <a:latin typeface="Bodoni MT" pitchFamily="18" charset="0"/>
              </a:rPr>
              <a:t>viral</a:t>
            </a:r>
            <a:r>
              <a:rPr lang="tr-TR" sz="2800" dirty="0" smtClean="0">
                <a:latin typeface="Bodoni MT" pitchFamily="18" charset="0"/>
              </a:rPr>
              <a:t> enfeksiyonlarda da meme derisinde  çeşitli tipte lezyonlara  rastlanır.</a:t>
            </a:r>
          </a:p>
          <a:p>
            <a:pPr>
              <a:buNone/>
            </a:pPr>
            <a:r>
              <a:rPr lang="tr-TR" sz="2800" dirty="0" smtClean="0">
                <a:latin typeface="Bodoni MT" pitchFamily="18" charset="0"/>
              </a:rPr>
              <a:t> </a:t>
            </a:r>
          </a:p>
          <a:p>
            <a:r>
              <a:rPr lang="tr-TR" dirty="0" smtClean="0">
                <a:latin typeface="Bodoni MT" pitchFamily="18" charset="0"/>
              </a:rPr>
              <a:t>Şap  hastalığında </a:t>
            </a:r>
            <a:r>
              <a:rPr lang="tr-TR" sz="2800" dirty="0" smtClean="0">
                <a:latin typeface="Bodoni MT" pitchFamily="18" charset="0"/>
              </a:rPr>
              <a:t>meme   başlarında daha  çok </a:t>
            </a:r>
            <a:r>
              <a:rPr lang="tr-TR" sz="2800" dirty="0" err="1" smtClean="0">
                <a:latin typeface="Bodoni MT" pitchFamily="18" charset="0"/>
              </a:rPr>
              <a:t>veziküler</a:t>
            </a:r>
            <a:r>
              <a:rPr lang="tr-TR" sz="2800" dirty="0" smtClean="0">
                <a:latin typeface="Bodoni MT" pitchFamily="18" charset="0"/>
              </a:rPr>
              <a:t> lezyonlar  şekillenir.</a:t>
            </a:r>
          </a:p>
          <a:p>
            <a:endParaRPr lang="tr-TR" dirty="0"/>
          </a:p>
        </p:txBody>
      </p:sp>
      <p:sp>
        <p:nvSpPr>
          <p:cNvPr id="66048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00574" y="818709"/>
            <a:ext cx="737182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doni MT" pitchFamily="18" charset="0"/>
                <a:ea typeface="Times New Roman" pitchFamily="18" charset="0"/>
                <a:cs typeface="Times New Roman" pitchFamily="18" charset="0"/>
              </a:rPr>
              <a:t>Bazı </a:t>
            </a:r>
            <a:r>
              <a:rPr kumimoji="0" lang="tr-TR" sz="2800" b="1" i="0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doni MT" pitchFamily="18" charset="0"/>
                <a:ea typeface="Times New Roman" pitchFamily="18" charset="0"/>
                <a:cs typeface="Times New Roman" pitchFamily="18" charset="0"/>
              </a:rPr>
              <a:t>Viral</a:t>
            </a:r>
            <a:r>
              <a:rPr kumimoji="0" lang="tr-TR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Bodoni MT" pitchFamily="18" charset="0"/>
                <a:ea typeface="Times New Roman" pitchFamily="18" charset="0"/>
                <a:cs typeface="Times New Roman" pitchFamily="18" charset="0"/>
              </a:rPr>
              <a:t> Hastalıklar Sonucu  Oluşan Lezyonlar</a:t>
            </a: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Bodoni MT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doni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2780928"/>
            <a:ext cx="8229600" cy="1728192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Şap  hastalığı ineklerde  meme  derisi  lezyonları </a:t>
            </a:r>
            <a:r>
              <a:rPr lang="tr-TR" sz="2800" dirty="0" err="1" smtClean="0">
                <a:latin typeface="Bodoni MT" pitchFamily="18" charset="0"/>
              </a:rPr>
              <a:t>yanısıra</a:t>
            </a:r>
            <a:r>
              <a:rPr lang="tr-TR" sz="2800" dirty="0" smtClean="0">
                <a:latin typeface="Bodoni MT" pitchFamily="18" charset="0"/>
              </a:rPr>
              <a:t>  genç  ineklerde  </a:t>
            </a:r>
            <a:r>
              <a:rPr lang="tr-TR" sz="2800" dirty="0" err="1" smtClean="0">
                <a:latin typeface="Bodoni MT" pitchFamily="18" charset="0"/>
              </a:rPr>
              <a:t>myokarditise</a:t>
            </a:r>
            <a:r>
              <a:rPr lang="tr-TR" sz="2800" dirty="0" smtClean="0">
                <a:latin typeface="Bodoni MT" pitchFamily="18" charset="0"/>
              </a:rPr>
              <a:t> bağlı  ölüme neden olabilir.</a:t>
            </a:r>
          </a:p>
          <a:p>
            <a:endParaRPr lang="tr-TR" sz="2800" dirty="0" smtClean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tr-TR" sz="2800" dirty="0" smtClean="0">
                <a:latin typeface="Bodoni MT" pitchFamily="18" charset="0"/>
              </a:rPr>
              <a:t>Şap hastalığı, bulaşıcı bir hastalıktır ve bulaşma genellikle   hasta  ineklerden sağlamlara solunum yolu  ile olmaktadır</a:t>
            </a:r>
            <a:r>
              <a:rPr lang="tr-TR" sz="2800" b="1" i="1" dirty="0" smtClean="0">
                <a:latin typeface="Bodoni MT" pitchFamily="18" charset="0"/>
              </a:rPr>
              <a:t>.</a:t>
            </a:r>
          </a:p>
          <a:p>
            <a:endParaRPr lang="tr-TR" sz="2800" b="1" i="1" dirty="0" smtClean="0">
              <a:latin typeface="Bodoni MT" pitchFamily="18" charset="0"/>
            </a:endParaRPr>
          </a:p>
          <a:p>
            <a:r>
              <a:rPr lang="tr-TR" sz="2800" dirty="0" smtClean="0">
                <a:latin typeface="Bodoni MT" pitchFamily="18" charset="0"/>
              </a:rPr>
              <a:t>Ayrıca bulaşma salya,  idrar, dışkı ve süt  yolu  ile de  olabilir.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Bulaşmada doğrudan veya dolaylı temas, canlı ve cansız vektörler  etkili  olmaktadır. 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err="1" smtClean="0">
                <a:latin typeface="Bodoni MT" pitchFamily="18" charset="0"/>
              </a:rPr>
              <a:t>Enfekte</a:t>
            </a:r>
            <a:r>
              <a:rPr lang="tr-TR" sz="2800" dirty="0" smtClean="0">
                <a:latin typeface="Bodoni MT" pitchFamily="18" charset="0"/>
              </a:rPr>
              <a:t>  olmuş  </a:t>
            </a:r>
            <a:r>
              <a:rPr lang="tr-TR" sz="2800" dirty="0" err="1" smtClean="0">
                <a:latin typeface="Bodoni MT" pitchFamily="18" charset="0"/>
              </a:rPr>
              <a:t>rodentler</a:t>
            </a:r>
            <a:r>
              <a:rPr lang="tr-TR" sz="2800" dirty="0" smtClean="0">
                <a:latin typeface="Bodoni MT" pitchFamily="18" charset="0"/>
              </a:rPr>
              <a:t>, köpekler, kediler ve kuşlar, hayvandan hayvana, çiftlikten  çiftliğe etkeni  </a:t>
            </a:r>
            <a:r>
              <a:rPr lang="tr-TR" sz="2800" dirty="0" err="1" smtClean="0">
                <a:latin typeface="Bodoni MT" pitchFamily="18" charset="0"/>
              </a:rPr>
              <a:t>taşıyabimektedir</a:t>
            </a:r>
            <a:r>
              <a:rPr lang="tr-TR" sz="2800" dirty="0" smtClean="0">
                <a:latin typeface="Bodoni MT" pitchFamily="18" charset="0"/>
              </a:rPr>
              <a:t>.</a:t>
            </a:r>
            <a:endParaRPr lang="tr-TR" sz="28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90872" y="3184376"/>
            <a:ext cx="8229600" cy="1252736"/>
          </a:xfrm>
        </p:spPr>
        <p:txBody>
          <a:bodyPr/>
          <a:lstStyle/>
          <a:p>
            <a:r>
              <a:rPr lang="tr-TR" sz="2800" dirty="0" smtClean="0">
                <a:latin typeface="Bodoni MT" pitchFamily="18" charset="0"/>
              </a:rPr>
              <a:t>Şap hastalığında meme   derisindeki   </a:t>
            </a:r>
            <a:r>
              <a:rPr lang="tr-TR" sz="2800" dirty="0" err="1" smtClean="0">
                <a:latin typeface="Bodoni MT" pitchFamily="18" charset="0"/>
              </a:rPr>
              <a:t>eroziv</a:t>
            </a:r>
            <a:r>
              <a:rPr lang="tr-TR" sz="2800" dirty="0" smtClean="0">
                <a:latin typeface="Bodoni MT" pitchFamily="18" charset="0"/>
              </a:rPr>
              <a:t>  değişiklikler olur. 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1216" y="3256384"/>
            <a:ext cx="8219256" cy="1612776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Dilde,  diş  etlerinde ve  tırnak  aralarında lezyonlara  rastlanmaktadır.</a:t>
            </a:r>
            <a:endParaRPr lang="tr-TR" sz="2800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tr-TR" sz="2800" dirty="0" smtClean="0">
                <a:latin typeface="Bodoni MT" pitchFamily="18" charset="0"/>
              </a:rPr>
              <a:t>Meme  ve meme  başı derisinin  </a:t>
            </a:r>
            <a:r>
              <a:rPr lang="tr-TR" sz="2800" dirty="0" err="1" smtClean="0">
                <a:latin typeface="Bodoni MT" pitchFamily="18" charset="0"/>
              </a:rPr>
              <a:t>viral</a:t>
            </a:r>
            <a:r>
              <a:rPr lang="tr-TR" sz="2800" dirty="0" smtClean="0">
                <a:latin typeface="Bodoni MT" pitchFamily="18" charset="0"/>
              </a:rPr>
              <a:t> enfeksiyon- </a:t>
            </a:r>
            <a:r>
              <a:rPr lang="tr-TR" sz="2800" dirty="0" err="1" smtClean="0">
                <a:latin typeface="Bodoni MT" pitchFamily="18" charset="0"/>
              </a:rPr>
              <a:t>larının</a:t>
            </a:r>
            <a:r>
              <a:rPr lang="tr-TR" sz="2800" dirty="0" smtClean="0">
                <a:latin typeface="Bodoni MT" pitchFamily="18" charset="0"/>
              </a:rPr>
              <a:t> tedavisinde kullanılabilecek  spesifik bir ilaç bulunmamaktadır. 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smtClean="0">
                <a:latin typeface="Bodoni MT" pitchFamily="18" charset="0"/>
              </a:rPr>
              <a:t>Bu nedenle daha çok </a:t>
            </a:r>
            <a:r>
              <a:rPr lang="tr-TR" sz="2800" dirty="0" err="1" smtClean="0">
                <a:latin typeface="Bodoni MT" pitchFamily="18" charset="0"/>
              </a:rPr>
              <a:t>sekonder</a:t>
            </a:r>
            <a:r>
              <a:rPr lang="tr-TR" sz="2800" dirty="0" smtClean="0">
                <a:latin typeface="Bodoni MT" pitchFamily="18" charset="0"/>
              </a:rPr>
              <a:t> enfeksiyonları  engelleyecek önlemlere başvurulmaktadır.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err="1" smtClean="0">
                <a:latin typeface="Bodoni MT" pitchFamily="18" charset="0"/>
              </a:rPr>
              <a:t>Sekonder</a:t>
            </a:r>
            <a:r>
              <a:rPr lang="tr-TR" sz="2800" dirty="0" smtClean="0">
                <a:latin typeface="Bodoni MT" pitchFamily="18" charset="0"/>
              </a:rPr>
              <a:t> enfeksiyonları  önlemek için lezyonlu bölgenin temizliği  ve dezenfeksiyonu yapılmalıdır.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Ağrılı  durumlarda, meme   başlarının sağım öncesi gliserinli </a:t>
            </a:r>
            <a:r>
              <a:rPr lang="tr-TR" sz="2800" dirty="0" err="1" smtClean="0">
                <a:latin typeface="Bodoni MT" pitchFamily="18" charset="0"/>
              </a:rPr>
              <a:t>teat</a:t>
            </a:r>
            <a:r>
              <a:rPr lang="tr-TR" sz="2800" dirty="0" smtClean="0">
                <a:latin typeface="Bodoni MT" pitchFamily="18" charset="0"/>
              </a:rPr>
              <a:t> </a:t>
            </a:r>
            <a:r>
              <a:rPr lang="tr-TR" sz="2800" dirty="0" err="1" smtClean="0">
                <a:latin typeface="Bodoni MT" pitchFamily="18" charset="0"/>
              </a:rPr>
              <a:t>dipping</a:t>
            </a:r>
            <a:r>
              <a:rPr lang="tr-TR" sz="2800" dirty="0" smtClean="0">
                <a:latin typeface="Bodoni MT" pitchFamily="18" charset="0"/>
              </a:rPr>
              <a:t> solüsyonlarına daldırılması, meme  başının  yumuşatılmasına  ve sağıma  yardımcı  olmaktadır. 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err="1" smtClean="0">
                <a:latin typeface="Bodoni MT" pitchFamily="18" charset="0"/>
              </a:rPr>
              <a:t>Virusun</a:t>
            </a:r>
            <a:r>
              <a:rPr lang="tr-TR" sz="2800" dirty="0" smtClean="0">
                <a:latin typeface="Bodoni MT" pitchFamily="18" charset="0"/>
              </a:rPr>
              <a:t> iyotlu solüsyonlar  içerisinde  süratle  tahrip olması  nedeni  ile, </a:t>
            </a:r>
            <a:r>
              <a:rPr lang="tr-TR" sz="2800" dirty="0" err="1" smtClean="0">
                <a:latin typeface="Bodoni MT" pitchFamily="18" charset="0"/>
              </a:rPr>
              <a:t>teat</a:t>
            </a:r>
            <a:r>
              <a:rPr lang="tr-TR" sz="2800" dirty="0" smtClean="0">
                <a:latin typeface="Bodoni MT" pitchFamily="18" charset="0"/>
              </a:rPr>
              <a:t>  </a:t>
            </a:r>
            <a:r>
              <a:rPr lang="tr-TR" sz="2800" dirty="0" err="1" smtClean="0">
                <a:latin typeface="Bodoni MT" pitchFamily="18" charset="0"/>
              </a:rPr>
              <a:t>dipping</a:t>
            </a:r>
            <a:r>
              <a:rPr lang="tr-TR" sz="2800" dirty="0" smtClean="0">
                <a:latin typeface="Bodoni MT" pitchFamily="18" charset="0"/>
              </a:rPr>
              <a:t> solüsyonlarının iyot  ile hazırlanması daha akılcıdır.</a:t>
            </a:r>
            <a:endParaRPr lang="tr-TR" sz="28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Hastalıktan etkilenmiş  ineklerde  sağım  güçlüğü var ise meme  başına  plastik sonda takılarak, sağım gerçekleştirilmeli ve bir süre sondalar meme başında bırakılmalıdır. </a:t>
            </a:r>
          </a:p>
          <a:p>
            <a:endParaRPr lang="tr-TR" sz="2800" dirty="0" smtClean="0">
              <a:latin typeface="Bodoni MT" pitchFamily="18" charset="0"/>
            </a:endParaRPr>
          </a:p>
          <a:p>
            <a:r>
              <a:rPr lang="tr-TR" sz="2800" dirty="0" smtClean="0">
                <a:latin typeface="Bodoni MT" pitchFamily="18" charset="0"/>
              </a:rPr>
              <a:t>Sonda sık sık değiştirilmeli ve her  sağımdan sonra  </a:t>
            </a:r>
            <a:r>
              <a:rPr lang="tr-TR" sz="2800" dirty="0" err="1" smtClean="0">
                <a:latin typeface="Bodoni MT" pitchFamily="18" charset="0"/>
              </a:rPr>
              <a:t>mastitisten</a:t>
            </a:r>
            <a:r>
              <a:rPr lang="tr-TR" sz="2800" dirty="0" smtClean="0">
                <a:latin typeface="Bodoni MT" pitchFamily="18" charset="0"/>
              </a:rPr>
              <a:t> korunmak için meme  içi antibiyotik verilmelidir.</a:t>
            </a:r>
            <a:endParaRPr lang="tr-TR" sz="28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3096344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Garamond" pitchFamily="18" charset="0"/>
              </a:rPr>
              <a:t>Düvelerde genellikle doğuma yakın dönemde veya doğumdan birkaç  gün  sonrasında şekillenmektedir.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smtClean="0">
                <a:latin typeface="Garamond" pitchFamily="18" charset="0"/>
              </a:rPr>
              <a:t>Çünkü, bu dönemde meme bezine  gelen  kan,  memeden aynı hızla  geri  dönmemektedir. </a:t>
            </a:r>
            <a:endParaRPr lang="tr-TR" sz="28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>
            <a:normAutofit/>
          </a:bodyPr>
          <a:lstStyle/>
          <a:p>
            <a:r>
              <a:rPr lang="tr-TR" sz="2800" dirty="0" smtClean="0">
                <a:latin typeface="Bodoni MT" pitchFamily="18" charset="0"/>
              </a:rPr>
              <a:t>Bu uygulamaların yanı  sıra  bu  tür  hasta inekler  en son sağılmalı ve sağım sistemi mutlaka dezenfekte edilmelidir.</a:t>
            </a:r>
          </a:p>
          <a:p>
            <a:endParaRPr lang="tr-TR" sz="2800" dirty="0">
              <a:latin typeface="Bodoni MT" pitchFamily="18" charset="0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endParaRPr lang="tr-TR" dirty="0" smtClean="0"/>
          </a:p>
          <a:p>
            <a:pPr algn="ctr">
              <a:buNone/>
            </a:pPr>
            <a:r>
              <a:rPr lang="tr-TR" sz="4000" b="1" dirty="0" smtClean="0"/>
              <a:t>Teşekkürler</a:t>
            </a:r>
            <a:endParaRPr lang="tr-T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09939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Garamond" pitchFamily="18" charset="0"/>
              </a:rPr>
              <a:t>Bir  başka  nedende  kolostrum yapımı nedeni ile kan proteinlerinin (</a:t>
            </a:r>
            <a:r>
              <a:rPr lang="tr-TR" sz="2400" dirty="0" err="1" smtClean="0">
                <a:latin typeface="Garamond" pitchFamily="18" charset="0"/>
              </a:rPr>
              <a:t>immunglobulinlerin</a:t>
            </a:r>
            <a:r>
              <a:rPr lang="tr-TR" sz="2400" dirty="0" smtClean="0">
                <a:latin typeface="Garamond" pitchFamily="18" charset="0"/>
              </a:rPr>
              <a:t>) kolostruma geçmesidir. </a:t>
            </a:r>
          </a:p>
          <a:p>
            <a:endParaRPr lang="tr-TR" sz="2400" dirty="0" smtClean="0">
              <a:latin typeface="Garamond" pitchFamily="18" charset="0"/>
            </a:endParaRPr>
          </a:p>
          <a:p>
            <a:endParaRPr lang="tr-TR" sz="2400" dirty="0" smtClean="0">
              <a:latin typeface="Garamond" pitchFamily="18" charset="0"/>
            </a:endParaRPr>
          </a:p>
          <a:p>
            <a:r>
              <a:rPr lang="tr-TR" sz="2400" dirty="0" smtClean="0">
                <a:latin typeface="Garamond" pitchFamily="18" charset="0"/>
              </a:rPr>
              <a:t>Bu nedenlerin dışında  </a:t>
            </a:r>
            <a:r>
              <a:rPr lang="tr-TR" sz="2400" b="1" dirty="0" smtClean="0">
                <a:latin typeface="Garamond" pitchFamily="18" charset="0"/>
              </a:rPr>
              <a:t>doğum öncesi tahıl grubu yiyeceklerin aşırı tüketilmesi, </a:t>
            </a:r>
            <a:r>
              <a:rPr lang="tr-TR" sz="2400" b="1" dirty="0" err="1" smtClean="0">
                <a:latin typeface="Garamond" pitchFamily="18" charset="0"/>
              </a:rPr>
              <a:t>rasyondaki</a:t>
            </a:r>
            <a:r>
              <a:rPr lang="tr-TR" sz="2400" b="1" dirty="0" smtClean="0">
                <a:latin typeface="Garamond" pitchFamily="18" charset="0"/>
              </a:rPr>
              <a:t> tuz  oranının  fazla olması  </a:t>
            </a:r>
            <a:r>
              <a:rPr lang="tr-TR" sz="2400" dirty="0" smtClean="0">
                <a:latin typeface="Garamond" pitchFamily="18" charset="0"/>
              </a:rPr>
              <a:t>ve yüksek oranda potasyum içeren  yemler  ile beslenme de meme  ödemine sebep  olabilmektedir.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1"/>
            <a:ext cx="8219256" cy="1900808"/>
          </a:xfrm>
        </p:spPr>
        <p:txBody>
          <a:bodyPr/>
          <a:lstStyle/>
          <a:p>
            <a:r>
              <a:rPr lang="tr-TR" sz="2800" dirty="0" smtClean="0">
                <a:latin typeface="Garamond" pitchFamily="18" charset="0"/>
              </a:rPr>
              <a:t>Ödemin  en tipik özelliği parmakla bastırıldığında parmak izinin bir süre kalmasıdır.</a:t>
            </a:r>
          </a:p>
          <a:p>
            <a:endParaRPr lang="tr-TR" dirty="0"/>
          </a:p>
        </p:txBody>
      </p:sp>
      <p:pic>
        <p:nvPicPr>
          <p:cNvPr id="629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4149080"/>
            <a:ext cx="2352261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8864" y="1916832"/>
            <a:ext cx="8229600" cy="3384376"/>
          </a:xfrm>
        </p:spPr>
        <p:txBody>
          <a:bodyPr>
            <a:normAutofit fontScale="92500" lnSpcReduction="10000"/>
          </a:bodyPr>
          <a:lstStyle/>
          <a:p>
            <a:r>
              <a:rPr lang="tr-TR" sz="2800" dirty="0" smtClean="0">
                <a:latin typeface="Garamond" pitchFamily="18" charset="0"/>
              </a:rPr>
              <a:t>Meme ödemi fizyolojik veya patolojik (</a:t>
            </a:r>
            <a:r>
              <a:rPr lang="tr-TR" sz="2800" dirty="0" err="1" smtClean="0">
                <a:latin typeface="Garamond" pitchFamily="18" charset="0"/>
              </a:rPr>
              <a:t>mastitise</a:t>
            </a:r>
            <a:r>
              <a:rPr lang="tr-TR" sz="2800" dirty="0" smtClean="0">
                <a:latin typeface="Garamond" pitchFamily="18" charset="0"/>
              </a:rPr>
              <a:t> bağlı) olabilir.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smtClean="0">
                <a:latin typeface="Garamond" pitchFamily="18" charset="0"/>
              </a:rPr>
              <a:t>Doğuma ilişkin meme  ödeminde genelde 4 meme  lobunda şişlik bulunmaktadır. </a:t>
            </a:r>
          </a:p>
          <a:p>
            <a:endParaRPr lang="tr-TR" sz="2800" dirty="0" smtClean="0">
              <a:latin typeface="Garamond" pitchFamily="18" charset="0"/>
            </a:endParaRPr>
          </a:p>
          <a:p>
            <a:r>
              <a:rPr lang="tr-TR" sz="2800" dirty="0" err="1" smtClean="0">
                <a:latin typeface="Garamond" pitchFamily="18" charset="0"/>
              </a:rPr>
              <a:t>Mastitis</a:t>
            </a:r>
            <a:r>
              <a:rPr lang="tr-TR" sz="2800" dirty="0" smtClean="0">
                <a:latin typeface="Garamond" pitchFamily="18" charset="0"/>
              </a:rPr>
              <a:t>  sonucu şekillenen  meme  ödemlerinde ise genelde </a:t>
            </a:r>
            <a:r>
              <a:rPr lang="tr-TR" sz="2800" dirty="0" err="1" smtClean="0">
                <a:latin typeface="Garamond" pitchFamily="18" charset="0"/>
              </a:rPr>
              <a:t>enfekte</a:t>
            </a:r>
            <a:r>
              <a:rPr lang="tr-TR" sz="2800" dirty="0" smtClean="0">
                <a:latin typeface="Garamond" pitchFamily="18" charset="0"/>
              </a:rPr>
              <a:t> meme  lobu veya loblarında ödem vardır.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1941</Words>
  <Application>Microsoft Office PowerPoint</Application>
  <PresentationFormat>Ekran Gösterisi (4:3)</PresentationFormat>
  <Paragraphs>211</Paragraphs>
  <Slides>61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61</vt:i4>
      </vt:variant>
    </vt:vector>
  </HeadingPairs>
  <TitlesOfParts>
    <vt:vector size="62" baseType="lpstr">
      <vt:lpstr>Ofis Teması</vt:lpstr>
      <vt:lpstr>Meme Başı Derisi Hastalıkları</vt:lpstr>
      <vt:lpstr>Slayt 2</vt:lpstr>
      <vt:lpstr>Meme  Ödemi 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Korunma</vt:lpstr>
      <vt:lpstr>Slayt 17</vt:lpstr>
      <vt:lpstr>Slayt 18</vt:lpstr>
      <vt:lpstr>Slayt 19</vt:lpstr>
      <vt:lpstr>Slayt 20</vt:lpstr>
      <vt:lpstr>Sütte  Kan Görülmesi 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Memede Hematom </vt:lpstr>
      <vt:lpstr>Slayt 31</vt:lpstr>
      <vt:lpstr>Slayt 32</vt:lpstr>
      <vt:lpstr>Slayt 33</vt:lpstr>
      <vt:lpstr>Meme  Başı Derisinde  Çatlak </vt:lpstr>
      <vt:lpstr>Slayt 35</vt:lpstr>
      <vt:lpstr>Slayt 36</vt:lpstr>
      <vt:lpstr>Slayt 37</vt:lpstr>
      <vt:lpstr>Papillomatozis </vt:lpstr>
      <vt:lpstr>Slayt 39</vt:lpstr>
      <vt:lpstr>Slayt 40</vt:lpstr>
      <vt:lpstr>Slayt 41</vt:lpstr>
      <vt:lpstr>Slayt 42</vt:lpstr>
      <vt:lpstr>Slayt 43</vt:lpstr>
      <vt:lpstr>Slayt 44</vt:lpstr>
      <vt:lpstr>Herpes Viruslara Bağlı Mamillitis </vt:lpstr>
      <vt:lpstr>Slayt 46</vt:lpstr>
      <vt:lpstr>Slayt 47</vt:lpstr>
      <vt:lpstr>Slayt 48</vt:lpstr>
      <vt:lpstr>Slayt 49</vt:lpstr>
      <vt:lpstr>Slayt 50</vt:lpstr>
      <vt:lpstr>Bazı Viral Hastalıklar Sonucu  Oluşan Lezyonlar </vt:lpstr>
      <vt:lpstr>Slayt 52</vt:lpstr>
      <vt:lpstr>Slayt 53</vt:lpstr>
      <vt:lpstr>Slayt 54</vt:lpstr>
      <vt:lpstr>Slayt 55</vt:lpstr>
      <vt:lpstr>Slayt 56</vt:lpstr>
      <vt:lpstr>Slayt 57</vt:lpstr>
      <vt:lpstr>Slayt 58</vt:lpstr>
      <vt:lpstr>Slayt 59</vt:lpstr>
      <vt:lpstr>Slayt 60</vt:lpstr>
      <vt:lpstr>Slayt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Meme Başı Derisi Hastalıkları</dc:title>
  <dc:creator>Ayhan Bastan</dc:creator>
  <cp:lastModifiedBy>Ayhan Bastan</cp:lastModifiedBy>
  <cp:revision>1</cp:revision>
  <dcterms:created xsi:type="dcterms:W3CDTF">2017-10-25T14:24:06Z</dcterms:created>
  <dcterms:modified xsi:type="dcterms:W3CDTF">2017-10-25T14:24:29Z</dcterms:modified>
</cp:coreProperties>
</file>