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417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49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080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359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85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1602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62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118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02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13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1702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5C4B6E3-60FA-4E19-B4B1-C1C6ED1EA91D}" type="datetimeFigureOut">
              <a:rPr lang="tr-TR" smtClean="0"/>
              <a:t>29.12.2019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D4FD392-949E-4685-9DB7-FE1F2349FDA8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912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3999" y="780461"/>
            <a:ext cx="9458619" cy="2995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86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1588" y="1438157"/>
            <a:ext cx="10515600" cy="4351338"/>
          </a:xfrm>
        </p:spPr>
        <p:txBody>
          <a:bodyPr/>
          <a:lstStyle/>
          <a:p>
            <a:r>
              <a:rPr lang="tr-TR" dirty="0" smtClean="0"/>
              <a:t>Etkin dinlemeyi hatırlıyor muyuz?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2</a:t>
            </a:fld>
            <a:endParaRPr lang="tr-TR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721" y="2660945"/>
            <a:ext cx="5279594" cy="2725148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80719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DİNLEME YANLIŞLARI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2200900"/>
            <a:ext cx="3228535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dirty="0" smtClean="0"/>
              <a:t>1-Papağanlık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2-Abartmak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3-Eklemek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4-Acele </a:t>
            </a:r>
            <a:r>
              <a:rPr lang="tr-TR" dirty="0"/>
              <a:t>etmek</a:t>
            </a:r>
          </a:p>
          <a:p>
            <a:pPr marL="0" indent="0" algn="ctr">
              <a:buNone/>
            </a:pPr>
            <a:r>
              <a:rPr lang="tr-TR" dirty="0" smtClean="0"/>
              <a:t>5-Yorum </a:t>
            </a:r>
            <a:r>
              <a:rPr lang="tr-TR" dirty="0"/>
              <a:t>getirmek</a:t>
            </a:r>
          </a:p>
          <a:p>
            <a:pPr marL="0" indent="0" algn="ctr">
              <a:buNone/>
            </a:pPr>
            <a:r>
              <a:rPr lang="tr-TR" dirty="0" smtClean="0"/>
              <a:t>6-Eksik </a:t>
            </a:r>
            <a:r>
              <a:rPr lang="tr-TR" dirty="0"/>
              <a:t>söylemek</a:t>
            </a:r>
          </a:p>
          <a:p>
            <a:pPr marL="0" indent="0" algn="ctr">
              <a:buNone/>
            </a:pPr>
            <a:r>
              <a:rPr lang="tr-TR" dirty="0" smtClean="0"/>
              <a:t>7-Küçümsemek</a:t>
            </a: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8-Geri </a:t>
            </a:r>
            <a:r>
              <a:rPr lang="tr-TR" dirty="0"/>
              <a:t>kalmak</a:t>
            </a:r>
          </a:p>
          <a:p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7300" y="2667989"/>
            <a:ext cx="4807415" cy="2704171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349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tr-TR" b="1" dirty="0" smtClean="0"/>
              <a:t>İLETİŞİM ENGELLERİ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4511" y="1841086"/>
            <a:ext cx="5608320" cy="43549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1-Emretme</a:t>
            </a:r>
            <a:r>
              <a:rPr lang="tr-TR" dirty="0"/>
              <a:t>, yönetme</a:t>
            </a:r>
          </a:p>
          <a:p>
            <a:pPr marL="0" indent="0">
              <a:buNone/>
            </a:pPr>
            <a:r>
              <a:rPr lang="tr-TR" dirty="0" smtClean="0"/>
              <a:t>2-Uyarma</a:t>
            </a:r>
            <a:r>
              <a:rPr lang="tr-TR" dirty="0"/>
              <a:t>, tehdit etme</a:t>
            </a:r>
          </a:p>
          <a:p>
            <a:pPr marL="0" indent="0">
              <a:buNone/>
            </a:pPr>
            <a:r>
              <a:rPr lang="tr-TR" dirty="0" smtClean="0"/>
              <a:t>3-Ahlak </a:t>
            </a:r>
            <a:r>
              <a:rPr lang="tr-TR" dirty="0"/>
              <a:t>dersi- vaaz verme</a:t>
            </a:r>
          </a:p>
          <a:p>
            <a:pPr marL="0" indent="0">
              <a:buNone/>
            </a:pPr>
            <a:r>
              <a:rPr lang="tr-TR" dirty="0" smtClean="0"/>
              <a:t>4-Öğüt </a:t>
            </a:r>
            <a:r>
              <a:rPr lang="tr-TR" dirty="0"/>
              <a:t>verme, çözüm getirme</a:t>
            </a:r>
          </a:p>
          <a:p>
            <a:pPr marL="0" indent="0">
              <a:buNone/>
            </a:pPr>
            <a:r>
              <a:rPr lang="tr-TR" dirty="0" smtClean="0"/>
              <a:t>5-Mantık </a:t>
            </a:r>
            <a:r>
              <a:rPr lang="tr-TR" dirty="0"/>
              <a:t>yoluyla inandırma, tartışma</a:t>
            </a:r>
          </a:p>
          <a:p>
            <a:pPr marL="0" indent="0">
              <a:buNone/>
            </a:pPr>
            <a:r>
              <a:rPr lang="tr-TR" dirty="0" smtClean="0"/>
              <a:t>6-Yargılama</a:t>
            </a:r>
            <a:r>
              <a:rPr lang="tr-TR" dirty="0"/>
              <a:t>, eleştirme, </a:t>
            </a:r>
            <a:r>
              <a:rPr lang="tr-TR" dirty="0" smtClean="0"/>
              <a:t>suçlama</a:t>
            </a:r>
          </a:p>
          <a:p>
            <a:pPr marL="0" indent="0">
              <a:buNone/>
            </a:pPr>
            <a:r>
              <a:rPr lang="tr-TR" dirty="0" smtClean="0"/>
              <a:t>7-Övme</a:t>
            </a:r>
            <a:r>
              <a:rPr lang="tr-TR" dirty="0"/>
              <a:t>, görüşüne katılma, teşhis koyma</a:t>
            </a:r>
          </a:p>
          <a:p>
            <a:pPr marL="0" indent="0">
              <a:buNone/>
            </a:pPr>
            <a:r>
              <a:rPr lang="tr-TR" dirty="0" smtClean="0"/>
              <a:t>8-Ad </a:t>
            </a:r>
            <a:r>
              <a:rPr lang="tr-TR" dirty="0"/>
              <a:t>takma, gülünç duruma düşürme</a:t>
            </a:r>
          </a:p>
          <a:p>
            <a:pPr marL="0" indent="0">
              <a:buNone/>
            </a:pPr>
            <a:r>
              <a:rPr lang="tr-TR" dirty="0" smtClean="0"/>
              <a:t>9-Tahlil </a:t>
            </a:r>
            <a:r>
              <a:rPr lang="tr-TR" dirty="0"/>
              <a:t>etme, teşhis, tanı koyma</a:t>
            </a:r>
          </a:p>
          <a:p>
            <a:pPr marL="0" indent="0">
              <a:buNone/>
            </a:pPr>
            <a:r>
              <a:rPr lang="tr-TR" dirty="0" smtClean="0"/>
              <a:t>10-Güven </a:t>
            </a:r>
            <a:r>
              <a:rPr lang="tr-TR" dirty="0"/>
              <a:t>verme, teskin, teselli etme</a:t>
            </a:r>
          </a:p>
          <a:p>
            <a:pPr marL="0" indent="0">
              <a:buNone/>
            </a:pPr>
            <a:r>
              <a:rPr lang="tr-TR" dirty="0" smtClean="0"/>
              <a:t>11-İnceleme</a:t>
            </a:r>
            <a:r>
              <a:rPr lang="tr-TR" dirty="0"/>
              <a:t>, araştırma, soruşturma</a:t>
            </a:r>
          </a:p>
          <a:p>
            <a:pPr marL="0" indent="0">
              <a:buNone/>
            </a:pPr>
            <a:r>
              <a:rPr lang="tr-TR" dirty="0" smtClean="0"/>
              <a:t>12-Konu </a:t>
            </a:r>
            <a:r>
              <a:rPr lang="tr-TR" dirty="0"/>
              <a:t>değiştirme, işi alaya alma, şakacı davranma 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2379" y="2718896"/>
            <a:ext cx="3835239" cy="3102031"/>
          </a:xfrm>
          <a:prstGeom prst="rect">
            <a:avLst/>
          </a:prstGeom>
        </p:spPr>
      </p:pic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867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/>
          </p:nvPr>
        </p:nvGraphicFramePr>
        <p:xfrm>
          <a:off x="820618" y="1692680"/>
          <a:ext cx="10902459" cy="3241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53">
                  <a:extLst>
                    <a:ext uri="{9D8B030D-6E8A-4147-A177-3AD203B41FA5}">
                      <a16:colId xmlns:a16="http://schemas.microsoft.com/office/drawing/2014/main" val="2111758587"/>
                    </a:ext>
                  </a:extLst>
                </a:gridCol>
                <a:gridCol w="3634153">
                  <a:extLst>
                    <a:ext uri="{9D8B030D-6E8A-4147-A177-3AD203B41FA5}">
                      <a16:colId xmlns:a16="http://schemas.microsoft.com/office/drawing/2014/main" val="1319560964"/>
                    </a:ext>
                  </a:extLst>
                </a:gridCol>
                <a:gridCol w="3634153">
                  <a:extLst>
                    <a:ext uri="{9D8B030D-6E8A-4147-A177-3AD203B41FA5}">
                      <a16:colId xmlns:a16="http://schemas.microsoft.com/office/drawing/2014/main" val="154627876"/>
                    </a:ext>
                  </a:extLst>
                </a:gridCol>
              </a:tblGrid>
              <a:tr h="1026204"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Hasta sahibinin mesajı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Hekimin yanlış tutumu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dirty="0" smtClean="0"/>
                    </a:p>
                    <a:p>
                      <a:pPr algn="ctr"/>
                      <a:r>
                        <a:rPr lang="tr-TR" dirty="0" smtClean="0"/>
                        <a:t>Hekimin</a:t>
                      </a:r>
                      <a:r>
                        <a:rPr lang="tr-TR" baseline="0" dirty="0" smtClean="0"/>
                        <a:t> doğru tutumu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2631098"/>
                  </a:ext>
                </a:extLst>
              </a:tr>
              <a:tr h="1026204">
                <a:tc>
                  <a:txBody>
                    <a:bodyPr/>
                    <a:lstStyle/>
                    <a:p>
                      <a:pPr algn="just"/>
                      <a:endParaRPr lang="tr-TR" dirty="0" smtClean="0"/>
                    </a:p>
                    <a:p>
                      <a:pPr algn="just"/>
                      <a:r>
                        <a:rPr lang="tr-TR" dirty="0" smtClean="0"/>
                        <a:t>Köpeğimin</a:t>
                      </a:r>
                      <a:r>
                        <a:rPr lang="tr-TR" baseline="0" dirty="0" smtClean="0"/>
                        <a:t> kısırlaştırma a</a:t>
                      </a:r>
                      <a:r>
                        <a:rPr lang="tr-TR" dirty="0" smtClean="0"/>
                        <a:t>meliyatıyla ilgili çok endişeliyim.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dirty="0" smtClean="0"/>
                    </a:p>
                    <a:p>
                      <a:pPr algn="just"/>
                      <a:r>
                        <a:rPr lang="tr-TR" dirty="0" smtClean="0"/>
                        <a:t>Hayır, endişe edecek</a:t>
                      </a:r>
                      <a:r>
                        <a:rPr lang="tr-TR" baseline="0" dirty="0" smtClean="0"/>
                        <a:t> hiçbir şey yok.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dirty="0" smtClean="0"/>
                    </a:p>
                    <a:p>
                      <a:pPr algn="just"/>
                      <a:r>
                        <a:rPr lang="tr-TR" dirty="0" smtClean="0"/>
                        <a:t>Ameliyatla ilgili endişenizi</a:t>
                      </a:r>
                      <a:r>
                        <a:rPr lang="tr-TR" baseline="0" dirty="0" smtClean="0"/>
                        <a:t> anlıyorum. Size şunu söyleyebilirim…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339663"/>
                  </a:ext>
                </a:extLst>
              </a:tr>
              <a:tr h="1026204">
                <a:tc>
                  <a:txBody>
                    <a:bodyPr/>
                    <a:lstStyle/>
                    <a:p>
                      <a:pPr algn="just"/>
                      <a:endParaRPr lang="tr-TR" dirty="0" smtClean="0"/>
                    </a:p>
                    <a:p>
                      <a:pPr algn="just"/>
                      <a:r>
                        <a:rPr lang="tr-TR" dirty="0" smtClean="0"/>
                        <a:t>Kedim öldüğünden beri</a:t>
                      </a:r>
                      <a:r>
                        <a:rPr lang="tr-TR" baseline="0" dirty="0" smtClean="0"/>
                        <a:t> kendimi çok yalnız hissediyorum.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dirty="0" smtClean="0"/>
                    </a:p>
                    <a:p>
                      <a:pPr algn="just"/>
                      <a:r>
                        <a:rPr lang="tr-TR" dirty="0" smtClean="0"/>
                        <a:t>Böyle hissetmenize hiç gerek yok. Başka kedi</a:t>
                      </a:r>
                      <a:r>
                        <a:rPr lang="tr-TR" baseline="0" dirty="0" smtClean="0"/>
                        <a:t> sahiplenirsiniz.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tr-TR" dirty="0" smtClean="0"/>
                        <a:t>Bunca yıl birlikte vakit</a:t>
                      </a:r>
                      <a:r>
                        <a:rPr lang="tr-TR" baseline="0" dirty="0" smtClean="0"/>
                        <a:t> geçirdiğiniz kedinizi kaybetmeniz çok zor olmalı. Neden bu kadar üzgün olduğunuzu tahmin edebiliyorum.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3471435"/>
                  </a:ext>
                </a:extLst>
              </a:tr>
            </a:tbl>
          </a:graphicData>
        </a:graphic>
      </p:graphicFrame>
      <p:sp>
        <p:nvSpPr>
          <p:cNvPr id="5" name="Metin kutusu 4"/>
          <p:cNvSpPr txBox="1"/>
          <p:nvPr/>
        </p:nvSpPr>
        <p:spPr>
          <a:xfrm>
            <a:off x="6400800" y="6171684"/>
            <a:ext cx="63890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smtClean="0">
                <a:solidFill>
                  <a:srgbClr val="C00000"/>
                </a:solidFill>
              </a:rPr>
              <a:t>Hasta sahibinize nasıl hissetmesi gerektiğini söylemeyin…</a:t>
            </a:r>
            <a:endParaRPr lang="tr-TR" i="1" dirty="0">
              <a:solidFill>
                <a:srgbClr val="C00000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748870" y="6405685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>
          <a:xfrm>
            <a:off x="9091246" y="6497027"/>
            <a:ext cx="2743200" cy="365125"/>
          </a:xfrm>
        </p:spPr>
        <p:txBody>
          <a:bodyPr/>
          <a:lstStyle/>
          <a:p>
            <a:fld id="{F015D85F-EF89-403F-9787-6C51DF9AAA8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2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588536" y="6459293"/>
            <a:ext cx="20683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1200" dirty="0"/>
              <a:t>(Desmond ve </a:t>
            </a:r>
            <a:r>
              <a:rPr lang="tr-TR" sz="1200" dirty="0" err="1"/>
              <a:t>Copeland</a:t>
            </a:r>
            <a:r>
              <a:rPr lang="tr-TR" sz="1200" dirty="0"/>
              <a:t>, 2010)</a:t>
            </a: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/>
          </p:nvPr>
        </p:nvGraphicFramePr>
        <p:xfrm>
          <a:off x="2286857" y="496927"/>
          <a:ext cx="8128000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2295555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4233660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Hassas ifade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Yerine geçebilecek ifade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5537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Beklemelisiniz.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Sizi en kısa sürede içeriye</a:t>
                      </a:r>
                      <a:r>
                        <a:rPr lang="tr-TR" baseline="0" dirty="0" smtClean="0"/>
                        <a:t> alacağız.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4707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Şimdi biraz sakinleşin.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Durumun sizin</a:t>
                      </a:r>
                      <a:r>
                        <a:rPr lang="tr-TR" baseline="0" dirty="0" smtClean="0"/>
                        <a:t> için pek rahat olmadığının farkındayım.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84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Şimdi derin bir nefes alın.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Bazı konularda kaygılandığınız belli oluyor. Sizi neyin kaygılandırdığını bana anlatırsanız</a:t>
                      </a:r>
                      <a:r>
                        <a:rPr lang="tr-TR" baseline="0" dirty="0" smtClean="0"/>
                        <a:t> sevinirim.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599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Şunu kavramalısınız…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Durum şu şekilde… Şu anda ilgilendiğimiz şey şu…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387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Anlamıyorsunuz…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Bunun üzerinden</a:t>
                      </a:r>
                      <a:r>
                        <a:rPr lang="tr-TR" baseline="0" dirty="0" smtClean="0"/>
                        <a:t> birlikte tekrar geçelim.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100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Bunu konuşmuştuk zaten.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Başka</a:t>
                      </a:r>
                      <a:r>
                        <a:rPr lang="tr-TR" baseline="0" dirty="0" smtClean="0"/>
                        <a:t> bir şekilde tekrar söyleyeyim.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1132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Tamam, bir kez daha anlatıyorum.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Açıklamamı biraz daha netleştireyim.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466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Hayır, bunu yapamayız.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Şu andaki tedavimiz</a:t>
                      </a:r>
                      <a:r>
                        <a:rPr lang="tr-TR" baseline="0" dirty="0" smtClean="0"/>
                        <a:t> böyle… Şimdi yapabileceğimiz şey …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46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Bugün hiç vaktim yok.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Gelecek</a:t>
                      </a:r>
                      <a:r>
                        <a:rPr lang="tr-TR" baseline="0" dirty="0" smtClean="0"/>
                        <a:t> muayenede…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048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Bunu yapmadan önce şunu yapmalıyız.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Şunu yaptıktan sonra bunu yapabileceğiz.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723824"/>
                  </a:ext>
                </a:extLst>
              </a:tr>
            </a:tbl>
          </a:graphicData>
        </a:graphic>
      </p:graphicFrame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D85F-EF89-403F-9787-6C51DF9AAA8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27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</TotalTime>
  <Words>306</Words>
  <Application>Microsoft Office PowerPoint</Application>
  <PresentationFormat>Geniş ekran</PresentationFormat>
  <Paragraphs>70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Geçmişe bakış</vt:lpstr>
      <vt:lpstr>PowerPoint Sunusu</vt:lpstr>
      <vt:lpstr>PowerPoint Sunusu</vt:lpstr>
      <vt:lpstr>DİNLEME YANLIŞLARI</vt:lpstr>
      <vt:lpstr>İLETİŞİM ENGELLERİ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Nigar</dc:creator>
  <cp:lastModifiedBy>Nigar</cp:lastModifiedBy>
  <cp:revision>1</cp:revision>
  <dcterms:created xsi:type="dcterms:W3CDTF">2019-12-29T20:05:05Z</dcterms:created>
  <dcterms:modified xsi:type="dcterms:W3CDTF">2019-12-29T20:07:14Z</dcterms:modified>
</cp:coreProperties>
</file>