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4" r:id="rId5"/>
    <p:sldId id="260" r:id="rId6"/>
    <p:sldId id="266" r:id="rId7"/>
    <p:sldId id="267" r:id="rId8"/>
    <p:sldId id="272" r:id="rId9"/>
    <p:sldId id="273" r:id="rId10"/>
    <p:sldId id="286" r:id="rId11"/>
    <p:sldId id="268" r:id="rId12"/>
    <p:sldId id="275" r:id="rId13"/>
    <p:sldId id="287" r:id="rId14"/>
    <p:sldId id="276" r:id="rId15"/>
    <p:sldId id="288" r:id="rId16"/>
    <p:sldId id="281" r:id="rId17"/>
    <p:sldId id="282" r:id="rId18"/>
    <p:sldId id="289" r:id="rId19"/>
    <p:sldId id="290" r:id="rId20"/>
    <p:sldId id="291" r:id="rId21"/>
    <p:sldId id="292" r:id="rId22"/>
    <p:sldId id="293" r:id="rId23"/>
    <p:sldId id="294" r:id="rId24"/>
    <p:sldId id="296" r:id="rId25"/>
    <p:sldId id="297" r:id="rId26"/>
    <p:sldId id="295" r:id="rId27"/>
    <p:sldId id="265" r:id="rId28"/>
    <p:sldId id="299" r:id="rId29"/>
    <p:sldId id="300" r:id="rId30"/>
    <p:sldId id="301" r:id="rId31"/>
    <p:sldId id="302" r:id="rId32"/>
    <p:sldId id="306" r:id="rId33"/>
    <p:sldId id="303" r:id="rId34"/>
    <p:sldId id="304" r:id="rId35"/>
    <p:sldId id="305" r:id="rId36"/>
    <p:sldId id="307" r:id="rId37"/>
    <p:sldId id="309" r:id="rId38"/>
    <p:sldId id="262"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02728F8-15AB-4B57-B64B-C6E2F3AA6B8F}" type="datetimeFigureOut">
              <a:rPr lang="tr-TR"/>
              <a:pPr>
                <a:defRPr/>
              </a:pPr>
              <a:t>31.01.2020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E9674E-5DC4-4745-B619-3A501796C4C1}" type="slidenum">
              <a:rPr lang="tr-TR"/>
              <a:pPr>
                <a:defRPr/>
              </a:pPr>
              <a:t>‹#›</a:t>
            </a:fld>
            <a:endParaRPr lang="tr-TR"/>
          </a:p>
        </p:txBody>
      </p:sp>
    </p:spTree>
    <p:extLst>
      <p:ext uri="{BB962C8B-B14F-4D97-AF65-F5344CB8AC3E}">
        <p14:creationId xmlns:p14="http://schemas.microsoft.com/office/powerpoint/2010/main" val="117680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553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B569C98-512E-4821-ACCE-54A3D487A5B2}" type="slidenum">
              <a:rPr lang="tr-TR" altLang="tr-TR" smtClean="0">
                <a:solidFill>
                  <a:srgbClr val="000000"/>
                </a:solidFill>
              </a:rPr>
              <a:pPr eaLnBrk="1" fontAlgn="base" hangingPunct="1">
                <a:spcBef>
                  <a:spcPct val="0"/>
                </a:spcBef>
                <a:spcAft>
                  <a:spcPct val="0"/>
                </a:spcAft>
              </a:pPr>
              <a:t>5</a:t>
            </a:fld>
            <a:endParaRPr lang="tr-TR" altLang="tr-T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45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15E5728-D459-4A3E-BF98-9304D1C31236}" type="slidenum">
              <a:rPr lang="tr-TR" altLang="tr-TR" smtClean="0">
                <a:solidFill>
                  <a:srgbClr val="000000"/>
                </a:solidFill>
              </a:rPr>
              <a:pPr eaLnBrk="1" fontAlgn="base" hangingPunct="1">
                <a:spcBef>
                  <a:spcPct val="0"/>
                </a:spcBef>
                <a:spcAft>
                  <a:spcPct val="0"/>
                </a:spcAft>
              </a:pPr>
              <a:t>14</a:t>
            </a:fld>
            <a:endParaRPr lang="tr-TR" altLang="tr-T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5540"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A6F6423C-3D09-458B-BA12-C5EC13539C97}" type="slidenum">
              <a:rPr lang="tr-TR" altLang="tr-TR" sz="1200">
                <a:solidFill>
                  <a:srgbClr val="000000"/>
                </a:solidFill>
              </a:rPr>
              <a:pPr algn="r" eaLnBrk="1" hangingPunct="1"/>
              <a:t>15</a:t>
            </a:fld>
            <a:endParaRPr lang="tr-TR" altLang="tr-TR"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65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E8F5576-F907-42B7-B498-6934F77772F6}" type="slidenum">
              <a:rPr lang="tr-TR" altLang="tr-TR" smtClean="0">
                <a:solidFill>
                  <a:srgbClr val="000000"/>
                </a:solidFill>
              </a:rPr>
              <a:pPr eaLnBrk="1" fontAlgn="base" hangingPunct="1">
                <a:spcBef>
                  <a:spcPct val="0"/>
                </a:spcBef>
                <a:spcAft>
                  <a:spcPct val="0"/>
                </a:spcAft>
              </a:pPr>
              <a:t>16</a:t>
            </a:fld>
            <a:endParaRPr lang="tr-TR" altLang="tr-TR"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75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5BB4BAD-9313-4E07-B0D4-3B2078C2BC96}" type="slidenum">
              <a:rPr lang="tr-TR" altLang="tr-TR" smtClean="0">
                <a:solidFill>
                  <a:srgbClr val="000000"/>
                </a:solidFill>
              </a:rPr>
              <a:pPr eaLnBrk="1" fontAlgn="base" hangingPunct="1">
                <a:spcBef>
                  <a:spcPct val="0"/>
                </a:spcBef>
                <a:spcAft>
                  <a:spcPct val="0"/>
                </a:spcAft>
              </a:pPr>
              <a:t>17</a:t>
            </a:fld>
            <a:endParaRPr lang="tr-TR" altLang="tr-TR"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8612"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4EE4BCD1-2DC3-43D7-8FDB-259CA2DB3E79}" type="slidenum">
              <a:rPr lang="tr-TR" altLang="tr-TR" sz="1200">
                <a:solidFill>
                  <a:srgbClr val="000000"/>
                </a:solidFill>
              </a:rPr>
              <a:pPr algn="r" eaLnBrk="1" hangingPunct="1"/>
              <a:t>18</a:t>
            </a:fld>
            <a:endParaRPr lang="tr-TR" altLang="tr-TR"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963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D4AB0574-8216-4263-BD56-61A4D985D257}" type="slidenum">
              <a:rPr lang="tr-TR" altLang="tr-TR" sz="1200">
                <a:solidFill>
                  <a:srgbClr val="000000"/>
                </a:solidFill>
              </a:rPr>
              <a:pPr algn="r" eaLnBrk="1" hangingPunct="1"/>
              <a:t>19</a:t>
            </a:fld>
            <a:endParaRPr lang="tr-TR" altLang="tr-TR"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0660"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1AA9D795-0C18-49BB-A24F-B090C4502368}" type="slidenum">
              <a:rPr lang="tr-TR" altLang="tr-TR" sz="1200">
                <a:solidFill>
                  <a:srgbClr val="000000"/>
                </a:solidFill>
              </a:rPr>
              <a:pPr algn="r" eaLnBrk="1" hangingPunct="1"/>
              <a:t>20</a:t>
            </a:fld>
            <a:endParaRPr lang="tr-TR" altLang="tr-TR"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1684"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8FF25E84-E431-4146-99F8-380471A33F4F}" type="slidenum">
              <a:rPr lang="tr-TR" altLang="tr-TR" sz="1200">
                <a:solidFill>
                  <a:srgbClr val="000000"/>
                </a:solidFill>
              </a:rPr>
              <a:pPr algn="r" eaLnBrk="1" hangingPunct="1"/>
              <a:t>21</a:t>
            </a:fld>
            <a:endParaRPr lang="tr-TR" altLang="tr-TR"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2708"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936D55C1-46FA-4FAB-A29E-451A9C5FB53D}" type="slidenum">
              <a:rPr lang="tr-TR" altLang="tr-TR" sz="1200">
                <a:solidFill>
                  <a:srgbClr val="000000"/>
                </a:solidFill>
              </a:rPr>
              <a:pPr algn="r" eaLnBrk="1" hangingPunct="1"/>
              <a:t>22</a:t>
            </a:fld>
            <a:endParaRPr lang="tr-TR" altLang="tr-TR"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3732"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C06FDB62-D58A-4E87-AF0B-B14D6141A2FE}" type="slidenum">
              <a:rPr lang="tr-TR" altLang="tr-TR" sz="1200">
                <a:solidFill>
                  <a:srgbClr val="000000"/>
                </a:solidFill>
              </a:rPr>
              <a:pPr algn="r" eaLnBrk="1" hangingPunct="1"/>
              <a:t>23</a:t>
            </a:fld>
            <a:endParaRPr lang="tr-TR" altLang="tr-TR"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563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AFA89C7-6516-4E23-B10F-771BD523BDEF}" type="slidenum">
              <a:rPr lang="tr-TR" altLang="tr-TR" smtClean="0">
                <a:solidFill>
                  <a:srgbClr val="000000"/>
                </a:solidFill>
              </a:rPr>
              <a:pPr eaLnBrk="1" fontAlgn="base" hangingPunct="1">
                <a:spcBef>
                  <a:spcPct val="0"/>
                </a:spcBef>
                <a:spcAft>
                  <a:spcPct val="0"/>
                </a:spcAft>
              </a:pPr>
              <a:t>6</a:t>
            </a:fld>
            <a:endParaRPr lang="tr-TR" altLang="tr-TR"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475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C9F17785-D2AC-43E3-BA42-451467462E3D}" type="slidenum">
              <a:rPr lang="tr-TR" altLang="tr-TR" sz="1200">
                <a:solidFill>
                  <a:srgbClr val="000000"/>
                </a:solidFill>
              </a:rPr>
              <a:pPr algn="r" eaLnBrk="1" hangingPunct="1"/>
              <a:t>24</a:t>
            </a:fld>
            <a:endParaRPr lang="tr-TR" altLang="tr-TR"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5780"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BE6EA7FB-8A28-4766-861F-DB4A6010E68D}" type="slidenum">
              <a:rPr lang="tr-TR" altLang="tr-TR" sz="1200">
                <a:solidFill>
                  <a:srgbClr val="000000"/>
                </a:solidFill>
              </a:rPr>
              <a:pPr algn="r" eaLnBrk="1" hangingPunct="1"/>
              <a:t>25</a:t>
            </a:fld>
            <a:endParaRPr lang="tr-TR" altLang="tr-TR"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7828"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63425E5A-83F0-47AF-8ED0-473D4E42F219}" type="slidenum">
              <a:rPr lang="tr-TR" altLang="tr-TR" sz="1200">
                <a:solidFill>
                  <a:srgbClr val="000000"/>
                </a:solidFill>
              </a:rPr>
              <a:pPr algn="r" eaLnBrk="1" hangingPunct="1"/>
              <a:t>26</a:t>
            </a:fld>
            <a:endParaRPr lang="tr-TR" altLang="tr-TR"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88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31CB1A3-5CF7-404B-B810-9E13B77B9F09}" type="slidenum">
              <a:rPr lang="tr-TR" altLang="tr-TR" smtClean="0">
                <a:solidFill>
                  <a:srgbClr val="000000"/>
                </a:solidFill>
              </a:rPr>
              <a:pPr eaLnBrk="1" fontAlgn="base" hangingPunct="1">
                <a:spcBef>
                  <a:spcPct val="0"/>
                </a:spcBef>
                <a:spcAft>
                  <a:spcPct val="0"/>
                </a:spcAft>
              </a:pPr>
              <a:t>27</a:t>
            </a:fld>
            <a:endParaRPr lang="tr-TR" altLang="tr-TR"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7987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2D03F326-064B-48C3-8B0D-B19D82CF6AC9}" type="slidenum">
              <a:rPr lang="tr-TR" altLang="tr-TR" sz="1200">
                <a:solidFill>
                  <a:srgbClr val="000000"/>
                </a:solidFill>
              </a:rPr>
              <a:pPr algn="r" eaLnBrk="1" hangingPunct="1"/>
              <a:t>28</a:t>
            </a:fld>
            <a:endParaRPr lang="tr-TR" altLang="tr-TR"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0900"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7C7CA3AE-43C1-49CC-BA12-DDBEEF0AE6F7}" type="slidenum">
              <a:rPr lang="tr-TR" altLang="tr-TR" sz="1200">
                <a:solidFill>
                  <a:srgbClr val="000000"/>
                </a:solidFill>
              </a:rPr>
              <a:pPr algn="r" eaLnBrk="1" hangingPunct="1"/>
              <a:t>29</a:t>
            </a:fld>
            <a:endParaRPr lang="tr-TR" altLang="tr-TR"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1924"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49E80B61-4C2A-4AB8-B0CC-82695ACB06DC}" type="slidenum">
              <a:rPr lang="tr-TR" altLang="tr-TR" sz="1200">
                <a:solidFill>
                  <a:srgbClr val="000000"/>
                </a:solidFill>
              </a:rPr>
              <a:pPr algn="r" eaLnBrk="1" hangingPunct="1"/>
              <a:t>30</a:t>
            </a:fld>
            <a:endParaRPr lang="tr-TR" altLang="tr-TR"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2948"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267B390C-9D00-4A19-8B57-9BE89F6102B2}" type="slidenum">
              <a:rPr lang="tr-TR" altLang="tr-TR" sz="1200">
                <a:solidFill>
                  <a:srgbClr val="000000"/>
                </a:solidFill>
              </a:rPr>
              <a:pPr algn="r" eaLnBrk="1" hangingPunct="1"/>
              <a:t>31</a:t>
            </a:fld>
            <a:endParaRPr lang="tr-TR" altLang="tr-TR"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3972"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AADF165B-75D4-4172-B3D4-FF3A6507D01A}" type="slidenum">
              <a:rPr lang="tr-TR" altLang="tr-TR" sz="1200">
                <a:solidFill>
                  <a:srgbClr val="000000"/>
                </a:solidFill>
              </a:rPr>
              <a:pPr algn="r" eaLnBrk="1" hangingPunct="1"/>
              <a:t>32</a:t>
            </a:fld>
            <a:endParaRPr lang="tr-TR" altLang="tr-TR"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499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9FE2953C-EE76-40CD-8DB6-3656E336A6B1}" type="slidenum">
              <a:rPr lang="tr-TR" altLang="tr-TR" sz="1200">
                <a:solidFill>
                  <a:srgbClr val="000000"/>
                </a:solidFill>
              </a:rPr>
              <a:pPr algn="r" eaLnBrk="1" hangingPunct="1"/>
              <a:t>33</a:t>
            </a:fld>
            <a:endParaRPr lang="tr-TR" altLang="tr-T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573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533F680-387E-4C25-8362-34957CACA762}" type="slidenum">
              <a:rPr lang="tr-TR" altLang="tr-TR" smtClean="0">
                <a:solidFill>
                  <a:srgbClr val="000000"/>
                </a:solidFill>
              </a:rPr>
              <a:pPr eaLnBrk="1" fontAlgn="base" hangingPunct="1">
                <a:spcBef>
                  <a:spcPct val="0"/>
                </a:spcBef>
                <a:spcAft>
                  <a:spcPct val="0"/>
                </a:spcAft>
              </a:pPr>
              <a:t>7</a:t>
            </a:fld>
            <a:endParaRPr lang="tr-TR" altLang="tr-TR"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6020"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285ACD7F-FF29-4100-A9C4-C7DAAD61A15A}" type="slidenum">
              <a:rPr lang="tr-TR" altLang="tr-TR" sz="1200">
                <a:solidFill>
                  <a:srgbClr val="000000"/>
                </a:solidFill>
              </a:rPr>
              <a:pPr algn="r" eaLnBrk="1" hangingPunct="1"/>
              <a:t>34</a:t>
            </a:fld>
            <a:endParaRPr lang="tr-TR" altLang="tr-TR"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7044"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C2B877CF-0426-425E-9BF6-4EDBB9CA4BB3}" type="slidenum">
              <a:rPr lang="tr-TR" altLang="tr-TR" sz="1200">
                <a:solidFill>
                  <a:srgbClr val="000000"/>
                </a:solidFill>
              </a:rPr>
              <a:pPr algn="r" eaLnBrk="1" hangingPunct="1"/>
              <a:t>35</a:t>
            </a:fld>
            <a:endParaRPr lang="tr-TR" altLang="tr-TR"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8068"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45DE749C-DDE0-4508-8072-EB866812E256}" type="slidenum">
              <a:rPr lang="tr-TR" altLang="tr-TR" sz="1200">
                <a:solidFill>
                  <a:srgbClr val="000000"/>
                </a:solidFill>
              </a:rPr>
              <a:pPr algn="r" eaLnBrk="1" hangingPunct="1"/>
              <a:t>36</a:t>
            </a:fld>
            <a:endParaRPr lang="tr-TR" altLang="tr-TR"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89092"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231A37F8-C18D-4D3E-A8A0-A78AEDA2653C}" type="slidenum">
              <a:rPr lang="tr-TR" altLang="tr-TR" sz="1200">
                <a:solidFill>
                  <a:srgbClr val="000000"/>
                </a:solidFill>
              </a:rPr>
              <a:pPr algn="r" eaLnBrk="1" hangingPunct="1"/>
              <a:t>37</a:t>
            </a:fld>
            <a:endParaRPr lang="tr-TR" altLang="tr-T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F4C9794-0632-43E5-AF87-11BD28B2C135}" type="slidenum">
              <a:rPr lang="tr-TR" altLang="tr-TR" smtClean="0">
                <a:solidFill>
                  <a:srgbClr val="000000"/>
                </a:solidFill>
              </a:rPr>
              <a:pPr eaLnBrk="1" fontAlgn="base" hangingPunct="1">
                <a:spcBef>
                  <a:spcPct val="0"/>
                </a:spcBef>
                <a:spcAft>
                  <a:spcPct val="0"/>
                </a:spcAft>
              </a:pPr>
              <a:t>8</a:t>
            </a:fld>
            <a:endParaRPr lang="tr-TR" altLang="tr-T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09C4234-F68B-4F83-9C37-B124D0A6E804}" type="slidenum">
              <a:rPr lang="tr-TR" altLang="tr-TR" smtClean="0">
                <a:solidFill>
                  <a:srgbClr val="000000"/>
                </a:solidFill>
              </a:rPr>
              <a:pPr eaLnBrk="1" fontAlgn="base" hangingPunct="1">
                <a:spcBef>
                  <a:spcPct val="0"/>
                </a:spcBef>
                <a:spcAft>
                  <a:spcPct val="0"/>
                </a:spcAft>
              </a:pPr>
              <a:t>9</a:t>
            </a:fld>
            <a:endParaRPr lang="tr-TR" altLang="tr-T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0420"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B33167BE-6B63-4205-BE22-3CE77AC4F620}" type="slidenum">
              <a:rPr lang="tr-TR" altLang="tr-TR" sz="1200">
                <a:solidFill>
                  <a:srgbClr val="000000"/>
                </a:solidFill>
              </a:rPr>
              <a:pPr algn="r" eaLnBrk="1" hangingPunct="1"/>
              <a:t>10</a:t>
            </a:fld>
            <a:endParaRPr lang="tr-TR" altLang="tr-T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14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98D0781-8BF3-49C2-950C-0BCD06759606}" type="slidenum">
              <a:rPr lang="tr-TR" altLang="tr-TR" smtClean="0">
                <a:solidFill>
                  <a:srgbClr val="000000"/>
                </a:solidFill>
              </a:rPr>
              <a:pPr eaLnBrk="1" fontAlgn="base" hangingPunct="1">
                <a:spcBef>
                  <a:spcPct val="0"/>
                </a:spcBef>
                <a:spcAft>
                  <a:spcPct val="0"/>
                </a:spcAft>
              </a:pPr>
              <a:t>11</a:t>
            </a:fld>
            <a:endParaRPr lang="tr-TR" altLang="tr-T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24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3F22AB5-57C6-42FF-8D8F-81965FED6809}" type="slidenum">
              <a:rPr lang="tr-TR" altLang="tr-TR" smtClean="0">
                <a:solidFill>
                  <a:srgbClr val="000000"/>
                </a:solidFill>
              </a:rPr>
              <a:pPr eaLnBrk="1" fontAlgn="base" hangingPunct="1">
                <a:spcBef>
                  <a:spcPct val="0"/>
                </a:spcBef>
                <a:spcAft>
                  <a:spcPct val="0"/>
                </a:spcAft>
              </a:pPr>
              <a:t>12</a:t>
            </a:fld>
            <a:endParaRPr lang="tr-TR" altLang="tr-T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63492"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B1C00652-695A-4273-B8E5-A0A3C66B3790}" type="slidenum">
              <a:rPr lang="tr-TR" altLang="tr-TR" sz="1200">
                <a:solidFill>
                  <a:srgbClr val="000000"/>
                </a:solidFill>
              </a:rPr>
              <a:pPr algn="r" eaLnBrk="1" hangingPunct="1"/>
              <a:t>13</a:t>
            </a:fld>
            <a:endParaRPr lang="tr-TR" altLang="tr-TR"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E71687F8-C9FB-4BE1-891B-65B5B88D8C61}" type="datetimeFigureOut">
              <a:rPr lang="tr-TR"/>
              <a:pPr>
                <a:defRPr/>
              </a:pPr>
              <a:t>31.01.2020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EDE8C8-59BE-400E-8758-1FC7BDEFAC55}" type="slidenum">
              <a:rPr lang="tr-TR"/>
              <a:pPr>
                <a:defRPr/>
              </a:pPr>
              <a:t>‹#›</a:t>
            </a:fld>
            <a:endParaRPr lang="tr-TR"/>
          </a:p>
        </p:txBody>
      </p:sp>
    </p:spTree>
    <p:extLst>
      <p:ext uri="{BB962C8B-B14F-4D97-AF65-F5344CB8AC3E}">
        <p14:creationId xmlns:p14="http://schemas.microsoft.com/office/powerpoint/2010/main" val="84321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5F887598-0926-4AB4-8BA3-F803AFCBEEC6}" type="datetimeFigureOut">
              <a:rPr lang="tr-TR"/>
              <a:pPr>
                <a:defRPr/>
              </a:pPr>
              <a:t>31.01.2020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0F7F639-D7EA-49BC-81E4-DC0CB857F0AB}" type="slidenum">
              <a:rPr lang="tr-TR"/>
              <a:pPr>
                <a:defRPr/>
              </a:pPr>
              <a:t>‹#›</a:t>
            </a:fld>
            <a:endParaRPr lang="tr-TR"/>
          </a:p>
        </p:txBody>
      </p:sp>
    </p:spTree>
    <p:extLst>
      <p:ext uri="{BB962C8B-B14F-4D97-AF65-F5344CB8AC3E}">
        <p14:creationId xmlns:p14="http://schemas.microsoft.com/office/powerpoint/2010/main" val="59906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3386EF78-547C-46B7-A01B-6E683DDE3E95}" type="datetimeFigureOut">
              <a:rPr lang="tr-TR"/>
              <a:pPr>
                <a:defRPr/>
              </a:pPr>
              <a:t>31.01.2020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A233AE5-6F89-42A1-A85B-565F837EB664}" type="slidenum">
              <a:rPr lang="tr-TR"/>
              <a:pPr>
                <a:defRPr/>
              </a:pPr>
              <a:t>‹#›</a:t>
            </a:fld>
            <a:endParaRPr lang="tr-TR"/>
          </a:p>
        </p:txBody>
      </p:sp>
    </p:spTree>
    <p:extLst>
      <p:ext uri="{BB962C8B-B14F-4D97-AF65-F5344CB8AC3E}">
        <p14:creationId xmlns:p14="http://schemas.microsoft.com/office/powerpoint/2010/main" val="22141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785FBE91-3F8F-439F-B021-CA908F273122}" type="datetimeFigureOut">
              <a:rPr lang="tr-TR"/>
              <a:pPr>
                <a:defRPr/>
              </a:pPr>
              <a:t>31.01.2020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0FA54F8-9A93-4400-A450-8B2C5B44BAB6}" type="slidenum">
              <a:rPr lang="tr-TR"/>
              <a:pPr>
                <a:defRPr/>
              </a:pPr>
              <a:t>‹#›</a:t>
            </a:fld>
            <a:endParaRPr lang="tr-TR"/>
          </a:p>
        </p:txBody>
      </p:sp>
    </p:spTree>
    <p:extLst>
      <p:ext uri="{BB962C8B-B14F-4D97-AF65-F5344CB8AC3E}">
        <p14:creationId xmlns:p14="http://schemas.microsoft.com/office/powerpoint/2010/main" val="5553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307286EC-568A-4216-9FA4-C6579095E57D}" type="datetimeFigureOut">
              <a:rPr lang="tr-TR"/>
              <a:pPr>
                <a:defRPr/>
              </a:pPr>
              <a:t>31.01.2020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B4264FA-529A-49E0-BD0B-D4C225733DA4}" type="slidenum">
              <a:rPr lang="tr-TR"/>
              <a:pPr>
                <a:defRPr/>
              </a:pPr>
              <a:t>‹#›</a:t>
            </a:fld>
            <a:endParaRPr lang="tr-TR"/>
          </a:p>
        </p:txBody>
      </p:sp>
    </p:spTree>
    <p:extLst>
      <p:ext uri="{BB962C8B-B14F-4D97-AF65-F5344CB8AC3E}">
        <p14:creationId xmlns:p14="http://schemas.microsoft.com/office/powerpoint/2010/main" val="394948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553E1386-D473-4EB1-A224-5FD1315D27E1}" type="datetimeFigureOut">
              <a:rPr lang="tr-TR"/>
              <a:pPr>
                <a:defRPr/>
              </a:pPr>
              <a:t>31.01.2020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2AA7619-E023-4E4B-99D7-B98A6A69ED5A}" type="slidenum">
              <a:rPr lang="tr-TR"/>
              <a:pPr>
                <a:defRPr/>
              </a:pPr>
              <a:t>‹#›</a:t>
            </a:fld>
            <a:endParaRPr lang="tr-TR"/>
          </a:p>
        </p:txBody>
      </p:sp>
    </p:spTree>
    <p:extLst>
      <p:ext uri="{BB962C8B-B14F-4D97-AF65-F5344CB8AC3E}">
        <p14:creationId xmlns:p14="http://schemas.microsoft.com/office/powerpoint/2010/main" val="140906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1ABF8742-419A-4FF5-9B1D-581CEAE11171}" type="datetimeFigureOut">
              <a:rPr lang="tr-TR"/>
              <a:pPr>
                <a:defRPr/>
              </a:pPr>
              <a:t>31.01.2020</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27DA3272-9958-419B-8844-CD73DECBC42A}" type="slidenum">
              <a:rPr lang="tr-TR"/>
              <a:pPr>
                <a:defRPr/>
              </a:pPr>
              <a:t>‹#›</a:t>
            </a:fld>
            <a:endParaRPr lang="tr-TR"/>
          </a:p>
        </p:txBody>
      </p:sp>
    </p:spTree>
    <p:extLst>
      <p:ext uri="{BB962C8B-B14F-4D97-AF65-F5344CB8AC3E}">
        <p14:creationId xmlns:p14="http://schemas.microsoft.com/office/powerpoint/2010/main" val="314167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464A747-CD98-4759-8914-32FDF0C13B76}" type="datetimeFigureOut">
              <a:rPr lang="tr-TR"/>
              <a:pPr>
                <a:defRPr/>
              </a:pPr>
              <a:t>31.01.2020</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4F559A1-5454-4EC6-9119-DB83F393CFAD}" type="slidenum">
              <a:rPr lang="tr-TR"/>
              <a:pPr>
                <a:defRPr/>
              </a:pPr>
              <a:t>‹#›</a:t>
            </a:fld>
            <a:endParaRPr lang="tr-TR"/>
          </a:p>
        </p:txBody>
      </p:sp>
    </p:spTree>
    <p:extLst>
      <p:ext uri="{BB962C8B-B14F-4D97-AF65-F5344CB8AC3E}">
        <p14:creationId xmlns:p14="http://schemas.microsoft.com/office/powerpoint/2010/main" val="37096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0C3C8BC6-A6E1-4214-8CCB-2D5B62907EA0}" type="datetimeFigureOut">
              <a:rPr lang="tr-TR"/>
              <a:pPr>
                <a:defRPr/>
              </a:pPr>
              <a:t>31.01.2020</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6D925510-6CC2-4182-9300-D55C9DB40223}" type="slidenum">
              <a:rPr lang="tr-TR"/>
              <a:pPr>
                <a:defRPr/>
              </a:pPr>
              <a:t>‹#›</a:t>
            </a:fld>
            <a:endParaRPr lang="tr-TR"/>
          </a:p>
        </p:txBody>
      </p:sp>
    </p:spTree>
    <p:extLst>
      <p:ext uri="{BB962C8B-B14F-4D97-AF65-F5344CB8AC3E}">
        <p14:creationId xmlns:p14="http://schemas.microsoft.com/office/powerpoint/2010/main" val="341954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9525FDAE-A23A-411A-BFFD-7D525CDCA2EB}" type="datetimeFigureOut">
              <a:rPr lang="tr-TR"/>
              <a:pPr>
                <a:defRPr/>
              </a:pPr>
              <a:t>31.01.2020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9A1C9C8-30DB-4D5B-81C3-AB0F51C08ACB}" type="slidenum">
              <a:rPr lang="tr-TR"/>
              <a:pPr>
                <a:defRPr/>
              </a:pPr>
              <a:t>‹#›</a:t>
            </a:fld>
            <a:endParaRPr lang="tr-TR"/>
          </a:p>
        </p:txBody>
      </p:sp>
    </p:spTree>
    <p:extLst>
      <p:ext uri="{BB962C8B-B14F-4D97-AF65-F5344CB8AC3E}">
        <p14:creationId xmlns:p14="http://schemas.microsoft.com/office/powerpoint/2010/main" val="234217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27414D0-D221-4257-80FF-56520FC550DC}" type="datetimeFigureOut">
              <a:rPr lang="tr-TR"/>
              <a:pPr>
                <a:defRPr/>
              </a:pPr>
              <a:t>31.01.2020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A0610FFE-E018-4DDB-B1BE-9F927751C91B}" type="slidenum">
              <a:rPr lang="tr-TR"/>
              <a:pPr>
                <a:defRPr/>
              </a:pPr>
              <a:t>‹#›</a:t>
            </a:fld>
            <a:endParaRPr lang="tr-TR"/>
          </a:p>
        </p:txBody>
      </p:sp>
    </p:spTree>
    <p:extLst>
      <p:ext uri="{BB962C8B-B14F-4D97-AF65-F5344CB8AC3E}">
        <p14:creationId xmlns:p14="http://schemas.microsoft.com/office/powerpoint/2010/main" val="416189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DAED34-A4A0-4588-8EE3-743BC9E9BED7}" type="datetimeFigureOut">
              <a:rPr lang="tr-TR"/>
              <a:pPr>
                <a:defRPr/>
              </a:pPr>
              <a:t>31.01.2020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B10358F-D937-4070-BD1F-D25C59E6673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1042988" y="1484313"/>
            <a:ext cx="7772400" cy="2520751"/>
          </a:xfrm>
        </p:spPr>
        <p:txBody>
          <a:bodyPr/>
          <a:lstStyle/>
          <a:p>
            <a:pPr eaLnBrk="1" hangingPunct="1"/>
            <a:r>
              <a:rPr lang="tr-TR" altLang="tr-TR" sz="9600" b="1" dirty="0" smtClean="0"/>
              <a:t>TÜRK HUKUK SİSTEMİ</a:t>
            </a:r>
            <a:endParaRPr lang="tr-TR" altLang="tr-TR" sz="9600" b="1" dirty="0" smtClean="0"/>
          </a:p>
        </p:txBody>
      </p:sp>
      <p:sp>
        <p:nvSpPr>
          <p:cNvPr id="3" name="Alt Başlık 2"/>
          <p:cNvSpPr>
            <a:spLocks noGrp="1"/>
          </p:cNvSpPr>
          <p:nvPr>
            <p:ph type="subTitle" idx="1"/>
          </p:nvPr>
        </p:nvSpPr>
        <p:spPr>
          <a:xfrm>
            <a:off x="3960813" y="5876925"/>
            <a:ext cx="5178425" cy="630238"/>
          </a:xfrm>
        </p:spPr>
        <p:txBody>
          <a:bodyPr rtlCol="0">
            <a:normAutofit/>
          </a:bodyPr>
          <a:lstStyle/>
          <a:p>
            <a:pPr eaLnBrk="1" fontAlgn="auto" hangingPunct="1">
              <a:spcAft>
                <a:spcPts val="0"/>
              </a:spcAft>
              <a:defRPr/>
            </a:pPr>
            <a:r>
              <a:rPr lang="tr-TR" dirty="0" smtClean="0"/>
              <a:t>DOÇ</a:t>
            </a:r>
            <a:r>
              <a:rPr lang="tr-TR" dirty="0" smtClean="0"/>
              <a:t>. </a:t>
            </a:r>
            <a:r>
              <a:rPr lang="tr-TR" dirty="0" smtClean="0"/>
              <a:t>DR. PELİN TAŞKIN</a:t>
            </a:r>
            <a:endParaRPr lang="tr-TR" dirty="0"/>
          </a:p>
        </p:txBody>
      </p:sp>
      <p:sp>
        <p:nvSpPr>
          <p:cNvPr id="2052" name="AutoShape 2" descr="data:image/jpeg;base64,/9j/4AAQSkZJRgABAQAAAQABAAD/2wCEAAkGBxQSEhQTEhQUFRUUFRQUFRUUFBUUFBQVFBUWFhQUFBUYHCggGBolHBQUITEhJSkrLi8uFx8zODUsNygtLisBCgoKDg0OGhAQGy8kICQsLCwsLCwsNCwsLCwsLCwsLCwsLCwsLCwsLCwsLCwsLCwsLCwsLCwsLCwsLCwsLCwsLP/AABEIALUBFwMBIgACEQEDEQH/xAAcAAEAAgMBAQEAAAAAAAAAAAAAAwUCBAYBBwj/xABFEAABAwEEBgYGBwcDBQEAAAABAAIDEQQFEiEGMUFRYXETIoGRocEHMkJSsdEUIzNTgqLwFRZUYnKS4YST8UNEg8LSF//EABkBAQEBAQEBAAAAAAAAAAAAAAACAQQDBf/EACoRAAICAQQCAQQBBQEAAAAAAAABAhEDEhMhMUFRFAQyYfCxIzNxofEi/9oADAMBAAIRAxEAPwD7iiIgCIiAIiIAiIgCIiAIiIAiIgCIiAIiIAiIgCIiAIiIAiIgCIiAIiIAiIgCIiAIiIAiIgCIiAIiIAiLF7qAncgMkVVYtIIJXFrXjEDQg66q0BWJp9Cj1ERaAtS0W4NNAC47gtp2pallIFcVKrGzUhDeAJoWuaeIW4oZyMNcuCygrhFdaXzQrgkREWmBUmkOkcdlFKY5CKhgOoe887ApdJL2+jxVBAe40aXam0zc87wBnTkF8YvzSB1oeWWfJoq9z3EYn09aaVx9VoryGQG5eOTJXC7PfFi1cvou7607tNeu8xg+q2MBlRvDjVx5qni0/n1NEp/mNomee7FTwXPRQuncSKSZ/ayVwk7mMObuZ7gtkRMiIbNaZR/JDUVrua3LwXNbvlnXpVcI+n6CafG0PEFopidkx42n3XjfuK+hr4JEGRlksMFtJY5rg+UA5jPnRfWtEdK47cx1AY5WUxxu1iu0bwunFJ9M48sPKOhREXseIREQBERAEREAREQBERAEREAREQBERAFHO8NaSdgUijtBAa6uqhQHFv0cineS5mB7jUOaSD3hbdmuu2Wb7OXpW+6/XTdiCl0ef9YSdpNK7F1C8oxTVnpJtcHOs0hkb9tA9p3jrDwW1Zb/AGyGjWPrxaR5K3LQdYWPRjcO5VUvDJteistF9YHYejeeQJHwVFpDf7GgdR4eTQVBAXZYRuC5H0kwVswc31muBHevPKpKD5LxuOpcG7ctoicBikq73SaUXQtI2KguOwxTWdhc0VoKnbVTfsuSPOGQ0912YVQbUVwZKm2XSKtjt72j6xhB4ZqWO8Wu4c8lu7Fdk6GfMPTHeZEgjzo1jacS41p8O4Lh7luzp8TZZBFZ4zjtEnvvbqaN9Mw0atbtq+m+lDR11oEdoio8soHtbmaA1DgNtM6rgbssrXythOdnszhUVylmyd1t42kcQFyz4lfs7sT1QpeCx+hPtDAYWfRrMB9WTnNM3Y8V9UHLrHsXl32RkJIY0YqklxqXOz1knOq+gxOEkeWxpoCcqU1HhXdwXIXzZejfioRnmOCzLGlcS8crdMvbtlErcJ10p3Vp5qO4nNgtjC/L1mh38r/ZdvFcJ7FUWCfo35HL5K0vBrZWDDm4bszXYaBXCWpJ+TynCm14Z9NRc3olfXSMEUppKzIB2ReNlAdZXSLrjJNHFJNOmERFpgREQBERAEREAREQBERAEREAREQBV98ydUMGt5orBVY+stFdkY8Ssl6NRX9H0cmXsuHcujBVVaoqyvG9lRzC3rBJijaeFO5THh0a+jYREVkhc/pnZhJCGn3hQ7uK6BVt/trEcq56l55v7cv8F4/uRr6KxYIuj14du9XSqbjlqX9XDw7SrZZgd44v8DIqkzwhYmMbh3BZovUgils7S0igFQRqG0UXxWw3U+BskUgo9k01d+IuxMcODmFpC+3Er5jptpNEZ+hDCRiDDNWgrq6uXWALhU12lc/1EU4nT9NNqXAuG25gO/X+D8lu33E0tJArQVJ2N3YicgKfBcy6YR1c40aK1O0UOsdgXI6TaZPtJ6KM4Yhqb7x95+8rnhO40zrlCpWiwvW/2MGFhxuGsDJva7WVTSX3aZBh6R7W+7E4sHLq5lTXRcbnjHIKN2nUBXUDx4DNXllsbITUNFaZl2QpyGZ7So4iVzI5+wySh1ccrXDMEvdXvK/QWhl4PnscUkub6Oa4+9hcW4u2i+RWm/LKz1y6R25ga1vgKntKuNG/SN0TmR4SYdWEgAtFa9Ugcdq6Mc1E5cuOUj7AiwglD2tc01a4BwO8EVBWa6zjCIiAIiIAiIgCIiAIiIAiIgCIiAitMuBpduC1bmiozEdbzU+Sjvh2LBENbjnyVixtAANmSnyb4NO0CkzDvBCxu84XvYd9RyKkvDIxu3PHisbWMMjH7+qVj7NN5ERWSFpXu2sTlurXtw+rdtyUzVxaNj2ipuBxxvBcHZD4BXy5q43j6Q4UwnCD4f4XSrw+kf8ASR6Z/vYRCVRaT6RssrDQh0hFWtrk0e8/cPiuhtJWzzSbdIovSRfTAG2UvLQ/OUt1htKtb2mhPAcV8ivK83dG2KSj2NDiAHbHChLTsNRqWV/3uXvdI91XOJNTrqdqgujQi22+j4YS1hP2knUaeIJ19i5NTmzuUFCPJqX1fDn2aCOtSWVc7aaOLRXjRufNTaHXL0jhI4YsyGjVUjWSdg4r6cz0TwyWWNgeWTxk4ngVY8nMgtOocRTauJve2NscXRtcCQCCRkahxz4f5UTjoSryXjmpt/gvdIL3gs7cGIPlb7opHGPdjHmak7VxlsvOe0tqAGQg5vPVafxHNy0GyRxgT2tvSPeMUNnrQEV+0n2hu5u1VV4XzJO6sj609VoADWjY1jRkAqUL5Ncq4L2yPgZ70zv6jFH2U657wrOzytcfsmAfyl9R2lxr2rmLuglcRhjeeIY4jvovrfo80QdMWyzNpG01zHrkeyOG9XCNnhklR9RuSz9HZ4Wa8MbB+ULeRF1I4wiIgCIiAIiIAiIgCIiAIiIAhKLTvW0YIzvOQ7VjdA17D9ZK+Q6m9VqtFrXfDgjaNtKnmVsolwazVvIdQncQe4pbY8ceWugIUtqbVjhwK8shqxvILKAskuJgKmWjYeq97ONRyK3lq6DCitI6ruRUjjQVOxc7br+kzEcbaZgF7tfYpnJRXJUIOXRDYHOFrAdTNuzgSupXz8PkDxIXNa6hoW0OW3I61LJPK7XaJKbaEt8AuXBPbhpaOjJi1SuyP0nW3E0QskIIBcWsJzdkGtfTgXGnJfL7daLVK0MZZ5eqKHqOAJGVS52RHavo4s8Yd1nudXXVxHKq2m2eEey0761KSk5M9IRUUcpoforZIAJ7fI2ac5thaC+KLdXKj3eA4rvmaYRMaGsimeRlRrQB2Z6lWAM9lgHJnmQsXWilf8IptdfwY4KXL/k3G6TTAuMdmIDjXruIp2UXB3jog2WUyyjMux4MXU11phGscyutkmrn8XGnctaWYDW9vy+a85Sb7Z6QSj0jmJ9GIXPL3sY5zjUlwxHxyC2LNdsceTWNA/la1vwCtpLS2lA5vd/la0lr4hRRdnjJaZZ0V/cGkToRgd1mA+rtaDn1fkudbaOayifUnZkFeHiZ551cOT6xYrayVuJhqPEcwthfLrJbnxGrHEEbvMbV3Ojt9i0tIIo9oGIbDsqO5fQTPntFwiItMCIiAIiIAiIgCIiAIiIAqi0DpbQG+zHmeasbXOGMc47B4rVuaAtZid6zziPbqUvl0avZYIi8LhvCowELXu/1KbiR3FTGVvvDvC1rNaGYnjE31q6xtWGmNuGF7H8cJ5FbygnwvaRUZjeEsUmJgPZ3J5Hg8vB1I3nc0/BcNaXgmok8BnTmV2t7n6l4yqRQV2k6guHfYXZlzmdh3cgubP2jpwdMhkttcm18fjRYxP3jPdXz1rOOwv1l1K6qAupu5rast2tp67stYaB5leNo9yBrzStANu9Yue7XipyoPIrbFgAOt54Y2A9poVg6721oRr1YpS4dtAFloGm+pObndriopQBx7VbR2dmoRsP4iPic1sx2eJppSGp35lNQo5zq02dpr5p1Rqb3NPkr+0lrdQZlsDVCLQdVQ0bwCSpcikiiOIjKN5/DT4qB9lkPsO7SG+avpJHZmr+6g+K1Z3mlSX/rac1Oo2irZYpNoI5keSlfZHMdnTMb66ltROOLFnQmmrsqprzhwhp5itfJVif/ALROX7TRYM10Wg+Uzhvjd4Ob8yubjcug0TfS0t4tePCvku9HCzu0RF6HmEREAREQBERAEREAREQFDpbaujjaSCRXMBchaNOp3HDFGGNGVTrp2L6RaIGvFHCoVDaNFYySW5LynGT6ZcXFdo5Z192l/tu7MlC50z9bn/3FdV+7jhqIXouB+8Lw+O322eu4vCORdYZDtd/cVC66pTqJ/uK7gXA7eFKy4jtKfGQ3j59+zLQ3VI4cnuWUN62qy0LpTTY051XUaTW2GxNoevK4dVm7+Z24L5jb7c6Vxe81Oz9bAscVB8M9IJzVvo6mzaSSWq2QdIeqH5MbUNHVOfPiumtPVr6mYOTn6yd4prXG6F3HLI76UQRFFUg0NXmhBDQM6AGteC6C1WiM115DZX4715zb8npGvBuMmGX2WWyjt3iOFFmLSAaUYOAaQB+Vc7JfFnYaOkiaWmhD5ACDlrBWdjvaGTE6J4cAcJLCXUy1dXmoLo6f6SwHPB3OPwaon20E6mkatRA51rwVO28YxmQdWstk+S1ZL6hrm1x4Bkh1cA1bwZReTSZEgjXqw5d+1azLaQMqV5GgHYfJVL75iIo2KU/6ecjwYsfppOqGY/6abzapbKSLp95Ag4qZfyA9uZqtV9qadpFddKDLiBSi1TaJDqs03+yR8UFntDtVncOeAeBKhyKSRnNbwAQ0EjfUKF1syObjwJrRbMd2Wg+xTm5vkpW3BMdZY2u6pU2VSK5lrzGR7z4Ke22mrRkde0k9ysI9Gz7Up/CAFutuWMChq6m8qoyp2TNJqjlo3q30ampaoOJcO9pV1HZGNya0DsWH0Rge2QCjmHEOa6o/Uq6o5ZYHR2SKhbfjhrDT3hSDSAe6DyePMLpWaHs59uRdIqdt/s9x3YWnzT94otz/AMv/ANKtyPsnRL0XCKm/eKP3X/l+aj/eZlc2P/L803I+xokXqKKzWhsjcTCCOHwO4orJJUREAREQBERAFDabS1gqe7atS8L1bGDQivgFzlotMktSMh7zvILny51HhdnvjwuXLLG232R7QYOAqe8/JUrtLo4z17U4f1Ma5o7A2qjddcbvXxScyQ3wpXxU0N0QjVDGPwt+S4tyTd3/ALOpQilVG9Z4bFax0vRwTYtcjaOqeO0HgVDadHrHss0fOh+FV5PCyCKR8bGNdg1taATurQLU0WvYzNex/wBpEQCfea4Va7vBHYFTnfBKh5L6KVzQGtJa0CgAoAANgAWQnd7zu8qIn9f8rzP9EKdUvZWleiN1giLi8xRlxNS4xtLid5JFSVsRsDcmig3NFB4LAV3LMFSUZVPFK814iA970oiFYDwheUQkpUpQParzFyXhJ/VFjUoDIuWJqvKn9FeV/VVhoIUTgsnBYFvFARzMA2VWk6QDYt/tVZbYsGZINeGpWpHm0e1bup3KOV7RqAJ4uAWqy1V1OH4WVUnS12O8Gq7JoY6+yzvcf/Wije47AK8G18C4KfjQdpLvBQTWxjfWkpwFPgM1STZLdFhcV6SQO6w6hriGTc9jhmeARUJvMOP1Ub3ngK5c80XvHcSpHjJwbPriIi6jxCIsZH0BO4VQGM0wYKuNAqC33w5+UeQ945D/ACta0yulNXGu4eyOzb2rAR5/r9BcOXNKXEejrx4lHlkLIs6nrHe7UP6Qpizf4/JStjWdFz6T21EIZ+v8lTMB/wCSlQFNDEXZgKlExsqNI3kWd/EtG/2hxXz65b6FmtRkfQR4XMeScNGkjPdWoFBxX1e33G6eMxnqgkGuRORrqIKqGejKzGvSPkdiyIDgBnnsC1YZOadcGPLFRas0otLbO7aRuqAa8atJWwdJLP8AeeB8lJB6Jbsaa9C8nXnNKB3NcArOD0f3czVZY/xFzviV1bEfTOfekVDdJ7P96O0O+SzGkdnP/Vb3H5Lo4tF7G31bLAP/ABMPxCydo3ZD/wBtD/tM+SzYj+/8G/I51l/Qfet7ip23vEdT2/2lW50Vsf8ADRf2BY/utZPuWDlUfArHgias7Ks3vENcjO0FeftmL72PxW5NoXY3a4u57x5rSm9HtlPq9K3lK7zWbEfybvyJReTDqezxT6cz32eK0n+j1lKMtFobwxg/EKCX0eOIoLXPTjgPknx4+2bvyLE3pH95H3rz9px/eR96pHejV/8AFyf2tULvRvLstR7WBPjx9sb8vRfm8o/vGd68N5M+8Z4LnXejmb+J/IF5/wDnk/8AEfkWfHj7G/L0X8l6x/eN8FpT39EP+p3LQHo8l2z/AJQjvR07bMewBb8eHtmb8vRK7SOH3iq+8dKGFpDRXiVvj0ct2zP8Pkpo/R9APWc48yVUcGNEvNNnL3TfbYgcVSSarc/bUsppDET2VXVWfRWzR+yDzzVnDCxnqNA7FeiN3RGuVdnI2e4bXNnI/AN2fwVrY9FYI83kyHjq7ldulUTirIYYGsFGNa0cBRFESi0HYoiidO0bVZhKobYeo7kVg607lE6UlRKSopIqYbI46h35KZtgdvb4/Jb4QFc20j33Gaguw+8OwEqOW5XO1TFv9MbSe9xI8FZhyy6VUoR9EuUijg0XjDw+SSaYjMCR4wV2HA0AFXzclhVeOkA1qiaNgFehabLa3ZnyBK2GzDj3KkyXFkq9WAeF7VXZNGS8XhKxJRyFGdViSsapVS3ZtGQK9UdV7VYmKM0osMS8xLbFGdEwrDEscSyzaZJhC8ICwxLHEss2jJ6rrXIQt4uUM7QQhpXdOSsC9JWUKwqqJPCVisisShh5VYkr0heFq0wjK8WT3AItMOrtTqNKrC5ESRSMsS9j7e0koigo0r5vboG1w4vxU8lqXFpF9INDHh/FXyXqLUk0xZb3hOWRPeNbWkhUejlue6ZzXEmrA8knbU6twpkiLnl98f3wzqxpbcv3yjpHuoqm22sg5Aczn4LxFUzxictfek0sVaZ9tB4BcXbPSdbGGjMI51PmiKVJ2VXBsXd6WbZUB7YndhHmvoGj2mj5wMUbRycfkvEXTHlWzykqZ2FntGIVpRTIiwkELxEWGni8XqLAF4iIDwrEoiCzFERDTErEoiGGvaI1oOaiLUYzyiYURUYe4VFKaBEWks47SS9XtyGWa9RF6ow//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tr-TR">
              <a:solidFill>
                <a:srgbClr val="000000"/>
              </a:solidFill>
            </a:endParaRPr>
          </a:p>
        </p:txBody>
      </p:sp>
      <p:sp>
        <p:nvSpPr>
          <p:cNvPr id="2053" name="AutoShape 4" descr="data:image/jpeg;base64,/9j/4AAQSkZJRgABAQAAAQABAAD/2wCEAAkGBxQSEhQTEhQUFRUUFRQUFRUUFBUUFBQVFBUWFhQUFBUYHCggGBolHBQUITEhJSkrLi8uFx8zODUsNygtLisBCgoKDg0OGhAQGy8kICQsLCwsLCwsNCwsLCwsLCwsLCwsLCwsLCwsLCwsLCwsLCwsLCwsLCwsLCwsLCwsLCwsLP/AABEIALUBFwMBIgACEQEDEQH/xAAcAAEAAgMBAQEAAAAAAAAAAAAAAwUCBAYBBwj/xABFEAABAwEEBgYGBwcDBQEAAAABAAIDEQQFEiEGMUFRYXETIoGRocEHMkJSsdEUIzNTgqLwFRZUYnKS4YST8UNEg8LSF//EABkBAQEBAQEBAAAAAAAAAAAAAAACAQQDBf/EACoRAAICAQQCAQQBBQEAAAAAAAABAhEDEhMhMUFRFAQyYfCxIzNxofEi/9oADAMBAAIRAxEAPwD7iiIgCIiAIiIAiIgCIiAIiIAiIgCIiAIiIAiIgCIiAIiIAiIgCIiAIiIAiIgCIiAIiIAiIgCIiAIiIAiLF7qAncgMkVVYtIIJXFrXjEDQg66q0BWJp9Cj1ERaAtS0W4NNAC47gtp2pallIFcVKrGzUhDeAJoWuaeIW4oZyMNcuCygrhFdaXzQrgkREWmBUmkOkcdlFKY5CKhgOoe887ApdJL2+jxVBAe40aXam0zc87wBnTkF8YvzSB1oeWWfJoq9z3EYn09aaVx9VoryGQG5eOTJXC7PfFi1cvou7607tNeu8xg+q2MBlRvDjVx5qni0/n1NEp/mNomee7FTwXPRQuncSKSZ/ayVwk7mMObuZ7gtkRMiIbNaZR/JDUVrua3LwXNbvlnXpVcI+n6CafG0PEFopidkx42n3XjfuK+hr4JEGRlksMFtJY5rg+UA5jPnRfWtEdK47cx1AY5WUxxu1iu0bwunFJ9M48sPKOhREXseIREQBERAEREAREQBERAEREAREQBERAFHO8NaSdgUijtBAa6uqhQHFv0cineS5mB7jUOaSD3hbdmuu2Wb7OXpW+6/XTdiCl0ef9YSdpNK7F1C8oxTVnpJtcHOs0hkb9tA9p3jrDwW1Zb/AGyGjWPrxaR5K3LQdYWPRjcO5VUvDJteistF9YHYejeeQJHwVFpDf7GgdR4eTQVBAXZYRuC5H0kwVswc31muBHevPKpKD5LxuOpcG7ctoicBikq73SaUXQtI2KguOwxTWdhc0VoKnbVTfsuSPOGQ0912YVQbUVwZKm2XSKtjt72j6xhB4ZqWO8Wu4c8lu7Fdk6GfMPTHeZEgjzo1jacS41p8O4Lh7luzp8TZZBFZ4zjtEnvvbqaN9Mw0atbtq+m+lDR11oEdoio8soHtbmaA1DgNtM6rgbssrXythOdnszhUVylmyd1t42kcQFyz4lfs7sT1QpeCx+hPtDAYWfRrMB9WTnNM3Y8V9UHLrHsXl32RkJIY0YqklxqXOz1knOq+gxOEkeWxpoCcqU1HhXdwXIXzZejfioRnmOCzLGlcS8crdMvbtlErcJ10p3Vp5qO4nNgtjC/L1mh38r/ZdvFcJ7FUWCfo35HL5K0vBrZWDDm4bszXYaBXCWpJ+TynCm14Z9NRc3olfXSMEUppKzIB2ReNlAdZXSLrjJNHFJNOmERFpgREQBERAEREAREQBERAEREAREQBV98ydUMGt5orBVY+stFdkY8Ssl6NRX9H0cmXsuHcujBVVaoqyvG9lRzC3rBJijaeFO5THh0a+jYREVkhc/pnZhJCGn3hQ7uK6BVt/trEcq56l55v7cv8F4/uRr6KxYIuj14du9XSqbjlqX9XDw7SrZZgd44v8DIqkzwhYmMbh3BZovUgils7S0igFQRqG0UXxWw3U+BskUgo9k01d+IuxMcODmFpC+3Er5jptpNEZ+hDCRiDDNWgrq6uXWALhU12lc/1EU4nT9NNqXAuG25gO/X+D8lu33E0tJArQVJ2N3YicgKfBcy6YR1c40aK1O0UOsdgXI6TaZPtJ6KM4Yhqb7x95+8rnhO40zrlCpWiwvW/2MGFhxuGsDJva7WVTSX3aZBh6R7W+7E4sHLq5lTXRcbnjHIKN2nUBXUDx4DNXllsbITUNFaZl2QpyGZ7So4iVzI5+wySh1ccrXDMEvdXvK/QWhl4PnscUkub6Oa4+9hcW4u2i+RWm/LKz1y6R25ga1vgKntKuNG/SN0TmR4SYdWEgAtFa9Ugcdq6Mc1E5cuOUj7AiwglD2tc01a4BwO8EVBWa6zjCIiAIiIAiIgCIiAIiIAiIgCIiAitMuBpduC1bmiozEdbzU+Sjvh2LBENbjnyVixtAANmSnyb4NO0CkzDvBCxu84XvYd9RyKkvDIxu3PHisbWMMjH7+qVj7NN5ERWSFpXu2sTlurXtw+rdtyUzVxaNj2ipuBxxvBcHZD4BXy5q43j6Q4UwnCD4f4XSrw+kf8ASR6Z/vYRCVRaT6RssrDQh0hFWtrk0e8/cPiuhtJWzzSbdIovSRfTAG2UvLQ/OUt1htKtb2mhPAcV8ivK83dG2KSj2NDiAHbHChLTsNRqWV/3uXvdI91XOJNTrqdqgujQi22+j4YS1hP2knUaeIJ19i5NTmzuUFCPJqX1fDn2aCOtSWVc7aaOLRXjRufNTaHXL0jhI4YsyGjVUjWSdg4r6cz0TwyWWNgeWTxk4ngVY8nMgtOocRTauJve2NscXRtcCQCCRkahxz4f5UTjoSryXjmpt/gvdIL3gs7cGIPlb7opHGPdjHmak7VxlsvOe0tqAGQg5vPVafxHNy0GyRxgT2tvSPeMUNnrQEV+0n2hu5u1VV4XzJO6sj609VoADWjY1jRkAqUL5Ncq4L2yPgZ70zv6jFH2U657wrOzytcfsmAfyl9R2lxr2rmLuglcRhjeeIY4jvovrfo80QdMWyzNpG01zHrkeyOG9XCNnhklR9RuSz9HZ4Wa8MbB+ULeRF1I4wiIgCIiAIiIAiIgCIiAIiIAhKLTvW0YIzvOQ7VjdA17D9ZK+Q6m9VqtFrXfDgjaNtKnmVsolwazVvIdQncQe4pbY8ceWugIUtqbVjhwK8shqxvILKAskuJgKmWjYeq97ONRyK3lq6DCitI6ruRUjjQVOxc7br+kzEcbaZgF7tfYpnJRXJUIOXRDYHOFrAdTNuzgSupXz8PkDxIXNa6hoW0OW3I61LJPK7XaJKbaEt8AuXBPbhpaOjJi1SuyP0nW3E0QskIIBcWsJzdkGtfTgXGnJfL7daLVK0MZZ5eqKHqOAJGVS52RHavo4s8Yd1nudXXVxHKq2m2eEey0761KSk5M9IRUUcpoforZIAJ7fI2ac5thaC+KLdXKj3eA4rvmaYRMaGsimeRlRrQB2Z6lWAM9lgHJnmQsXWilf8IptdfwY4KXL/k3G6TTAuMdmIDjXruIp2UXB3jog2WUyyjMux4MXU11phGscyutkmrn8XGnctaWYDW9vy+a85Sb7Z6QSj0jmJ9GIXPL3sY5zjUlwxHxyC2LNdsceTWNA/la1vwCtpLS2lA5vd/la0lr4hRRdnjJaZZ0V/cGkToRgd1mA+rtaDn1fkudbaOayifUnZkFeHiZ551cOT6xYrayVuJhqPEcwthfLrJbnxGrHEEbvMbV3Ojt9i0tIIo9oGIbDsqO5fQTPntFwiItMCIiAIiIAiIgCIiAIiIAqi0DpbQG+zHmeasbXOGMc47B4rVuaAtZid6zziPbqUvl0avZYIi8LhvCowELXu/1KbiR3FTGVvvDvC1rNaGYnjE31q6xtWGmNuGF7H8cJ5FbygnwvaRUZjeEsUmJgPZ3J5Hg8vB1I3nc0/BcNaXgmok8BnTmV2t7n6l4yqRQV2k6guHfYXZlzmdh3cgubP2jpwdMhkttcm18fjRYxP3jPdXz1rOOwv1l1K6qAupu5rast2tp67stYaB5leNo9yBrzStANu9Yue7XipyoPIrbFgAOt54Y2A9poVg6721oRr1YpS4dtAFloGm+pObndriopQBx7VbR2dmoRsP4iPic1sx2eJppSGp35lNQo5zq02dpr5p1Rqb3NPkr+0lrdQZlsDVCLQdVQ0bwCSpcikiiOIjKN5/DT4qB9lkPsO7SG+avpJHZmr+6g+K1Z3mlSX/rac1Oo2irZYpNoI5keSlfZHMdnTMb66ltROOLFnQmmrsqprzhwhp5itfJVif/ALROX7TRYM10Wg+Uzhvjd4Ob8yubjcug0TfS0t4tePCvku9HCzu0RF6HmEREAREQBERAEREAREQFDpbaujjaSCRXMBchaNOp3HDFGGNGVTrp2L6RaIGvFHCoVDaNFYySW5LynGT6ZcXFdo5Z192l/tu7MlC50z9bn/3FdV+7jhqIXouB+8Lw+O322eu4vCORdYZDtd/cVC66pTqJ/uK7gXA7eFKy4jtKfGQ3j59+zLQ3VI4cnuWUN62qy0LpTTY051XUaTW2GxNoevK4dVm7+Z24L5jb7c6Vxe81Oz9bAscVB8M9IJzVvo6mzaSSWq2QdIeqH5MbUNHVOfPiumtPVr6mYOTn6yd4prXG6F3HLI76UQRFFUg0NXmhBDQM6AGteC6C1WiM115DZX4715zb8npGvBuMmGX2WWyjt3iOFFmLSAaUYOAaQB+Vc7JfFnYaOkiaWmhD5ACDlrBWdjvaGTE6J4cAcJLCXUy1dXmoLo6f6SwHPB3OPwaon20E6mkatRA51rwVO28YxmQdWstk+S1ZL6hrm1x4Bkh1cA1bwZReTSZEgjXqw5d+1azLaQMqV5GgHYfJVL75iIo2KU/6ecjwYsfppOqGY/6abzapbKSLp95Ag4qZfyA9uZqtV9qadpFddKDLiBSi1TaJDqs03+yR8UFntDtVncOeAeBKhyKSRnNbwAQ0EjfUKF1syObjwJrRbMd2Wg+xTm5vkpW3BMdZY2u6pU2VSK5lrzGR7z4Ke22mrRkde0k9ysI9Gz7Up/CAFutuWMChq6m8qoyp2TNJqjlo3q30ampaoOJcO9pV1HZGNya0DsWH0Rge2QCjmHEOa6o/Uq6o5ZYHR2SKhbfjhrDT3hSDSAe6DyePMLpWaHs59uRdIqdt/s9x3YWnzT94otz/AMv/ANKtyPsnRL0XCKm/eKP3X/l+aj/eZlc2P/L803I+xokXqKKzWhsjcTCCOHwO4orJJUREAREQBERAFDabS1gqe7atS8L1bGDQivgFzlotMktSMh7zvILny51HhdnvjwuXLLG232R7QYOAqe8/JUrtLo4z17U4f1Ma5o7A2qjddcbvXxScyQ3wpXxU0N0QjVDGPwt+S4tyTd3/ALOpQilVG9Z4bFax0vRwTYtcjaOqeO0HgVDadHrHss0fOh+FV5PCyCKR8bGNdg1taATurQLU0WvYzNex/wBpEQCfea4Va7vBHYFTnfBKh5L6KVzQGtJa0CgAoAANgAWQnd7zu8qIn9f8rzP9EKdUvZWleiN1giLi8xRlxNS4xtLid5JFSVsRsDcmig3NFB4LAV3LMFSUZVPFK814iA970oiFYDwheUQkpUpQParzFyXhJ/VFjUoDIuWJqvKn9FeV/VVhoIUTgsnBYFvFARzMA2VWk6QDYt/tVZbYsGZINeGpWpHm0e1bup3KOV7RqAJ4uAWqy1V1OH4WVUnS12O8Gq7JoY6+yzvcf/Wije47AK8G18C4KfjQdpLvBQTWxjfWkpwFPgM1STZLdFhcV6SQO6w6hriGTc9jhmeARUJvMOP1Ub3ngK5c80XvHcSpHjJwbPriIi6jxCIsZH0BO4VQGM0wYKuNAqC33w5+UeQ945D/ACta0yulNXGu4eyOzb2rAR5/r9BcOXNKXEejrx4lHlkLIs6nrHe7UP6Qpizf4/JStjWdFz6T21EIZ+v8lTMB/wCSlQFNDEXZgKlExsqNI3kWd/EtG/2hxXz65b6FmtRkfQR4XMeScNGkjPdWoFBxX1e33G6eMxnqgkGuRORrqIKqGejKzGvSPkdiyIDgBnnsC1YZOadcGPLFRas0otLbO7aRuqAa8atJWwdJLP8AeeB8lJB6Jbsaa9C8nXnNKB3NcArOD0f3czVZY/xFzviV1bEfTOfekVDdJ7P96O0O+SzGkdnP/Vb3H5Lo4tF7G31bLAP/ABMPxCydo3ZD/wBtD/tM+SzYj+/8G/I51l/Qfet7ip23vEdT2/2lW50Vsf8ADRf2BY/utZPuWDlUfArHgias7Ks3vENcjO0FeftmL72PxW5NoXY3a4u57x5rSm9HtlPq9K3lK7zWbEfybvyJReTDqezxT6cz32eK0n+j1lKMtFobwxg/EKCX0eOIoLXPTjgPknx4+2bvyLE3pH95H3rz9px/eR96pHejV/8AFyf2tULvRvLstR7WBPjx9sb8vRfm8o/vGd68N5M+8Z4LnXejmb+J/IF5/wDnk/8AEfkWfHj7G/L0X8l6x/eN8FpT39EP+p3LQHo8l2z/AJQjvR07bMewBb8eHtmb8vRK7SOH3iq+8dKGFpDRXiVvj0ct2zP8Pkpo/R9APWc48yVUcGNEvNNnL3TfbYgcVSSarc/bUsppDET2VXVWfRWzR+yDzzVnDCxnqNA7FeiN3RGuVdnI2e4bXNnI/AN2fwVrY9FYI83kyHjq7ldulUTirIYYGsFGNa0cBRFESi0HYoiidO0bVZhKobYeo7kVg607lE6UlRKSopIqYbI46h35KZtgdvb4/Jb4QFc20j33Gaguw+8OwEqOW5XO1TFv9MbSe9xI8FZhyy6VUoR9EuUijg0XjDw+SSaYjMCR4wV2HA0AFXzclhVeOkA1qiaNgFehabLa3ZnyBK2GzDj3KkyXFkq9WAeF7VXZNGS8XhKxJRyFGdViSsapVS3ZtGQK9UdV7VYmKM0osMS8xLbFGdEwrDEscSyzaZJhC8ICwxLHEss2jJ6rrXIQt4uUM7QQhpXdOSsC9JWUKwqqJPCVisisShh5VYkr0heFq0wjK8WT3AItMOrtTqNKrC5ESRSMsS9j7e0koigo0r5vboG1w4vxU8lqXFpF9INDHh/FXyXqLUk0xZb3hOWRPeNbWkhUejlue6ZzXEmrA8knbU6twpkiLnl98f3wzqxpbcv3yjpHuoqm22sg5Aczn4LxFUzxictfek0sVaZ9tB4BcXbPSdbGGjMI51PmiKVJ2VXBsXd6WbZUB7YndhHmvoGj2mj5wMUbRycfkvEXTHlWzykqZ2FntGIVpRTIiwkELxEWGni8XqLAF4iIDwrEoiCzFERDTErEoiGGvaI1oOaiLUYzyiYURUYe4VFKaBEWks47SS9XtyGWa9RF6ow//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tr-TR">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kdörtgen 3"/>
          <p:cNvSpPr>
            <a:spLocks noChangeArrowheads="1"/>
          </p:cNvSpPr>
          <p:nvPr/>
        </p:nvSpPr>
        <p:spPr bwMode="auto">
          <a:xfrm>
            <a:off x="7723188" y="6670675"/>
            <a:ext cx="14208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pPr>
            <a:r>
              <a:rPr lang="tr-TR" altLang="tr-TR" sz="800">
                <a:solidFill>
                  <a:srgbClr val="948A54"/>
                </a:solidFill>
                <a:latin typeface="Arial" pitchFamily="34" charset="0"/>
                <a:cs typeface="Arial" pitchFamily="34" charset="0"/>
              </a:rPr>
              <a:t>Arş. Gör. Dr. Pelin TAŞKIN</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11268" name="Rectangle 4"/>
          <p:cNvSpPr>
            <a:spLocks noChangeArrowheads="1"/>
          </p:cNvSpPr>
          <p:nvPr/>
        </p:nvSpPr>
        <p:spPr bwMode="auto">
          <a:xfrm>
            <a:off x="2987675" y="1268413"/>
            <a:ext cx="403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tr-TR" altLang="tr-TR" sz="3200" b="1" dirty="0"/>
              <a:t>NİŞANI BOZMA</a:t>
            </a:r>
            <a:endParaRPr lang="en-US" altLang="tr-TR" sz="3200" b="1" dirty="0"/>
          </a:p>
        </p:txBody>
      </p:sp>
      <p:sp>
        <p:nvSpPr>
          <p:cNvPr id="11269" name="Rectangle 5"/>
          <p:cNvSpPr>
            <a:spLocks noChangeArrowheads="1"/>
          </p:cNvSpPr>
          <p:nvPr/>
        </p:nvSpPr>
        <p:spPr bwMode="auto">
          <a:xfrm>
            <a:off x="684213" y="1963738"/>
            <a:ext cx="7920037"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3200" b="1" dirty="0"/>
              <a:t>NİŞANIN SONA ERMESİNİN SONUÇLARI</a:t>
            </a:r>
          </a:p>
          <a:p>
            <a:pPr algn="just" eaLnBrk="1" hangingPunct="1"/>
            <a:r>
              <a:rPr lang="tr-TR" altLang="tr-TR" sz="3200" dirty="0"/>
              <a:t>Maddi Tazminat</a:t>
            </a:r>
          </a:p>
          <a:p>
            <a:pPr algn="just" eaLnBrk="1" hangingPunct="1"/>
            <a:r>
              <a:rPr lang="tr-TR" altLang="tr-TR" sz="3200" dirty="0"/>
              <a:t>Manevi Tazminat</a:t>
            </a:r>
          </a:p>
          <a:p>
            <a:pPr algn="just" eaLnBrk="1" hangingPunct="1"/>
            <a:r>
              <a:rPr lang="tr-TR" altLang="tr-TR" sz="3200" dirty="0"/>
              <a:t>Hediyelerin İadesi</a:t>
            </a:r>
            <a:endParaRPr lang="en-US" altLang="tr-TR" sz="3200" dirty="0"/>
          </a:p>
        </p:txBody>
      </p:sp>
      <p:sp>
        <p:nvSpPr>
          <p:cNvPr id="11270" name="Rectangle 7"/>
          <p:cNvSpPr>
            <a:spLocks noChangeArrowheads="1"/>
          </p:cNvSpPr>
          <p:nvPr/>
        </p:nvSpPr>
        <p:spPr bwMode="auto">
          <a:xfrm>
            <a:off x="250825" y="6261100"/>
            <a:ext cx="1141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sz="1000"/>
              <a:t>(Öztan, 2006, 412)</a:t>
            </a:r>
            <a:endParaRPr lang="en-US" altLang="tr-TR" sz="100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901" y="285293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725" y="4625138"/>
            <a:ext cx="2524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68" grpId="0"/>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12292" name="Rectangle 6"/>
          <p:cNvSpPr>
            <a:spLocks noChangeArrowheads="1"/>
          </p:cNvSpPr>
          <p:nvPr/>
        </p:nvSpPr>
        <p:spPr bwMode="auto">
          <a:xfrm>
            <a:off x="323850" y="1341438"/>
            <a:ext cx="8424863"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2800" b="1" dirty="0"/>
              <a:t>MADDİ TAZMİNAT</a:t>
            </a:r>
            <a:endParaRPr lang="en-US" altLang="tr-TR" sz="2800" b="1" dirty="0"/>
          </a:p>
          <a:p>
            <a:pPr algn="just" eaLnBrk="1" hangingPunct="1"/>
            <a:r>
              <a:rPr lang="en-US" altLang="tr-TR" sz="2800" dirty="0"/>
              <a:t>N</a:t>
            </a:r>
            <a:r>
              <a:rPr lang="tr-TR" altLang="tr-TR" sz="2800" dirty="0"/>
              <a:t>iş</a:t>
            </a:r>
            <a:r>
              <a:rPr lang="en-US" altLang="tr-TR" sz="2800" dirty="0" err="1"/>
              <a:t>anlılardan</a:t>
            </a:r>
            <a:r>
              <a:rPr lang="en-US" altLang="tr-TR" sz="2800" dirty="0"/>
              <a:t> </a:t>
            </a:r>
            <a:r>
              <a:rPr lang="en-US" altLang="tr-TR" sz="2800" dirty="0" err="1"/>
              <a:t>biri</a:t>
            </a:r>
            <a:r>
              <a:rPr lang="en-US" altLang="tr-TR" sz="2800" dirty="0"/>
              <a:t> </a:t>
            </a:r>
            <a:r>
              <a:rPr lang="en-US" altLang="tr-TR" sz="2800" dirty="0" err="1"/>
              <a:t>haklı</a:t>
            </a:r>
            <a:r>
              <a:rPr lang="en-US" altLang="tr-TR" sz="2800" dirty="0"/>
              <a:t> </a:t>
            </a:r>
            <a:r>
              <a:rPr lang="en-US" altLang="tr-TR" sz="2800" dirty="0" err="1"/>
              <a:t>bir</a:t>
            </a:r>
            <a:r>
              <a:rPr lang="en-US" altLang="tr-TR" sz="2800" dirty="0"/>
              <a:t> </a:t>
            </a:r>
            <a:r>
              <a:rPr lang="en-US" altLang="tr-TR" sz="2800" dirty="0" err="1"/>
              <a:t>sebep</a:t>
            </a:r>
            <a:r>
              <a:rPr lang="en-US" altLang="tr-TR" sz="2800" dirty="0"/>
              <a:t> </a:t>
            </a:r>
            <a:r>
              <a:rPr lang="en-US" altLang="tr-TR" sz="2800" dirty="0" err="1"/>
              <a:t>olmaksızın</a:t>
            </a:r>
            <a:r>
              <a:rPr lang="en-US" altLang="tr-TR" sz="2800" dirty="0"/>
              <a:t> </a:t>
            </a:r>
            <a:r>
              <a:rPr lang="en-US" altLang="tr-TR" sz="2800" dirty="0" err="1"/>
              <a:t>ni</a:t>
            </a:r>
            <a:r>
              <a:rPr lang="tr-TR" altLang="tr-TR" sz="2800" dirty="0"/>
              <a:t>ş</a:t>
            </a:r>
            <a:r>
              <a:rPr lang="en-US" altLang="tr-TR" sz="2800" dirty="0" err="1"/>
              <a:t>anı</a:t>
            </a:r>
            <a:r>
              <a:rPr lang="en-US" altLang="tr-TR" sz="2800" dirty="0"/>
              <a:t> </a:t>
            </a:r>
            <a:r>
              <a:rPr lang="en-US" altLang="tr-TR" sz="2800" dirty="0" err="1"/>
              <a:t>bozduğu</a:t>
            </a:r>
            <a:r>
              <a:rPr lang="en-US" altLang="tr-TR" sz="2800" dirty="0"/>
              <a:t> </a:t>
            </a:r>
            <a:r>
              <a:rPr lang="en-US" altLang="tr-TR" sz="2800" dirty="0" err="1"/>
              <a:t>veya</a:t>
            </a:r>
            <a:r>
              <a:rPr lang="en-US" altLang="tr-TR" sz="2800" dirty="0"/>
              <a:t> </a:t>
            </a:r>
            <a:r>
              <a:rPr lang="en-US" altLang="tr-TR" sz="2800" dirty="0" err="1"/>
              <a:t>ni</a:t>
            </a:r>
            <a:r>
              <a:rPr lang="tr-TR" altLang="tr-TR" sz="2800" dirty="0"/>
              <a:t>ş</a:t>
            </a:r>
            <a:r>
              <a:rPr lang="en-US" altLang="tr-TR" sz="2800" dirty="0"/>
              <a:t>an </a:t>
            </a:r>
            <a:r>
              <a:rPr lang="en-US" altLang="tr-TR" sz="2800" dirty="0" err="1"/>
              <a:t>taraflardan</a:t>
            </a:r>
            <a:r>
              <a:rPr lang="en-US" altLang="tr-TR" sz="2800" dirty="0"/>
              <a:t> </a:t>
            </a:r>
            <a:r>
              <a:rPr lang="en-US" altLang="tr-TR" sz="2800" dirty="0" err="1"/>
              <a:t>birine</a:t>
            </a:r>
            <a:r>
              <a:rPr lang="en-US" altLang="tr-TR" sz="2800" dirty="0"/>
              <a:t> </a:t>
            </a:r>
            <a:r>
              <a:rPr lang="en-US" altLang="tr-TR" sz="2800" dirty="0" err="1"/>
              <a:t>yükletilebilen</a:t>
            </a:r>
            <a:r>
              <a:rPr lang="tr-TR" altLang="tr-TR" sz="2800" dirty="0"/>
              <a:t> </a:t>
            </a:r>
            <a:r>
              <a:rPr lang="en-US" altLang="tr-TR" sz="2800" dirty="0" err="1"/>
              <a:t>bir</a:t>
            </a:r>
            <a:r>
              <a:rPr lang="en-US" altLang="tr-TR" sz="2800" dirty="0"/>
              <a:t> </a:t>
            </a:r>
            <a:r>
              <a:rPr lang="en-US" altLang="tr-TR" sz="2800" dirty="0" err="1"/>
              <a:t>sebeple</a:t>
            </a:r>
            <a:r>
              <a:rPr lang="en-US" altLang="tr-TR" sz="2800" dirty="0"/>
              <a:t> </a:t>
            </a:r>
            <a:r>
              <a:rPr lang="en-US" altLang="tr-TR" sz="2800" dirty="0" err="1"/>
              <a:t>bozulduğu</a:t>
            </a:r>
            <a:r>
              <a:rPr lang="en-US" altLang="tr-TR" sz="2800" dirty="0"/>
              <a:t> </a:t>
            </a:r>
            <a:r>
              <a:rPr lang="en-US" altLang="tr-TR" sz="2800" dirty="0" err="1"/>
              <a:t>takdirde</a:t>
            </a:r>
            <a:r>
              <a:rPr lang="en-US" altLang="tr-TR" sz="2800" dirty="0"/>
              <a:t>; </a:t>
            </a:r>
            <a:r>
              <a:rPr lang="en-US" altLang="tr-TR" sz="2800" dirty="0" err="1"/>
              <a:t>kusuru</a:t>
            </a:r>
            <a:r>
              <a:rPr lang="en-US" altLang="tr-TR" sz="2800" dirty="0"/>
              <a:t> </a:t>
            </a:r>
            <a:r>
              <a:rPr lang="en-US" altLang="tr-TR" sz="2800" dirty="0" err="1"/>
              <a:t>olan</a:t>
            </a:r>
            <a:r>
              <a:rPr lang="en-US" altLang="tr-TR" sz="2800" dirty="0"/>
              <a:t> </a:t>
            </a:r>
            <a:r>
              <a:rPr lang="en-US" altLang="tr-TR" sz="2800" dirty="0" err="1"/>
              <a:t>taraf</a:t>
            </a:r>
            <a:r>
              <a:rPr lang="en-US" altLang="tr-TR" sz="2800" dirty="0"/>
              <a:t>, </a:t>
            </a:r>
            <a:r>
              <a:rPr lang="en-US" altLang="tr-TR" sz="2800" dirty="0" err="1"/>
              <a:t>diğerine</a:t>
            </a:r>
            <a:r>
              <a:rPr lang="en-US" altLang="tr-TR" sz="2800" dirty="0"/>
              <a:t> </a:t>
            </a:r>
            <a:r>
              <a:rPr lang="en-US" altLang="tr-TR" sz="2800" dirty="0" err="1"/>
              <a:t>dürüstlük</a:t>
            </a:r>
            <a:r>
              <a:rPr lang="en-US" altLang="tr-TR" sz="2800" dirty="0"/>
              <a:t> </a:t>
            </a:r>
            <a:r>
              <a:rPr lang="en-US" altLang="tr-TR" sz="2800" dirty="0" err="1"/>
              <a:t>kuralları</a:t>
            </a:r>
            <a:r>
              <a:rPr lang="en-US" altLang="tr-TR" sz="2800" dirty="0"/>
              <a:t> </a:t>
            </a:r>
            <a:r>
              <a:rPr lang="en-US" altLang="tr-TR" sz="2800" dirty="0" err="1"/>
              <a:t>çerçevesinde</a:t>
            </a:r>
            <a:r>
              <a:rPr lang="en-US" altLang="tr-TR" sz="2800" dirty="0"/>
              <a:t> </a:t>
            </a:r>
            <a:r>
              <a:rPr lang="en-US" altLang="tr-TR" sz="2800" dirty="0" err="1"/>
              <a:t>ve</a:t>
            </a:r>
            <a:r>
              <a:rPr lang="en-US" altLang="tr-TR" sz="2800" dirty="0"/>
              <a:t> </a:t>
            </a:r>
            <a:r>
              <a:rPr lang="en-US" altLang="tr-TR" sz="2800" dirty="0" err="1"/>
              <a:t>evlenme</a:t>
            </a:r>
            <a:r>
              <a:rPr lang="en-US" altLang="tr-TR" sz="2800" dirty="0"/>
              <a:t> </a:t>
            </a:r>
            <a:r>
              <a:rPr lang="en-US" altLang="tr-TR" sz="2800" dirty="0" err="1"/>
              <a:t>amacıyla</a:t>
            </a:r>
            <a:r>
              <a:rPr lang="en-US" altLang="tr-TR" sz="2800" dirty="0"/>
              <a:t> </a:t>
            </a:r>
            <a:r>
              <a:rPr lang="en-US" altLang="tr-TR" sz="2800" dirty="0" err="1"/>
              <a:t>yaptığı</a:t>
            </a:r>
            <a:r>
              <a:rPr lang="tr-TR" altLang="tr-TR" sz="2800" dirty="0"/>
              <a:t> </a:t>
            </a:r>
            <a:r>
              <a:rPr lang="en-US" altLang="tr-TR" sz="2800" dirty="0" err="1"/>
              <a:t>harcamalar</a:t>
            </a:r>
            <a:r>
              <a:rPr lang="en-US" altLang="tr-TR" sz="2800" dirty="0"/>
              <a:t> </a:t>
            </a:r>
            <a:r>
              <a:rPr lang="en-US" altLang="tr-TR" sz="2800" dirty="0" err="1"/>
              <a:t>ve</a:t>
            </a:r>
            <a:r>
              <a:rPr lang="en-US" altLang="tr-TR" sz="2800" dirty="0"/>
              <a:t> </a:t>
            </a:r>
            <a:r>
              <a:rPr lang="en-US" altLang="tr-TR" sz="2800" dirty="0" err="1"/>
              <a:t>katlandığı</a:t>
            </a:r>
            <a:r>
              <a:rPr lang="en-US" altLang="tr-TR" sz="2800" dirty="0"/>
              <a:t> </a:t>
            </a:r>
            <a:r>
              <a:rPr lang="en-US" altLang="tr-TR" sz="2800" dirty="0" err="1"/>
              <a:t>maddî</a:t>
            </a:r>
            <a:r>
              <a:rPr lang="en-US" altLang="tr-TR" sz="2800" dirty="0"/>
              <a:t> </a:t>
            </a:r>
            <a:r>
              <a:rPr lang="en-US" altLang="tr-TR" sz="2800" dirty="0" err="1"/>
              <a:t>fedakârlıklar</a:t>
            </a:r>
            <a:r>
              <a:rPr lang="en-US" altLang="tr-TR" sz="2800" dirty="0"/>
              <a:t> </a:t>
            </a:r>
            <a:r>
              <a:rPr lang="en-US" altLang="tr-TR" sz="2800" dirty="0" err="1"/>
              <a:t>kar</a:t>
            </a:r>
            <a:r>
              <a:rPr lang="tr-TR" altLang="tr-TR" sz="2800" dirty="0"/>
              <a:t>ş</a:t>
            </a:r>
            <a:r>
              <a:rPr lang="en-US" altLang="tr-TR" sz="2800" dirty="0" err="1"/>
              <a:t>ılığında</a:t>
            </a:r>
            <a:r>
              <a:rPr lang="en-US" altLang="tr-TR" sz="2800" dirty="0"/>
              <a:t> </a:t>
            </a:r>
            <a:r>
              <a:rPr lang="en-US" altLang="tr-TR" sz="2800" dirty="0" err="1"/>
              <a:t>uygun</a:t>
            </a:r>
            <a:r>
              <a:rPr lang="en-US" altLang="tr-TR" sz="2800" dirty="0"/>
              <a:t> </a:t>
            </a:r>
            <a:r>
              <a:rPr lang="en-US" altLang="tr-TR" sz="2800" dirty="0" err="1"/>
              <a:t>bir</a:t>
            </a:r>
            <a:r>
              <a:rPr lang="en-US" altLang="tr-TR" sz="2800" dirty="0"/>
              <a:t> </a:t>
            </a:r>
            <a:r>
              <a:rPr lang="en-US" altLang="tr-TR" sz="2800" dirty="0" err="1"/>
              <a:t>tazminat</a:t>
            </a:r>
            <a:r>
              <a:rPr lang="en-US" altLang="tr-TR" sz="2800" dirty="0"/>
              <a:t> </a:t>
            </a:r>
            <a:r>
              <a:rPr lang="en-US" altLang="tr-TR" sz="2800" dirty="0" err="1"/>
              <a:t>vermekle</a:t>
            </a:r>
            <a:r>
              <a:rPr lang="en-US" altLang="tr-TR" sz="2800" dirty="0"/>
              <a:t> </a:t>
            </a:r>
            <a:r>
              <a:rPr lang="en-US" altLang="tr-TR" sz="2800" dirty="0" err="1"/>
              <a:t>yükümlüdür</a:t>
            </a:r>
            <a:r>
              <a:rPr lang="en-US" altLang="tr-TR" sz="2800" dirty="0"/>
              <a:t>. </a:t>
            </a:r>
            <a:r>
              <a:rPr lang="en-US" altLang="tr-TR" sz="2800" dirty="0" err="1"/>
              <a:t>Aynı</a:t>
            </a:r>
            <a:r>
              <a:rPr lang="en-US" altLang="tr-TR" sz="2800" dirty="0"/>
              <a:t> </a:t>
            </a:r>
            <a:r>
              <a:rPr lang="en-US" altLang="tr-TR" sz="2800" dirty="0" err="1"/>
              <a:t>kural</a:t>
            </a:r>
            <a:r>
              <a:rPr lang="en-US" altLang="tr-TR" sz="2800" dirty="0"/>
              <a:t> </a:t>
            </a:r>
            <a:r>
              <a:rPr lang="en-US" altLang="tr-TR" sz="2800" dirty="0" err="1"/>
              <a:t>ni</a:t>
            </a:r>
            <a:r>
              <a:rPr lang="tr-TR" altLang="tr-TR" sz="2800" dirty="0"/>
              <a:t>ş</a:t>
            </a:r>
            <a:r>
              <a:rPr lang="en-US" altLang="tr-TR" sz="2800" dirty="0"/>
              <a:t>an</a:t>
            </a:r>
            <a:r>
              <a:rPr lang="tr-TR" altLang="tr-TR" sz="2800" dirty="0"/>
              <a:t> </a:t>
            </a:r>
            <a:r>
              <a:rPr lang="en-US" altLang="tr-TR" sz="2800" dirty="0" err="1"/>
              <a:t>giderleri</a:t>
            </a:r>
            <a:r>
              <a:rPr lang="en-US" altLang="tr-TR" sz="2800" dirty="0"/>
              <a:t> </a:t>
            </a:r>
            <a:r>
              <a:rPr lang="en-US" altLang="tr-TR" sz="2800" dirty="0" err="1"/>
              <a:t>hakkında</a:t>
            </a:r>
            <a:r>
              <a:rPr lang="en-US" altLang="tr-TR" sz="2800" dirty="0"/>
              <a:t> da </a:t>
            </a:r>
            <a:r>
              <a:rPr lang="en-US" altLang="tr-TR" sz="2800" dirty="0" err="1"/>
              <a:t>uygulanır</a:t>
            </a:r>
            <a:r>
              <a:rPr lang="en-US" altLang="tr-TR" sz="2800" dirty="0"/>
              <a:t>.</a:t>
            </a:r>
          </a:p>
          <a:p>
            <a:pPr algn="just" eaLnBrk="1" hangingPunct="1"/>
            <a:r>
              <a:rPr lang="en-US" altLang="tr-TR" sz="2800" dirty="0" err="1"/>
              <a:t>Tazminat</a:t>
            </a:r>
            <a:r>
              <a:rPr lang="en-US" altLang="tr-TR" sz="2800" dirty="0"/>
              <a:t> </a:t>
            </a:r>
            <a:r>
              <a:rPr lang="en-US" altLang="tr-TR" sz="2800" dirty="0" err="1"/>
              <a:t>istemeye</a:t>
            </a:r>
            <a:r>
              <a:rPr lang="en-US" altLang="tr-TR" sz="2800" dirty="0"/>
              <a:t> </a:t>
            </a:r>
            <a:r>
              <a:rPr lang="en-US" altLang="tr-TR" sz="2800" dirty="0" err="1"/>
              <a:t>hakkı</a:t>
            </a:r>
            <a:r>
              <a:rPr lang="en-US" altLang="tr-TR" sz="2800" dirty="0"/>
              <a:t> </a:t>
            </a:r>
            <a:r>
              <a:rPr lang="en-US" altLang="tr-TR" sz="2800" dirty="0" err="1"/>
              <a:t>olan</a:t>
            </a:r>
            <a:r>
              <a:rPr lang="en-US" altLang="tr-TR" sz="2800" dirty="0"/>
              <a:t> </a:t>
            </a:r>
            <a:r>
              <a:rPr lang="en-US" altLang="tr-TR" sz="2800" dirty="0" err="1"/>
              <a:t>tarafın</a:t>
            </a:r>
            <a:r>
              <a:rPr lang="en-US" altLang="tr-TR" sz="2800" dirty="0"/>
              <a:t> </a:t>
            </a:r>
            <a:r>
              <a:rPr lang="en-US" altLang="tr-TR" sz="2800" dirty="0" err="1"/>
              <a:t>ana</a:t>
            </a:r>
            <a:r>
              <a:rPr lang="en-US" altLang="tr-TR" sz="2800" dirty="0"/>
              <a:t> </a:t>
            </a:r>
            <a:r>
              <a:rPr lang="en-US" altLang="tr-TR" sz="2800" dirty="0" err="1"/>
              <a:t>ve</a:t>
            </a:r>
            <a:r>
              <a:rPr lang="en-US" altLang="tr-TR" sz="2800" dirty="0"/>
              <a:t> </a:t>
            </a:r>
            <a:r>
              <a:rPr lang="en-US" altLang="tr-TR" sz="2800" dirty="0" err="1"/>
              <a:t>babası</a:t>
            </a:r>
            <a:r>
              <a:rPr lang="en-US" altLang="tr-TR" sz="2800" dirty="0"/>
              <a:t> </a:t>
            </a:r>
            <a:r>
              <a:rPr lang="en-US" altLang="tr-TR" sz="2800" dirty="0" err="1"/>
              <a:t>veya</a:t>
            </a:r>
            <a:r>
              <a:rPr lang="en-US" altLang="tr-TR" sz="2800" dirty="0"/>
              <a:t> </a:t>
            </a:r>
            <a:r>
              <a:rPr lang="en-US" altLang="tr-TR" sz="2800" dirty="0" err="1"/>
              <a:t>onlar</a:t>
            </a:r>
            <a:r>
              <a:rPr lang="en-US" altLang="tr-TR" sz="2800" dirty="0"/>
              <a:t> </a:t>
            </a:r>
            <a:r>
              <a:rPr lang="en-US" altLang="tr-TR" sz="2800" dirty="0" err="1"/>
              <a:t>gibi</a:t>
            </a:r>
            <a:r>
              <a:rPr lang="en-US" altLang="tr-TR" sz="2800" dirty="0"/>
              <a:t> </a:t>
            </a:r>
            <a:r>
              <a:rPr lang="en-US" altLang="tr-TR" sz="2800" dirty="0" err="1"/>
              <a:t>davranan</a:t>
            </a:r>
            <a:r>
              <a:rPr lang="en-US" altLang="tr-TR" sz="2800" dirty="0"/>
              <a:t> </a:t>
            </a:r>
            <a:r>
              <a:rPr lang="en-US" altLang="tr-TR" sz="2800" dirty="0" err="1"/>
              <a:t>kimseler</a:t>
            </a:r>
            <a:r>
              <a:rPr lang="en-US" altLang="tr-TR" sz="2800" dirty="0"/>
              <a:t> de, </a:t>
            </a:r>
            <a:r>
              <a:rPr lang="en-US" altLang="tr-TR" sz="2800" dirty="0" err="1"/>
              <a:t>aynı</a:t>
            </a:r>
            <a:r>
              <a:rPr lang="en-US" altLang="tr-TR" sz="2800" dirty="0"/>
              <a:t> </a:t>
            </a:r>
            <a:r>
              <a:rPr lang="en-US" altLang="tr-TR" sz="2800" dirty="0" err="1"/>
              <a:t>ko</a:t>
            </a:r>
            <a:r>
              <a:rPr lang="tr-TR" altLang="tr-TR" sz="2800" dirty="0"/>
              <a:t>ş</a:t>
            </a:r>
            <a:r>
              <a:rPr lang="en-US" altLang="tr-TR" sz="2800" dirty="0" err="1"/>
              <a:t>ullar</a:t>
            </a:r>
            <a:r>
              <a:rPr lang="en-US" altLang="tr-TR" sz="2800" dirty="0"/>
              <a:t> </a:t>
            </a:r>
            <a:r>
              <a:rPr lang="en-US" altLang="tr-TR" sz="2800" dirty="0" err="1"/>
              <a:t>altında</a:t>
            </a:r>
            <a:r>
              <a:rPr lang="tr-TR" altLang="tr-TR" sz="2800" dirty="0"/>
              <a:t> </a:t>
            </a:r>
            <a:r>
              <a:rPr lang="en-US" altLang="tr-TR" sz="2800" dirty="0" err="1"/>
              <a:t>yaptıkları</a:t>
            </a:r>
            <a:r>
              <a:rPr lang="en-US" altLang="tr-TR" sz="2800" dirty="0"/>
              <a:t> </a:t>
            </a:r>
            <a:r>
              <a:rPr lang="en-US" altLang="tr-TR" sz="2800" dirty="0" err="1"/>
              <a:t>harcamalar</a:t>
            </a:r>
            <a:r>
              <a:rPr lang="en-US" altLang="tr-TR" sz="2800" dirty="0"/>
              <a:t> </a:t>
            </a:r>
            <a:r>
              <a:rPr lang="en-US" altLang="tr-TR" sz="2800" dirty="0" err="1"/>
              <a:t>için</a:t>
            </a:r>
            <a:r>
              <a:rPr lang="en-US" altLang="tr-TR" sz="2800" dirty="0"/>
              <a:t> </a:t>
            </a:r>
            <a:r>
              <a:rPr lang="en-US" altLang="tr-TR" sz="2800" dirty="0" err="1"/>
              <a:t>uygun</a:t>
            </a:r>
            <a:r>
              <a:rPr lang="en-US" altLang="tr-TR" sz="2800" dirty="0"/>
              <a:t> </a:t>
            </a:r>
            <a:r>
              <a:rPr lang="en-US" altLang="tr-TR" sz="2800" dirty="0" err="1"/>
              <a:t>bir</a:t>
            </a:r>
            <a:r>
              <a:rPr lang="en-US" altLang="tr-TR" sz="2800" dirty="0"/>
              <a:t> </a:t>
            </a:r>
            <a:r>
              <a:rPr lang="en-US" altLang="tr-TR" sz="2800" dirty="0" err="1"/>
              <a:t>tazminat</a:t>
            </a:r>
            <a:r>
              <a:rPr lang="en-US" altLang="tr-TR" sz="2800" dirty="0"/>
              <a:t> </a:t>
            </a:r>
            <a:r>
              <a:rPr lang="en-US" altLang="tr-TR" sz="2800" dirty="0" err="1"/>
              <a:t>isteyebilirler</a:t>
            </a:r>
            <a:r>
              <a:rPr lang="en-US" altLang="tr-TR" sz="2800" dirty="0"/>
              <a:t>. </a:t>
            </a:r>
            <a:r>
              <a:rPr lang="tr-TR" altLang="tr-TR" sz="2800" dirty="0"/>
              <a:t>(</a:t>
            </a:r>
            <a:r>
              <a:rPr lang="tr-TR" altLang="tr-TR" sz="2800" dirty="0" err="1"/>
              <a:t>md.</a:t>
            </a:r>
            <a:r>
              <a:rPr lang="tr-TR" altLang="tr-TR" sz="2800" dirty="0"/>
              <a:t> 120).</a:t>
            </a:r>
            <a:endParaRPr lang="en-US" altLang="tr-TR"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çerik Yer Tutucusu 2"/>
          <p:cNvSpPr>
            <a:spLocks noGrp="1"/>
          </p:cNvSpPr>
          <p:nvPr>
            <p:ph idx="1"/>
          </p:nvPr>
        </p:nvSpPr>
        <p:spPr>
          <a:xfrm>
            <a:off x="611188" y="1484313"/>
            <a:ext cx="8229600" cy="4525962"/>
          </a:xfrm>
        </p:spPr>
        <p:txBody>
          <a:bodyPr/>
          <a:lstStyle/>
          <a:p>
            <a:pPr marL="0" indent="0" algn="ctr">
              <a:buFont typeface="Arial" pitchFamily="34" charset="0"/>
              <a:buNone/>
            </a:pPr>
            <a:r>
              <a:rPr lang="tr-TR" altLang="tr-TR" b="1" dirty="0" smtClean="0"/>
              <a:t>MANEVİ TAZMİNAT</a:t>
            </a:r>
          </a:p>
          <a:p>
            <a:pPr marL="0" indent="0" algn="just">
              <a:buFont typeface="Arial" pitchFamily="34" charset="0"/>
              <a:buNone/>
            </a:pPr>
            <a:r>
              <a:rPr lang="tr-TR" altLang="tr-TR" dirty="0" smtClean="0"/>
              <a:t>Nişanın bozulması yüzünden kişilik hakkı saldırıya uğrayan taraf, kusurlu olan diğer taraftan manevî tazminat olarak uygun miktarda bir para ödenmesini isteyebilir. (</a:t>
            </a:r>
            <a:r>
              <a:rPr lang="tr-TR" altLang="tr-TR" dirty="0" err="1" smtClean="0"/>
              <a:t>md.</a:t>
            </a:r>
            <a:r>
              <a:rPr lang="tr-TR" altLang="tr-TR" dirty="0" smtClean="0"/>
              <a:t> 121)</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4294967295"/>
          </p:nvPr>
        </p:nvSpPr>
        <p:spPr>
          <a:xfrm>
            <a:off x="611188" y="1484313"/>
            <a:ext cx="8229600" cy="4525962"/>
          </a:xfrm>
        </p:spPr>
        <p:txBody>
          <a:bodyPr/>
          <a:lstStyle/>
          <a:p>
            <a:pPr marL="0" indent="0" algn="ctr">
              <a:buFont typeface="Arial" pitchFamily="34" charset="0"/>
              <a:buNone/>
            </a:pPr>
            <a:r>
              <a:rPr lang="tr-TR" altLang="tr-TR" b="1" dirty="0" smtClean="0"/>
              <a:t>HEDİYELERİN GERİ VERİLMESİ</a:t>
            </a:r>
          </a:p>
          <a:p>
            <a:pPr marL="0" indent="0" algn="just">
              <a:buFont typeface="Arial" pitchFamily="34" charset="0"/>
              <a:buNone/>
            </a:pPr>
            <a:r>
              <a:rPr lang="tr-TR" altLang="tr-TR" dirty="0" smtClean="0"/>
              <a:t>Nişanlılık evlenme dışındaki bir sebeple sona ererse, nişanlıların birbirlerine veya ana ve babanın ya da onlar gibi davrananların, diğer nişanlıya vermiş oldukları alışılmışın dışındaki hediyeler, verenler tarafından geri istenebilir.</a:t>
            </a:r>
          </a:p>
          <a:p>
            <a:pPr marL="0" indent="0" algn="just">
              <a:buFont typeface="Arial" pitchFamily="34" charset="0"/>
              <a:buNone/>
            </a:pPr>
            <a:r>
              <a:rPr lang="tr-TR" altLang="tr-TR" dirty="0" smtClean="0"/>
              <a:t>Hediye aynen veya </a:t>
            </a:r>
            <a:r>
              <a:rPr lang="tr-TR" altLang="tr-TR" dirty="0" err="1" smtClean="0"/>
              <a:t>mislen</a:t>
            </a:r>
            <a:r>
              <a:rPr lang="tr-TR" altLang="tr-TR" dirty="0" smtClean="0"/>
              <a:t> geri verilemiyorsa, sebepsiz zenginleşme hükümleri uygulanır. (md.122).</a:t>
            </a:r>
          </a:p>
        </p:txBody>
      </p:sp>
      <p:sp>
        <p:nvSpPr>
          <p:cNvPr id="4" name="Rectangle 2"/>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5" name="Başlık 1"/>
          <p:cNvSpPr txBox="1">
            <a:spLocks/>
          </p:cNvSpPr>
          <p:nvPr/>
        </p:nvSpPr>
        <p:spPr>
          <a:xfrm>
            <a:off x="107950" y="274638"/>
            <a:ext cx="8856663" cy="346075"/>
          </a:xfrm>
          <a:prstGeom prst="rect">
            <a:avLst/>
          </a:prstGeom>
        </p:spPr>
        <p:txBody>
          <a:bodyPr>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spcAft>
                <a:spcPts val="0"/>
              </a:spcAft>
              <a:defRPr/>
            </a:pPr>
            <a:r>
              <a:rPr lang="tr-TR" sz="2400" b="1" smtClean="0"/>
              <a:t>TEMEL HUKUK</a:t>
            </a:r>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2"/>
          <p:cNvSpPr>
            <a:spLocks noGrp="1"/>
          </p:cNvSpPr>
          <p:nvPr>
            <p:ph idx="1"/>
          </p:nvPr>
        </p:nvSpPr>
        <p:spPr>
          <a:xfrm>
            <a:off x="755650" y="1268413"/>
            <a:ext cx="8137525" cy="4741862"/>
          </a:xfrm>
        </p:spPr>
        <p:txBody>
          <a:bodyPr/>
          <a:lstStyle/>
          <a:p>
            <a:pPr marL="0" indent="0" algn="ctr" eaLnBrk="1" hangingPunct="1">
              <a:buFont typeface="Arial" pitchFamily="34" charset="0"/>
              <a:buNone/>
            </a:pPr>
            <a:r>
              <a:rPr lang="tr-TR" altLang="tr-TR" sz="3000" b="1" dirty="0" smtClean="0"/>
              <a:t>EVLENME</a:t>
            </a:r>
          </a:p>
          <a:p>
            <a:pPr marL="0" indent="0" algn="just" eaLnBrk="1" hangingPunct="1">
              <a:buFont typeface="Arial" pitchFamily="34" charset="0"/>
              <a:buNone/>
            </a:pPr>
            <a:r>
              <a:rPr lang="tr-TR" altLang="tr-TR" sz="3000" dirty="0" smtClean="0"/>
              <a:t>“Evlenme, nişanlıların evlilik birliğini meydana getirmek için yaptıkları bir hukuki işlemdir.”</a:t>
            </a:r>
          </a:p>
          <a:p>
            <a:pPr marL="0" indent="0" algn="just" eaLnBrk="1" hangingPunct="1">
              <a:buFont typeface="Arial" pitchFamily="34" charset="0"/>
              <a:buNone/>
            </a:pPr>
            <a:r>
              <a:rPr lang="tr-TR" altLang="tr-TR" sz="3000" dirty="0" smtClean="0"/>
              <a:t>“Evlilik, ayrı cinsten kişilerin tam ve sürekli bir hayat ortaklığı kurmak üzere, hukukun aradığı koşullara uygun olarak birleşmesidir.”</a:t>
            </a:r>
          </a:p>
          <a:p>
            <a:pPr marL="0" indent="0" algn="just" eaLnBrk="1" hangingPunct="1">
              <a:buFont typeface="Arial" pitchFamily="34" charset="0"/>
              <a:buNone/>
            </a:pPr>
            <a:endParaRPr lang="en-US" altLang="tr-TR" sz="3000" dirty="0" smtClean="0"/>
          </a:p>
        </p:txBody>
      </p:sp>
      <p:sp>
        <p:nvSpPr>
          <p:cNvPr id="4" name="Rectangle 2"/>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15365" name="Rectangle 7"/>
          <p:cNvSpPr>
            <a:spLocks noChangeArrowheads="1"/>
          </p:cNvSpPr>
          <p:nvPr/>
        </p:nvSpPr>
        <p:spPr bwMode="auto">
          <a:xfrm>
            <a:off x="250825" y="6308725"/>
            <a:ext cx="1141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sz="1000"/>
              <a:t>(Öztan, 2006, 419)</a:t>
            </a:r>
            <a:endParaRPr lang="en-US" altLang="tr-TR" sz="100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221088"/>
            <a:ext cx="3354313" cy="246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2"/>
          <p:cNvSpPr>
            <a:spLocks noGrp="1"/>
          </p:cNvSpPr>
          <p:nvPr>
            <p:ph idx="4294967295"/>
          </p:nvPr>
        </p:nvSpPr>
        <p:spPr>
          <a:xfrm>
            <a:off x="755650" y="1268413"/>
            <a:ext cx="8137525" cy="4741862"/>
          </a:xfrm>
        </p:spPr>
        <p:txBody>
          <a:bodyPr/>
          <a:lstStyle/>
          <a:p>
            <a:pPr marL="0" indent="0" algn="ctr" eaLnBrk="1" hangingPunct="1">
              <a:buFont typeface="Arial" pitchFamily="34" charset="0"/>
              <a:buNone/>
            </a:pPr>
            <a:r>
              <a:rPr lang="tr-TR" altLang="tr-TR" sz="2800" b="1" dirty="0" smtClean="0"/>
              <a:t>EVLENMENİN GERÇEKLEŞMESİ İÇİN ARANAN KOŞULLAR: </a:t>
            </a:r>
          </a:p>
          <a:p>
            <a:pPr marL="0" indent="0" algn="ctr" eaLnBrk="1" hangingPunct="1">
              <a:buFont typeface="Arial" pitchFamily="34" charset="0"/>
              <a:buNone/>
            </a:pPr>
            <a:r>
              <a:rPr lang="tr-TR" altLang="tr-TR" sz="2800" dirty="0" smtClean="0"/>
              <a:t>MADDİ KOŞULLAR- ŞEKLİ KOŞULLAR</a:t>
            </a:r>
          </a:p>
          <a:p>
            <a:pPr marL="0" indent="0" algn="ctr" eaLnBrk="1" hangingPunct="1">
              <a:buFont typeface="Arial" pitchFamily="34" charset="0"/>
              <a:buNone/>
            </a:pPr>
            <a:endParaRPr lang="tr-TR" altLang="tr-TR" sz="1000" dirty="0" smtClean="0"/>
          </a:p>
          <a:p>
            <a:pPr marL="0" indent="0" algn="ctr" eaLnBrk="1" hangingPunct="1">
              <a:buFont typeface="Arial" pitchFamily="34" charset="0"/>
              <a:buNone/>
            </a:pPr>
            <a:r>
              <a:rPr lang="tr-TR" altLang="tr-TR" sz="2800" b="1" dirty="0" smtClean="0"/>
              <a:t>MADDİ KOŞULLAR</a:t>
            </a:r>
          </a:p>
          <a:p>
            <a:pPr marL="0" indent="0" algn="ctr" eaLnBrk="1" hangingPunct="1">
              <a:buFont typeface="Arial" pitchFamily="34" charset="0"/>
              <a:buNone/>
            </a:pPr>
            <a:r>
              <a:rPr lang="tr-TR" altLang="tr-TR" sz="2800" dirty="0" smtClean="0"/>
              <a:t>EVLENME EHLİYETİ-EVLENME ENGELLERİNİN BULUNMAMASI</a:t>
            </a:r>
          </a:p>
          <a:p>
            <a:pPr marL="0" indent="0" algn="ctr" eaLnBrk="1" hangingPunct="1">
              <a:buFont typeface="Arial" pitchFamily="34" charset="0"/>
              <a:buNone/>
            </a:pPr>
            <a:endParaRPr lang="tr-TR" altLang="tr-TR" sz="1000" dirty="0" smtClean="0"/>
          </a:p>
          <a:p>
            <a:pPr marL="0" indent="0" algn="ctr" eaLnBrk="1" hangingPunct="1">
              <a:buFont typeface="Arial" pitchFamily="34" charset="0"/>
              <a:buNone/>
            </a:pPr>
            <a:r>
              <a:rPr lang="tr-TR" altLang="tr-TR" sz="2800" b="1" dirty="0" smtClean="0"/>
              <a:t>ŞEKLİ KOŞULLAR</a:t>
            </a:r>
          </a:p>
          <a:p>
            <a:pPr marL="0" indent="0" algn="ctr" eaLnBrk="1" hangingPunct="1">
              <a:buFont typeface="Arial" pitchFamily="34" charset="0"/>
              <a:buNone/>
            </a:pPr>
            <a:r>
              <a:rPr lang="tr-TR" altLang="tr-TR" sz="2800" dirty="0" smtClean="0"/>
              <a:t>EVLENME TÖRENİNE HAZIRLIK-EVLENME TÖRENİ-EVLENMEDEN SONRAKİ İŞLEMLER</a:t>
            </a:r>
          </a:p>
          <a:p>
            <a:pPr marL="0" indent="0" algn="ctr" eaLnBrk="1" hangingPunct="1">
              <a:buFont typeface="Arial" pitchFamily="34" charset="0"/>
              <a:buNone/>
            </a:pPr>
            <a:endParaRPr lang="tr-TR" altLang="tr-TR" sz="3000" dirty="0" smtClean="0"/>
          </a:p>
          <a:p>
            <a:pPr marL="0" indent="0" algn="ctr" eaLnBrk="1" hangingPunct="1">
              <a:buFont typeface="Arial" pitchFamily="34" charset="0"/>
              <a:buNone/>
            </a:pPr>
            <a:endParaRPr lang="tr-TR" altLang="tr-TR" sz="3000" dirty="0" smtClean="0"/>
          </a:p>
          <a:p>
            <a:pPr marL="0" indent="0" algn="just" eaLnBrk="1" hangingPunct="1">
              <a:buFont typeface="Arial" pitchFamily="34" charset="0"/>
              <a:buNone/>
            </a:pPr>
            <a:endParaRPr lang="en-US" altLang="tr-TR" sz="3000" dirty="0" smtClean="0"/>
          </a:p>
        </p:txBody>
      </p:sp>
      <p:sp>
        <p:nvSpPr>
          <p:cNvPr id="4" name="Rectangle 2"/>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16389" name="Rectangle 5"/>
          <p:cNvSpPr>
            <a:spLocks noChangeArrowheads="1"/>
          </p:cNvSpPr>
          <p:nvPr/>
        </p:nvSpPr>
        <p:spPr bwMode="auto">
          <a:xfrm>
            <a:off x="250825" y="6308725"/>
            <a:ext cx="1141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sz="1000"/>
              <a:t>(Öztan, 2006, 419)</a:t>
            </a:r>
            <a:endParaRPr lang="en-US" altLang="tr-TR" sz="100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148" y="-27384"/>
            <a:ext cx="231454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755650" y="1268413"/>
            <a:ext cx="8137525" cy="4741862"/>
          </a:xfrm>
        </p:spPr>
        <p:txBody>
          <a:bodyPr/>
          <a:lstStyle/>
          <a:p>
            <a:pPr marL="0" indent="0" algn="ctr" eaLnBrk="1" hangingPunct="1">
              <a:buFont typeface="Arial" pitchFamily="34" charset="0"/>
              <a:buNone/>
            </a:pPr>
            <a:r>
              <a:rPr lang="tr-TR" altLang="tr-TR" sz="3000" b="1" dirty="0" smtClean="0"/>
              <a:t>EVLENME EHLİYETİ </a:t>
            </a:r>
            <a:r>
              <a:rPr lang="tr-TR" altLang="tr-TR" sz="2000" b="1" dirty="0" smtClean="0"/>
              <a:t>(TMK 124-133)</a:t>
            </a:r>
          </a:p>
          <a:p>
            <a:pPr marL="0" indent="0" algn="just">
              <a:buFont typeface="Arial" pitchFamily="34" charset="0"/>
              <a:buNone/>
            </a:pPr>
            <a:r>
              <a:rPr lang="tr-TR" altLang="tr-TR" sz="2000" dirty="0" smtClean="0"/>
              <a:t>Erkek veya kadın </a:t>
            </a:r>
            <a:r>
              <a:rPr lang="tr-TR" altLang="tr-TR" sz="2400" b="1" dirty="0" err="1" smtClean="0"/>
              <a:t>onyedi</a:t>
            </a:r>
            <a:r>
              <a:rPr lang="tr-TR" altLang="tr-TR" sz="2000" dirty="0" smtClean="0"/>
              <a:t> </a:t>
            </a:r>
            <a:r>
              <a:rPr lang="tr-TR" altLang="tr-TR" sz="2400" b="1" dirty="0" smtClean="0"/>
              <a:t>yaşını </a:t>
            </a:r>
            <a:r>
              <a:rPr lang="tr-TR" altLang="tr-TR" sz="2000" dirty="0" smtClean="0"/>
              <a:t>doldurmadıkça evlenemez.(EVLENME YAŞI)</a:t>
            </a:r>
          </a:p>
          <a:p>
            <a:pPr marL="0" indent="0" algn="just">
              <a:buFont typeface="Arial" pitchFamily="34" charset="0"/>
              <a:buNone/>
            </a:pPr>
            <a:r>
              <a:rPr lang="tr-TR" altLang="tr-TR" sz="2000" dirty="0" smtClean="0"/>
              <a:t>Ancak, hâkim olağanüstü durumlarda ve pek önemli bir sebeple </a:t>
            </a:r>
            <a:r>
              <a:rPr lang="tr-TR" altLang="tr-TR" sz="2400" b="1" dirty="0" err="1" smtClean="0"/>
              <a:t>onaltı</a:t>
            </a:r>
            <a:r>
              <a:rPr lang="tr-TR" altLang="tr-TR" sz="2400" b="1" dirty="0" smtClean="0"/>
              <a:t> yaşını</a:t>
            </a:r>
            <a:r>
              <a:rPr lang="tr-TR" altLang="tr-TR" sz="2000" dirty="0" smtClean="0"/>
              <a:t> doldurmuş olan erkek veya kadının evlenmesine izin verebilir. Olanak bulundukça karardan önce ana ve baba veya vasi dinlenir.</a:t>
            </a:r>
          </a:p>
          <a:p>
            <a:pPr marL="0" indent="0" algn="just">
              <a:buFont typeface="Arial" pitchFamily="34" charset="0"/>
              <a:buNone/>
            </a:pPr>
            <a:r>
              <a:rPr lang="tr-TR" altLang="tr-TR" sz="2400" b="1" dirty="0" smtClean="0"/>
              <a:t>Ayırt etme gücüne</a:t>
            </a:r>
            <a:r>
              <a:rPr lang="tr-TR" altLang="tr-TR" sz="2000" dirty="0" smtClean="0"/>
              <a:t> sahip olmayanlar evlenemez.</a:t>
            </a:r>
          </a:p>
          <a:p>
            <a:pPr marL="0" indent="0" algn="just">
              <a:buFont typeface="Arial" pitchFamily="34" charset="0"/>
              <a:buNone/>
            </a:pPr>
            <a:r>
              <a:rPr lang="tr-TR" altLang="tr-TR" sz="2400" b="1" dirty="0" smtClean="0"/>
              <a:t>Küçük</a:t>
            </a:r>
            <a:r>
              <a:rPr lang="tr-TR" altLang="tr-TR" sz="2000" dirty="0" smtClean="0"/>
              <a:t>, </a:t>
            </a:r>
            <a:r>
              <a:rPr lang="tr-TR" altLang="tr-TR" sz="2000" u="sng" dirty="0" smtClean="0"/>
              <a:t>yasal temsilcisinin izni</a:t>
            </a:r>
            <a:r>
              <a:rPr lang="tr-TR" altLang="tr-TR" sz="2000" dirty="0" smtClean="0"/>
              <a:t> olmadıkça evlenemez.</a:t>
            </a:r>
          </a:p>
          <a:p>
            <a:pPr marL="0" indent="0" algn="just">
              <a:buFont typeface="Arial" pitchFamily="34" charset="0"/>
              <a:buNone/>
            </a:pPr>
            <a:r>
              <a:rPr lang="tr-TR" altLang="tr-TR" sz="2400" b="1" dirty="0" smtClean="0"/>
              <a:t>Kısıtlı</a:t>
            </a:r>
            <a:r>
              <a:rPr lang="tr-TR" altLang="tr-TR" sz="2000" dirty="0" smtClean="0"/>
              <a:t>, </a:t>
            </a:r>
            <a:r>
              <a:rPr lang="tr-TR" altLang="tr-TR" sz="2000" u="sng" dirty="0" smtClean="0"/>
              <a:t>yasal temsilcisinin izni</a:t>
            </a:r>
            <a:r>
              <a:rPr lang="tr-TR" altLang="tr-TR" sz="2000" dirty="0" smtClean="0"/>
              <a:t> olmadıkça evlenemez.</a:t>
            </a:r>
          </a:p>
          <a:p>
            <a:pPr marL="0" indent="0" algn="just">
              <a:buFont typeface="Arial" pitchFamily="34" charset="0"/>
              <a:buNone/>
            </a:pPr>
            <a:r>
              <a:rPr lang="tr-TR" altLang="tr-TR" sz="2000" dirty="0" smtClean="0"/>
              <a:t>Hâkim, haklı sebep olmaksızın evlenmeye izin vermeyen yasal temsilciyi dinledikten sonra, bu konuda başvuran küçük veya kısıtlının evlenmesine izin verebilir.</a:t>
            </a:r>
          </a:p>
          <a:p>
            <a:pPr marL="0" indent="0" algn="ctr" eaLnBrk="1" hangingPunct="1">
              <a:buFont typeface="Arial" pitchFamily="34" charset="0"/>
              <a:buNone/>
            </a:pPr>
            <a:endParaRPr lang="tr-TR" altLang="tr-TR" sz="2000" dirty="0" smtClean="0"/>
          </a:p>
          <a:p>
            <a:pPr marL="400050" lvl="1" indent="0" algn="just" eaLnBrk="1" hangingPunct="1">
              <a:buFont typeface="Arial" pitchFamily="34" charset="0"/>
              <a:buNone/>
            </a:pPr>
            <a:endParaRPr lang="tr-TR" altLang="tr-TR"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373216"/>
            <a:ext cx="2060098" cy="127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idx="1"/>
          </p:nvPr>
        </p:nvSpPr>
        <p:spPr>
          <a:xfrm>
            <a:off x="755650" y="1268413"/>
            <a:ext cx="8137525" cy="4741862"/>
          </a:xfrm>
        </p:spPr>
        <p:txBody>
          <a:bodyPr/>
          <a:lstStyle/>
          <a:p>
            <a:pPr marL="0" indent="0" algn="ctr" eaLnBrk="1" hangingPunct="1">
              <a:buFont typeface="Arial" pitchFamily="34" charset="0"/>
              <a:buNone/>
            </a:pPr>
            <a:r>
              <a:rPr lang="tr-TR" altLang="tr-TR" sz="3000" b="1" dirty="0" smtClean="0"/>
              <a:t>EVLENME ENGELLERİNİN BULUNMAMASI </a:t>
            </a:r>
          </a:p>
          <a:p>
            <a:pPr marL="0" indent="0" algn="ctr" eaLnBrk="1" hangingPunct="1">
              <a:buFont typeface="Arial" pitchFamily="34" charset="0"/>
              <a:buNone/>
            </a:pPr>
            <a:r>
              <a:rPr lang="tr-TR" altLang="tr-TR" sz="3000" b="1" dirty="0" smtClean="0"/>
              <a:t>	</a:t>
            </a:r>
          </a:p>
          <a:p>
            <a:pPr marL="0" indent="0" algn="ctr" eaLnBrk="1" hangingPunct="1">
              <a:buFont typeface="Arial" pitchFamily="34" charset="0"/>
              <a:buNone/>
            </a:pPr>
            <a:r>
              <a:rPr lang="tr-TR" altLang="tr-TR" sz="3000" b="1" dirty="0" smtClean="0"/>
              <a:t>EVLENME ENGELLERİ: (kesin evlenme engeli)</a:t>
            </a:r>
          </a:p>
          <a:p>
            <a:pPr marL="0" indent="0" algn="ctr" eaLnBrk="1" hangingPunct="1">
              <a:buFont typeface="Arial" pitchFamily="34" charset="0"/>
              <a:buNone/>
            </a:pPr>
            <a:endParaRPr lang="tr-TR" altLang="tr-TR" sz="1000" b="1" dirty="0" smtClean="0"/>
          </a:p>
          <a:p>
            <a:pPr lvl="4" eaLnBrk="1" hangingPunct="1">
              <a:buFont typeface="Wingdings" pitchFamily="2" charset="2"/>
              <a:buChar char="Ø"/>
            </a:pPr>
            <a:r>
              <a:rPr lang="tr-TR" altLang="tr-TR" sz="2400" b="1" dirty="0" smtClean="0"/>
              <a:t>HISIMLIK İLİŞKİSİ</a:t>
            </a:r>
          </a:p>
          <a:p>
            <a:pPr lvl="4" eaLnBrk="1" hangingPunct="1">
              <a:buFont typeface="Wingdings" pitchFamily="2" charset="2"/>
              <a:buChar char="Ø"/>
            </a:pPr>
            <a:r>
              <a:rPr lang="tr-TR" altLang="tr-TR" sz="2400" b="1" dirty="0" smtClean="0"/>
              <a:t>MEVCUT EVLİLİK</a:t>
            </a:r>
          </a:p>
          <a:p>
            <a:pPr lvl="4" eaLnBrk="1" hangingPunct="1">
              <a:buFont typeface="Wingdings" pitchFamily="2" charset="2"/>
              <a:buChar char="Ø"/>
            </a:pPr>
            <a:r>
              <a:rPr lang="tr-TR" altLang="tr-TR" sz="2400" b="1" dirty="0" smtClean="0"/>
              <a:t>EVLENMEYE ENGEL AKIL HASTALIĞI</a:t>
            </a:r>
          </a:p>
          <a:p>
            <a:pPr marL="0" indent="0" algn="ctr" eaLnBrk="1" hangingPunct="1">
              <a:buFont typeface="Arial" pitchFamily="34" charset="0"/>
              <a:buNone/>
            </a:pPr>
            <a:endParaRPr lang="tr-TR" altLang="tr-TR" sz="24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4797152"/>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434">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434">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434">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2"/>
          <p:cNvSpPr>
            <a:spLocks noGrp="1"/>
          </p:cNvSpPr>
          <p:nvPr>
            <p:ph idx="4294967295"/>
          </p:nvPr>
        </p:nvSpPr>
        <p:spPr>
          <a:xfrm>
            <a:off x="755650" y="1268413"/>
            <a:ext cx="8137525" cy="4741862"/>
          </a:xfrm>
        </p:spPr>
        <p:txBody>
          <a:bodyPr/>
          <a:lstStyle/>
          <a:p>
            <a:pPr marL="0" indent="0" algn="ctr" eaLnBrk="1" hangingPunct="1">
              <a:buFont typeface="Arial" pitchFamily="34" charset="0"/>
              <a:buNone/>
            </a:pPr>
            <a:r>
              <a:rPr lang="tr-TR" altLang="tr-TR" sz="3000" b="1" dirty="0" smtClean="0"/>
              <a:t>HISIMLIK İLİŞKİSİ:</a:t>
            </a:r>
          </a:p>
          <a:p>
            <a:pPr marL="0" indent="0" algn="just">
              <a:buFont typeface="Arial" pitchFamily="34" charset="0"/>
              <a:buNone/>
            </a:pPr>
            <a:r>
              <a:rPr lang="tr-TR" altLang="tr-TR" dirty="0" smtClean="0"/>
              <a:t>1. Üstsoy ile altsoy arasında; kardeşler arasında; amca, dayı, hala ve teyze ile yeğenleri arasında,</a:t>
            </a:r>
          </a:p>
          <a:p>
            <a:pPr marL="0" indent="0" algn="just">
              <a:buFont typeface="Arial" pitchFamily="34" charset="0"/>
              <a:buNone/>
            </a:pPr>
            <a:r>
              <a:rPr lang="tr-TR" altLang="tr-TR" dirty="0" smtClean="0"/>
              <a:t>2. Kayın hısımlığı meydana getirmiş olan evlilik sona ermiş olsa bile, eşlerden biri ile diğerinin üstsoyu veya altsoyu arasında,</a:t>
            </a:r>
          </a:p>
          <a:p>
            <a:pPr marL="0" indent="0" algn="just">
              <a:buFont typeface="Arial" pitchFamily="34" charset="0"/>
              <a:buNone/>
            </a:pPr>
            <a:r>
              <a:rPr lang="tr-TR" altLang="tr-TR" dirty="0" smtClean="0"/>
              <a:t>3. Evlât edinen ile evlâtlığın veya bunlardan biri ile diğerinin altsoyu ve eşi arasında evlenme yasaktır. (Md 129)</a:t>
            </a:r>
          </a:p>
          <a:p>
            <a:pPr marL="0" indent="0" algn="ctr" eaLnBrk="1" hangingPunct="1">
              <a:buFont typeface="Arial" pitchFamily="34" charset="0"/>
              <a:buNone/>
            </a:pPr>
            <a:endParaRPr lang="tr-TR" altLang="tr-TR" sz="3600" b="1" dirty="0" smtClean="0"/>
          </a:p>
          <a:p>
            <a:pPr marL="0" indent="0" algn="ctr" eaLnBrk="1" hangingPunct="1">
              <a:buFont typeface="Arial" pitchFamily="34" charset="0"/>
              <a:buNone/>
            </a:pPr>
            <a:endParaRPr lang="tr-TR" altLang="tr-TR" sz="2400" dirty="0" smtClean="0"/>
          </a:p>
        </p:txBody>
      </p:sp>
      <p:sp>
        <p:nvSpPr>
          <p:cNvPr id="4" name="Rectangle 2"/>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İçerik Yer Tutucusu 2"/>
          <p:cNvSpPr>
            <a:spLocks noGrp="1"/>
          </p:cNvSpPr>
          <p:nvPr>
            <p:ph idx="4294967295"/>
          </p:nvPr>
        </p:nvSpPr>
        <p:spPr>
          <a:xfrm>
            <a:off x="457200" y="1268413"/>
            <a:ext cx="8435975" cy="5508625"/>
          </a:xfrm>
        </p:spPr>
        <p:txBody>
          <a:bodyPr/>
          <a:lstStyle/>
          <a:p>
            <a:pPr marL="0" indent="0" algn="ctr" eaLnBrk="1" hangingPunct="1">
              <a:buFont typeface="Arial" pitchFamily="34" charset="0"/>
              <a:buNone/>
              <a:defRPr/>
            </a:pPr>
            <a:r>
              <a:rPr lang="tr-TR" altLang="tr-TR" sz="3000" b="1" dirty="0" smtClean="0"/>
              <a:t>MEVCUT EVLİLİK:</a:t>
            </a:r>
          </a:p>
          <a:p>
            <a:pPr algn="just" eaLnBrk="1" hangingPunct="1">
              <a:defRPr/>
            </a:pPr>
            <a:r>
              <a:rPr lang="tr-TR" altLang="tr-TR" dirty="0" smtClean="0"/>
              <a:t>Yeniden evlenmek isteyen kimse, önceki evliliğinin sona ermiş olduğunu ispat etmek zorundadır.</a:t>
            </a:r>
          </a:p>
          <a:p>
            <a:pPr algn="just">
              <a:defRPr/>
            </a:pPr>
            <a:r>
              <a:rPr lang="tr-TR" altLang="tr-TR" dirty="0" smtClean="0"/>
              <a:t>Gaipliğine karar verilen kişinin eşi, mahkemece evliliğin feshine karar verilmedikçe yeniden evlenemez.</a:t>
            </a:r>
          </a:p>
          <a:p>
            <a:pPr algn="just">
              <a:defRPr/>
            </a:pPr>
            <a:r>
              <a:rPr lang="tr-TR" altLang="tr-TR" dirty="0" smtClean="0"/>
              <a:t>Kaybolanın eşi evliliğin feshini, gaiplik başvurusuyla birlikte veya ayrıca açacağı bir dava ile isteyebilir.</a:t>
            </a:r>
          </a:p>
          <a:p>
            <a:pPr marL="0" indent="0" algn="ctr" eaLnBrk="1" hangingPunct="1">
              <a:buFont typeface="Arial" pitchFamily="34" charset="0"/>
              <a:buNone/>
              <a:defRPr/>
            </a:pPr>
            <a:endParaRPr lang="tr-TR" altLang="tr-TR"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77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577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çerik Yer Tutucusu 2"/>
          <p:cNvSpPr>
            <a:spLocks noGrp="1"/>
          </p:cNvSpPr>
          <p:nvPr>
            <p:ph idx="1"/>
          </p:nvPr>
        </p:nvSpPr>
        <p:spPr>
          <a:xfrm>
            <a:off x="468313" y="908050"/>
            <a:ext cx="8229600" cy="4525963"/>
          </a:xfrm>
        </p:spPr>
        <p:txBody>
          <a:bodyPr/>
          <a:lstStyle/>
          <a:p>
            <a:pPr marL="0" indent="0" algn="ctr" eaLnBrk="1" hangingPunct="1">
              <a:buFont typeface="Arial" pitchFamily="34" charset="0"/>
              <a:buNone/>
            </a:pPr>
            <a:r>
              <a:rPr lang="tr-TR" altLang="tr-TR" sz="4000" b="1" i="1" dirty="0" smtClean="0"/>
              <a:t>BU DERSTE NELER ÖĞRENECEĞİZ?</a:t>
            </a:r>
          </a:p>
          <a:p>
            <a:pPr marL="0" indent="0" algn="ctr" eaLnBrk="1" hangingPunct="1">
              <a:buFont typeface="Arial" pitchFamily="34" charset="0"/>
              <a:buNone/>
            </a:pPr>
            <a:endParaRPr lang="tr-TR" altLang="tr-TR" sz="1100" b="1" i="1" dirty="0" smtClean="0"/>
          </a:p>
          <a:p>
            <a:pPr marL="0" indent="0" algn="ctr" eaLnBrk="1" hangingPunct="1">
              <a:buFont typeface="Arial" pitchFamily="34" charset="0"/>
              <a:buNone/>
            </a:pPr>
            <a:endParaRPr lang="tr-TR" altLang="tr-TR" sz="800" b="1" i="1" dirty="0" smtClean="0"/>
          </a:p>
          <a:p>
            <a:pPr lvl="2" eaLnBrk="1" hangingPunct="1">
              <a:buFont typeface="Wingdings" pitchFamily="2" charset="2"/>
              <a:buChar char="Ø"/>
            </a:pPr>
            <a:r>
              <a:rPr lang="tr-TR" altLang="tr-TR" sz="3200" dirty="0" smtClean="0"/>
              <a:t>AİLE HUKUKU</a:t>
            </a:r>
          </a:p>
          <a:p>
            <a:pPr lvl="3" eaLnBrk="1" hangingPunct="1">
              <a:buFont typeface="Wingdings" pitchFamily="2" charset="2"/>
              <a:buChar char="Ø"/>
            </a:pPr>
            <a:r>
              <a:rPr lang="tr-TR" altLang="tr-TR" sz="2800" dirty="0" smtClean="0"/>
              <a:t>Nişanlanma</a:t>
            </a:r>
          </a:p>
          <a:p>
            <a:pPr lvl="3" eaLnBrk="1" hangingPunct="1">
              <a:buFont typeface="Wingdings" pitchFamily="2" charset="2"/>
              <a:buChar char="Ø"/>
            </a:pPr>
            <a:r>
              <a:rPr lang="tr-TR" altLang="tr-TR" sz="2800" dirty="0" smtClean="0"/>
              <a:t>Evlenme</a:t>
            </a:r>
          </a:p>
          <a:p>
            <a:pPr lvl="3" eaLnBrk="1" hangingPunct="1">
              <a:buFont typeface="Wingdings" pitchFamily="2" charset="2"/>
              <a:buChar char="Ø"/>
            </a:pPr>
            <a:r>
              <a:rPr lang="tr-TR" altLang="tr-TR" sz="2800" dirty="0" smtClean="0"/>
              <a:t>Evliliğin sona </a:t>
            </a:r>
            <a:r>
              <a:rPr lang="tr-TR" altLang="tr-TR" sz="2800" dirty="0" smtClean="0"/>
              <a:t>ermesi</a:t>
            </a:r>
            <a:endParaRPr lang="tr-TR" altLang="tr-T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p:cNvSpPr>
            <a:spLocks noGrp="1"/>
          </p:cNvSpPr>
          <p:nvPr>
            <p:ph idx="4294967295"/>
          </p:nvPr>
        </p:nvSpPr>
        <p:spPr>
          <a:xfrm>
            <a:off x="755650" y="1268413"/>
            <a:ext cx="8137525" cy="4741862"/>
          </a:xfrm>
        </p:spPr>
        <p:txBody>
          <a:bodyPr/>
          <a:lstStyle/>
          <a:p>
            <a:pPr marL="0" indent="0" algn="ctr" eaLnBrk="1" hangingPunct="1">
              <a:buFont typeface="Arial" pitchFamily="34" charset="0"/>
              <a:buNone/>
            </a:pPr>
            <a:r>
              <a:rPr lang="tr-TR" altLang="tr-TR" sz="3000" b="1" dirty="0" smtClean="0"/>
              <a:t>AKIL HASTALIĞI:</a:t>
            </a:r>
          </a:p>
          <a:p>
            <a:pPr marL="0" indent="0" algn="just">
              <a:buFont typeface="Arial" pitchFamily="34" charset="0"/>
              <a:buNone/>
            </a:pPr>
            <a:r>
              <a:rPr lang="tr-TR" altLang="tr-TR" dirty="0" smtClean="0"/>
              <a:t>Akıl hastaları, evlenmelerinde tıbbî sakınca bulunmadığı resmî sağlık kurulu raporuyla anlaşılmadıkça evlenemezler.</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4294967295"/>
          </p:nvPr>
        </p:nvSpPr>
        <p:spPr>
          <a:xfrm>
            <a:off x="755650" y="1268413"/>
            <a:ext cx="8137525" cy="4741862"/>
          </a:xfrm>
        </p:spPr>
        <p:txBody>
          <a:bodyPr/>
          <a:lstStyle/>
          <a:p>
            <a:pPr marL="0" indent="0" algn="ctr" eaLnBrk="1" hangingPunct="1">
              <a:buFont typeface="Arial" pitchFamily="34" charset="0"/>
              <a:buNone/>
            </a:pPr>
            <a:r>
              <a:rPr lang="tr-TR" altLang="tr-TR" sz="3000" b="1" dirty="0" smtClean="0"/>
              <a:t>EVLENME ENGELLERİNİN BULUNMAMASI </a:t>
            </a:r>
          </a:p>
          <a:p>
            <a:pPr marL="0" indent="0" algn="ctr" eaLnBrk="1" hangingPunct="1">
              <a:buFont typeface="Arial" pitchFamily="34" charset="0"/>
              <a:buNone/>
            </a:pPr>
            <a:r>
              <a:rPr lang="tr-TR" altLang="tr-TR" sz="3000" b="1" dirty="0" smtClean="0"/>
              <a:t>	</a:t>
            </a:r>
          </a:p>
          <a:p>
            <a:pPr marL="0" indent="0" algn="ctr" eaLnBrk="1" hangingPunct="1">
              <a:buFont typeface="Arial" pitchFamily="34" charset="0"/>
              <a:buNone/>
            </a:pPr>
            <a:r>
              <a:rPr lang="tr-TR" altLang="tr-TR" sz="3000" b="1" dirty="0" smtClean="0"/>
              <a:t>EVLENME ENGELLERİ: (kesin olmayan evlenme engeli)</a:t>
            </a:r>
          </a:p>
          <a:p>
            <a:pPr marL="0" indent="0" algn="ctr" eaLnBrk="1" hangingPunct="1">
              <a:buFont typeface="Arial" pitchFamily="34" charset="0"/>
              <a:buNone/>
            </a:pPr>
            <a:endParaRPr lang="tr-TR" altLang="tr-TR" sz="1000" b="1" dirty="0" smtClean="0"/>
          </a:p>
          <a:p>
            <a:pPr lvl="4" eaLnBrk="1" hangingPunct="1">
              <a:buFont typeface="Wingdings" pitchFamily="2" charset="2"/>
              <a:buChar char="Ø"/>
            </a:pPr>
            <a:r>
              <a:rPr lang="tr-TR" altLang="tr-TR" sz="2400" b="1" dirty="0" smtClean="0"/>
              <a:t>KADIN İÇİN BEKLEME SÜRESİ</a:t>
            </a:r>
          </a:p>
          <a:p>
            <a:pPr lvl="4" eaLnBrk="1" hangingPunct="1">
              <a:buFont typeface="Wingdings" pitchFamily="2" charset="2"/>
              <a:buChar char="Ø"/>
            </a:pPr>
            <a:r>
              <a:rPr lang="tr-TR" altLang="tr-TR" sz="2400" b="1" dirty="0" smtClean="0"/>
              <a:t>EVLENMEYE ENGEL HASTALIKLAR</a:t>
            </a:r>
          </a:p>
          <a:p>
            <a:pPr marL="0" indent="0" algn="ctr" eaLnBrk="1" hangingPunct="1">
              <a:buFont typeface="Arial" pitchFamily="34" charset="0"/>
              <a:buNone/>
            </a:pPr>
            <a:endParaRPr lang="tr-TR" altLang="tr-TR" sz="24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530">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530">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İçerik Yer Tutucusu 2"/>
          <p:cNvSpPr>
            <a:spLocks noGrp="1"/>
          </p:cNvSpPr>
          <p:nvPr>
            <p:ph idx="4294967295"/>
          </p:nvPr>
        </p:nvSpPr>
        <p:spPr>
          <a:xfrm>
            <a:off x="755650" y="1268413"/>
            <a:ext cx="8137525" cy="4741862"/>
          </a:xfrm>
        </p:spPr>
        <p:txBody>
          <a:bodyPr/>
          <a:lstStyle/>
          <a:p>
            <a:pPr marL="0" indent="0" algn="ctr" eaLnBrk="1" hangingPunct="1">
              <a:buFont typeface="Arial" pitchFamily="34" charset="0"/>
              <a:buNone/>
              <a:defRPr/>
            </a:pPr>
            <a:r>
              <a:rPr lang="tr-TR" altLang="tr-TR" sz="3000" b="1" dirty="0" smtClean="0"/>
              <a:t>KADIN İÇİN BEKLEME SÜRESİ</a:t>
            </a:r>
          </a:p>
          <a:p>
            <a:pPr algn="just">
              <a:defRPr/>
            </a:pPr>
            <a:r>
              <a:rPr lang="tr-TR" altLang="tr-TR" dirty="0" smtClean="0"/>
              <a:t>Evlilik sona ermişse, kadın, evliliğin sona ermesinden başlayarak </a:t>
            </a:r>
            <a:r>
              <a:rPr lang="tr-TR" altLang="tr-TR" sz="3400" b="1" dirty="0" err="1" smtClean="0"/>
              <a:t>üçyüz</a:t>
            </a:r>
            <a:r>
              <a:rPr lang="tr-TR" altLang="tr-TR" sz="3400" b="1" dirty="0" smtClean="0"/>
              <a:t> gün</a:t>
            </a:r>
            <a:r>
              <a:rPr lang="tr-TR" altLang="tr-TR" dirty="0" smtClean="0"/>
              <a:t> geçmedikçe evlenemez.</a:t>
            </a:r>
          </a:p>
          <a:p>
            <a:pPr algn="just">
              <a:defRPr/>
            </a:pPr>
            <a:r>
              <a:rPr lang="tr-TR" altLang="tr-TR" dirty="0" smtClean="0"/>
              <a:t>Doğurmakla süre biter.</a:t>
            </a:r>
          </a:p>
          <a:p>
            <a:pPr algn="just">
              <a:defRPr/>
            </a:pPr>
            <a:r>
              <a:rPr lang="tr-TR" altLang="tr-TR" dirty="0" smtClean="0"/>
              <a:t>Kadının önceki evliliğinden gebe olmadığının anlaşılması veya evliliği sona eren eşlerin yeniden birbiriyle evlenmek istemeleri hâllerinde mahkeme bu süreyi kaldırır.</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92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İçerik Yer Tutucusu 2"/>
          <p:cNvSpPr>
            <a:spLocks noGrp="1"/>
          </p:cNvSpPr>
          <p:nvPr>
            <p:ph idx="4294967295"/>
          </p:nvPr>
        </p:nvSpPr>
        <p:spPr>
          <a:xfrm>
            <a:off x="755650" y="1268413"/>
            <a:ext cx="8137525" cy="4741862"/>
          </a:xfrm>
        </p:spPr>
        <p:txBody>
          <a:bodyPr/>
          <a:lstStyle/>
          <a:p>
            <a:pPr marL="0" indent="0" algn="ctr" eaLnBrk="1" hangingPunct="1">
              <a:buFont typeface="Arial" pitchFamily="34" charset="0"/>
              <a:buNone/>
              <a:defRPr/>
            </a:pPr>
            <a:r>
              <a:rPr lang="tr-TR" altLang="tr-TR" sz="3000" b="1" dirty="0" smtClean="0"/>
              <a:t>EVLENMEYE ENGEL HASTALIKLAR</a:t>
            </a:r>
          </a:p>
          <a:p>
            <a:pPr algn="just" eaLnBrk="1" hangingPunct="1">
              <a:defRPr/>
            </a:pPr>
            <a:r>
              <a:rPr lang="tr-TR" altLang="tr-TR" sz="3000" dirty="0" smtClean="0"/>
              <a:t>Medeni Kanunda evlenmeye engel olacak derece akıl hastalığı evlenme engeli olarak görüşmüştür.</a:t>
            </a:r>
          </a:p>
          <a:p>
            <a:pPr algn="just" eaLnBrk="1" hangingPunct="1">
              <a:defRPr/>
            </a:pPr>
            <a:r>
              <a:rPr lang="tr-TR" altLang="tr-TR" sz="3000" dirty="0" smtClean="0"/>
              <a:t>Ayrıca Umumi Hıfzıssıhha Kanunu, frengi, bel soğukluğu, cüzzam gibi bulaşıcı hastalıklara yakalanmış kimselerin bu hastalıklarına dair doktor raporu getirmedikçe evlenemeyeceklerini düzenlemiştir.</a:t>
            </a:r>
          </a:p>
          <a:p>
            <a:pPr marL="0" indent="0" algn="just" eaLnBrk="1" hangingPunct="1">
              <a:buFont typeface="Arial" pitchFamily="34" charset="0"/>
              <a:buNone/>
              <a:defRPr/>
            </a:pPr>
            <a:r>
              <a:rPr lang="tr-TR" altLang="tr-TR" sz="1000" dirty="0" smtClean="0"/>
              <a:t>							(Öztan, 2006, 427)</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397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397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397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39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İçerik Yer Tutucusu 2"/>
          <p:cNvSpPr>
            <a:spLocks noGrp="1"/>
          </p:cNvSpPr>
          <p:nvPr>
            <p:ph idx="4294967295"/>
          </p:nvPr>
        </p:nvSpPr>
        <p:spPr>
          <a:xfrm>
            <a:off x="755650" y="1268413"/>
            <a:ext cx="8137525" cy="4741862"/>
          </a:xfrm>
        </p:spPr>
        <p:txBody>
          <a:bodyPr/>
          <a:lstStyle/>
          <a:p>
            <a:pPr marL="0" indent="0" algn="ctr" eaLnBrk="1" hangingPunct="1">
              <a:buFont typeface="Arial" pitchFamily="34" charset="0"/>
              <a:buNone/>
              <a:defRPr/>
            </a:pPr>
            <a:r>
              <a:rPr lang="tr-TR" altLang="tr-TR" sz="3000" b="1" dirty="0" smtClean="0"/>
              <a:t>EVLENMEYLE İLGİLİ ŞEKLİ KOŞULLAR</a:t>
            </a:r>
          </a:p>
          <a:p>
            <a:pPr marL="0" indent="0" algn="ctr" eaLnBrk="1" hangingPunct="1">
              <a:buFont typeface="Arial" pitchFamily="34" charset="0"/>
              <a:buNone/>
              <a:defRPr/>
            </a:pPr>
            <a:r>
              <a:rPr lang="tr-TR" altLang="tr-TR" sz="3000" b="1" dirty="0" smtClean="0"/>
              <a:t>EVLENME TÖRENİNE HAZIRLIK SAFHASI md.134</a:t>
            </a:r>
          </a:p>
          <a:p>
            <a:pPr marL="0" indent="0" algn="ctr" eaLnBrk="1" hangingPunct="1">
              <a:buFont typeface="Arial" pitchFamily="34" charset="0"/>
              <a:buNone/>
              <a:defRPr/>
            </a:pPr>
            <a:r>
              <a:rPr lang="tr-TR" altLang="tr-TR" sz="3000" b="1" dirty="0" smtClean="0"/>
              <a:t>(Evlendirme memuruna müracaat)</a:t>
            </a:r>
          </a:p>
          <a:p>
            <a:pPr algn="just">
              <a:defRPr/>
            </a:pPr>
            <a:r>
              <a:rPr lang="tr-TR" altLang="tr-TR" dirty="0" smtClean="0"/>
              <a:t>Birbiriyle evlenecek erkek ve kadın, içlerinden birinin oturduğu yer evlendirme memurluğuna birlikte başvururlar.</a:t>
            </a:r>
          </a:p>
          <a:p>
            <a:pPr algn="just">
              <a:defRPr/>
            </a:pPr>
            <a:r>
              <a:rPr lang="tr-TR" altLang="tr-TR" dirty="0" smtClean="0"/>
              <a:t>Evlendirme memuru, belediye bulunan yerlerde belediye başkanı veya bu işle görevlendireceği memur, köylerde muhtardır.</a:t>
            </a:r>
            <a:endParaRPr lang="tr-TR" altLang="tr-TR" sz="3000" dirty="0" smtClean="0"/>
          </a:p>
          <a:p>
            <a:pPr marL="0" indent="0" algn="just" eaLnBrk="1" hangingPunct="1">
              <a:buFont typeface="Arial" pitchFamily="34" charset="0"/>
              <a:buNone/>
              <a:defRPr/>
            </a:pPr>
            <a:endParaRPr lang="tr-TR" altLang="tr-TR" sz="3000" dirty="0" smtClean="0"/>
          </a:p>
          <a:p>
            <a:pPr marL="0" indent="0" algn="just" eaLnBrk="1" hangingPunct="1">
              <a:buFont typeface="Arial" pitchFamily="34" charset="0"/>
              <a:buNone/>
              <a:defRPr/>
            </a:pPr>
            <a:r>
              <a:rPr lang="tr-TR" altLang="tr-TR" sz="1000" dirty="0" smtClean="0"/>
              <a:t>						</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3250"/>
            <a:ext cx="2195736" cy="12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806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806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806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80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İçerik Yer Tutucusu 2"/>
          <p:cNvSpPr>
            <a:spLocks noGrp="1"/>
          </p:cNvSpPr>
          <p:nvPr>
            <p:ph idx="4294967295"/>
          </p:nvPr>
        </p:nvSpPr>
        <p:spPr>
          <a:xfrm>
            <a:off x="755650" y="1268413"/>
            <a:ext cx="8137525" cy="5364162"/>
          </a:xfrm>
        </p:spPr>
        <p:txBody>
          <a:bodyPr/>
          <a:lstStyle/>
          <a:p>
            <a:pPr marL="0" indent="0" algn="ctr" eaLnBrk="1" hangingPunct="1">
              <a:buFont typeface="Arial" pitchFamily="34" charset="0"/>
              <a:buNone/>
              <a:defRPr/>
            </a:pPr>
            <a:r>
              <a:rPr lang="tr-TR" altLang="tr-TR" sz="3000" b="1" dirty="0" smtClean="0"/>
              <a:t>EVLENMEYLE İLGİLİ ŞEKLİ KOŞULLAR</a:t>
            </a:r>
          </a:p>
          <a:p>
            <a:pPr marL="0" indent="0" algn="ctr" eaLnBrk="1" hangingPunct="1">
              <a:buFont typeface="Arial" pitchFamily="34" charset="0"/>
              <a:buNone/>
              <a:defRPr/>
            </a:pPr>
            <a:r>
              <a:rPr lang="tr-TR" altLang="tr-TR" sz="3000" b="1" dirty="0" smtClean="0"/>
              <a:t>EVLENME TÖRENİ md.141-142</a:t>
            </a:r>
          </a:p>
          <a:p>
            <a:pPr algn="just">
              <a:defRPr/>
            </a:pPr>
            <a:r>
              <a:rPr lang="tr-TR" altLang="tr-TR" sz="2600" dirty="0" smtClean="0"/>
              <a:t>Evlenme töreni, evlendirme dairesinde evlendirme memurunun ve ayırt etme gücüne sahip ergin iki tanığın önünde açık olarak yapılır. Ancak, tören evleneceklerin istemi üzerine evlendirme memurunun uygun bulacağı diğer yerlerde de yapılabilir.</a:t>
            </a:r>
          </a:p>
          <a:p>
            <a:pPr algn="just">
              <a:defRPr/>
            </a:pPr>
            <a:r>
              <a:rPr lang="tr-TR" altLang="tr-TR" sz="2600" dirty="0" smtClean="0"/>
              <a:t>Evlendirme memuru, evleneceklerden her birine birbiriyle evlenmek isteyip istemediklerini sorar.</a:t>
            </a:r>
          </a:p>
          <a:p>
            <a:pPr algn="just">
              <a:defRPr/>
            </a:pPr>
            <a:r>
              <a:rPr lang="tr-TR" altLang="tr-TR" sz="2600" dirty="0" smtClean="0"/>
              <a:t>Evlenme, tarafların olumlu sözlü cevaplarını verdikleri anda oluşur. Memur, evlenmenin tarafların karşılıklı rızası ile kanuna uygun olarak yapılmış olduğunu açıklar. </a:t>
            </a:r>
          </a:p>
          <a:p>
            <a:pPr marL="0" indent="0" algn="just" eaLnBrk="1" hangingPunct="1">
              <a:buFont typeface="Arial" pitchFamily="34" charset="0"/>
              <a:buNone/>
              <a:defRPr/>
            </a:pPr>
            <a:r>
              <a:rPr lang="tr-TR" altLang="tr-TR" sz="1000" dirty="0" smtClean="0"/>
              <a:t>						</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01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2"/>
          <p:cNvSpPr>
            <a:spLocks noGrp="1"/>
          </p:cNvSpPr>
          <p:nvPr>
            <p:ph idx="4294967295"/>
          </p:nvPr>
        </p:nvSpPr>
        <p:spPr>
          <a:xfrm>
            <a:off x="755650" y="1268413"/>
            <a:ext cx="8137525" cy="4741862"/>
          </a:xfrm>
        </p:spPr>
        <p:txBody>
          <a:bodyPr/>
          <a:lstStyle/>
          <a:p>
            <a:pPr marL="609600" indent="-609600" algn="ctr" eaLnBrk="1" hangingPunct="1">
              <a:buFont typeface="Arial" pitchFamily="34" charset="0"/>
              <a:buNone/>
            </a:pPr>
            <a:r>
              <a:rPr lang="tr-TR" altLang="tr-TR" sz="3000" b="1" dirty="0" smtClean="0"/>
              <a:t>EVLİLİK BİRLİĞİNİN İŞLEYİŞİNDE EŞLERE GETİRİLEN YÜKÜMLÜLÜKLER:</a:t>
            </a:r>
          </a:p>
          <a:p>
            <a:pPr marL="609600" indent="-609600" algn="just" eaLnBrk="1" hangingPunct="1">
              <a:buFont typeface="Arial" pitchFamily="34" charset="0"/>
              <a:buAutoNum type="arabicParenR"/>
            </a:pPr>
            <a:r>
              <a:rPr lang="tr-TR" altLang="tr-TR" sz="2400" dirty="0" smtClean="0"/>
              <a:t>Evlilik Birliğinin Mutluluğunu Elbirliği ile Sağlamak (TMK </a:t>
            </a:r>
            <a:r>
              <a:rPr lang="tr-TR" altLang="tr-TR" sz="2400" dirty="0" err="1" smtClean="0"/>
              <a:t>md.</a:t>
            </a:r>
            <a:r>
              <a:rPr lang="tr-TR" altLang="tr-TR" sz="2400" dirty="0" smtClean="0"/>
              <a:t> 185)</a:t>
            </a:r>
          </a:p>
          <a:p>
            <a:pPr marL="609600" indent="-609600" algn="just" eaLnBrk="1" hangingPunct="1">
              <a:buFont typeface="Arial" pitchFamily="34" charset="0"/>
              <a:buAutoNum type="arabicParenR"/>
            </a:pPr>
            <a:r>
              <a:rPr lang="tr-TR" altLang="tr-TR" sz="2400" dirty="0" smtClean="0"/>
              <a:t>Çocukların Bakımına ve Eğitimine ve Gözetimine Özen Gösterme Yükümlülüğü (TMK 338/I)</a:t>
            </a:r>
          </a:p>
          <a:p>
            <a:pPr marL="609600" indent="-609600" algn="just" eaLnBrk="1" hangingPunct="1">
              <a:buFont typeface="Arial" pitchFamily="34" charset="0"/>
              <a:buAutoNum type="arabicParenR"/>
            </a:pPr>
            <a:r>
              <a:rPr lang="tr-TR" altLang="tr-TR" sz="2400" dirty="0" smtClean="0"/>
              <a:t>Sadakat Yükümlülüğü (TMK 185/III)</a:t>
            </a:r>
          </a:p>
          <a:p>
            <a:pPr marL="609600" indent="-609600" algn="just" eaLnBrk="1" hangingPunct="1">
              <a:buFont typeface="Arial" pitchFamily="34" charset="0"/>
              <a:buAutoNum type="arabicParenR"/>
            </a:pPr>
            <a:r>
              <a:rPr lang="tr-TR" altLang="tr-TR" sz="2400" dirty="0" smtClean="0"/>
              <a:t>Yardım Yükümlülüğü (TMK 186)</a:t>
            </a:r>
          </a:p>
          <a:p>
            <a:pPr marL="609600" indent="-609600" algn="just" eaLnBrk="1" hangingPunct="1">
              <a:buFont typeface="Arial" pitchFamily="34" charset="0"/>
              <a:buAutoNum type="arabicParenR"/>
            </a:pPr>
            <a:r>
              <a:rPr lang="tr-TR" altLang="tr-TR" sz="2400" dirty="0" smtClean="0"/>
              <a:t>Giderlere Katılma Yükümlülüğü (TMK 186)</a:t>
            </a:r>
          </a:p>
          <a:p>
            <a:pPr marL="609600" indent="-609600" algn="just" eaLnBrk="1" hangingPunct="1">
              <a:buFont typeface="Arial" pitchFamily="34" charset="0"/>
              <a:buAutoNum type="arabicParenR"/>
            </a:pPr>
            <a:r>
              <a:rPr lang="tr-TR" altLang="tr-TR" sz="2400" dirty="0" smtClean="0"/>
              <a:t>Birlikte Yaşama Yükümlülüğü (TMK 185/III)</a:t>
            </a:r>
          </a:p>
          <a:p>
            <a:pPr marL="609600" indent="-609600" algn="just" eaLnBrk="1" hangingPunct="1">
              <a:buFont typeface="Arial" pitchFamily="34" charset="0"/>
              <a:buNone/>
            </a:pPr>
            <a:r>
              <a:rPr lang="tr-TR" altLang="tr-TR" sz="1000" dirty="0" smtClean="0"/>
              <a:t>								(Öztan, 2006, 432-434)</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6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p:cNvSpPr>
            <a:spLocks noGrp="1"/>
          </p:cNvSpPr>
          <p:nvPr>
            <p:ph idx="1"/>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EVLİLİĞİN SONA ERMESİ</a:t>
            </a:r>
          </a:p>
          <a:p>
            <a:pPr algn="just" eaLnBrk="1" hangingPunct="1">
              <a:buFont typeface="Wingdings" pitchFamily="2" charset="2"/>
              <a:buChar char="Ø"/>
              <a:defRPr/>
            </a:pPr>
            <a:r>
              <a:rPr lang="tr-TR" altLang="tr-TR" dirty="0" smtClean="0"/>
              <a:t>ÖLÜMLE SONA ERME</a:t>
            </a:r>
          </a:p>
          <a:p>
            <a:pPr algn="just" eaLnBrk="1" hangingPunct="1">
              <a:buFont typeface="Wingdings" pitchFamily="2" charset="2"/>
              <a:buChar char="Ø"/>
              <a:defRPr/>
            </a:pPr>
            <a:r>
              <a:rPr lang="tr-TR" altLang="tr-TR" dirty="0" smtClean="0"/>
              <a:t>EVLİLİĞİN İPTALİ VEYA FESHİNE KARAR VERİLMESİ</a:t>
            </a:r>
          </a:p>
          <a:p>
            <a:pPr algn="just" eaLnBrk="1" hangingPunct="1">
              <a:buFont typeface="Wingdings" pitchFamily="2" charset="2"/>
              <a:buChar char="Ø"/>
              <a:defRPr/>
            </a:pPr>
            <a:r>
              <a:rPr lang="tr-TR" altLang="tr-TR" dirty="0" smtClean="0"/>
              <a:t>CİNSİYET DEĞİŞTİRME</a:t>
            </a:r>
          </a:p>
          <a:p>
            <a:pPr algn="just" eaLnBrk="1" hangingPunct="1">
              <a:buFont typeface="Wingdings" pitchFamily="2" charset="2"/>
              <a:buChar char="Ø"/>
              <a:defRPr/>
            </a:pPr>
            <a:r>
              <a:rPr lang="tr-TR" altLang="tr-TR" dirty="0" smtClean="0"/>
              <a:t>BOŞANMA </a:t>
            </a:r>
            <a:r>
              <a:rPr lang="tr-TR" altLang="tr-TR" sz="1000" dirty="0" smtClean="0"/>
              <a:t>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817" y="4077072"/>
            <a:ext cx="38100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ÖLÜMLE SONA ERME</a:t>
            </a:r>
          </a:p>
          <a:p>
            <a:pPr algn="just" eaLnBrk="1" hangingPunct="1">
              <a:defRPr/>
            </a:pPr>
            <a:r>
              <a:rPr lang="tr-TR" altLang="tr-TR" sz="2800" dirty="0" smtClean="0"/>
              <a:t>Eşlerden birinin ölümü halinde, hakim kararına gerek olmadan evlilik birliği kendiliğinden sona erer.</a:t>
            </a:r>
          </a:p>
          <a:p>
            <a:pPr algn="just" eaLnBrk="1" hangingPunct="1">
              <a:defRPr/>
            </a:pPr>
            <a:r>
              <a:rPr lang="tr-TR" altLang="tr-TR" sz="2800" dirty="0" smtClean="0"/>
              <a:t>Ölümüne mutlak gözüyle bakılacak biçimde ortadan kaybolan kişi hakkında mahallin en büyük mülki amiri tarafından nüfus siciline öldü kaydı işlenmişse (ölüm karinesi) kişi ölmüş kabul edilir ve evlilik de kendiliğinden sona erer. </a:t>
            </a:r>
          </a:p>
          <a:p>
            <a:pPr algn="just" eaLnBrk="1" hangingPunct="1">
              <a:defRPr/>
            </a:pPr>
            <a:r>
              <a:rPr lang="tr-TR" altLang="tr-TR" sz="2800" dirty="0" smtClean="0"/>
              <a:t>Gaiplik evlilik birliğini kendiliğinden sona erdirmez. Eşin gaiplik başvurusu ile birlikte veya gaiplik kararından sonra evliliğin feshi davası açması gerekir.</a:t>
            </a:r>
          </a:p>
          <a:p>
            <a:pPr marL="0" indent="0" algn="just" eaLnBrk="1" hangingPunct="1">
              <a:buFont typeface="Arial" pitchFamily="34" charset="0"/>
              <a:buNone/>
              <a:defRPr/>
            </a:pPr>
            <a:r>
              <a:rPr lang="tr-TR" altLang="tr-TR" sz="1000" dirty="0" smtClean="0"/>
              <a:t>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42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42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42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42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42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pPr>
            <a:r>
              <a:rPr lang="tr-TR" altLang="tr-TR" b="1" smtClean="0"/>
              <a:t>EVLİLİĞİN İPTAL VEYA FESHİNE KARAR VERİLMESİ</a:t>
            </a:r>
          </a:p>
          <a:p>
            <a:pPr marL="0" indent="0" algn="just" eaLnBrk="1" hangingPunct="1">
              <a:buFont typeface="Arial" pitchFamily="34" charset="0"/>
              <a:buNone/>
            </a:pPr>
            <a:r>
              <a:rPr lang="tr-TR" altLang="tr-TR" sz="3000" smtClean="0"/>
              <a:t>Evlenmeden önce veya evlenme sırasında ortaya çıkan bazı sakatlık halleri nedeniyle, sakatlığın ağırlığına göre evliliğe yokluk yaptırımı uygulanır ya da bazı kişiler evliliğin feshine (butlanına, hükümsüzlüğüne) karar verilmesini isteme hakkına sahip olabilir.</a:t>
            </a:r>
            <a:r>
              <a:rPr lang="tr-TR" altLang="tr-TR" b="1" smtClean="0"/>
              <a:t> </a:t>
            </a:r>
            <a:r>
              <a:rPr lang="tr-TR" altLang="tr-TR" sz="1000" smtClean="0"/>
              <a:t>							</a:t>
            </a:r>
            <a:endParaRPr lang="en-US" altLang="tr-TR" sz="100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889407"/>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468313" y="908050"/>
            <a:ext cx="8229600" cy="5762625"/>
          </a:xfrm>
        </p:spPr>
        <p:txBody>
          <a:bodyPr/>
          <a:lstStyle/>
          <a:p>
            <a:pPr marL="0" indent="0" algn="ctr" eaLnBrk="1" hangingPunct="1">
              <a:buFont typeface="Arial" pitchFamily="34" charset="0"/>
              <a:buNone/>
            </a:pPr>
            <a:endParaRPr lang="tr-TR" altLang="tr-TR" sz="2000" b="1" i="1" smtClean="0"/>
          </a:p>
          <a:p>
            <a:pPr marL="0" indent="0" algn="ctr" eaLnBrk="1" hangingPunct="1">
              <a:buFont typeface="Arial" pitchFamily="34" charset="0"/>
              <a:buNone/>
            </a:pPr>
            <a:endParaRPr lang="tr-TR" altLang="tr-TR" sz="2000" b="1" i="1" smtClean="0"/>
          </a:p>
        </p:txBody>
      </p:sp>
      <p:sp>
        <p:nvSpPr>
          <p:cNvPr id="5" name="Rectangle 2"/>
          <p:cNvSpPr txBox="1">
            <a:spLocks noChangeArrowheads="1"/>
          </p:cNvSpPr>
          <p:nvPr/>
        </p:nvSpPr>
        <p:spPr bwMode="auto">
          <a:xfrm>
            <a:off x="481407" y="2681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dirty="0">
                <a:solidFill>
                  <a:srgbClr val="000000"/>
                </a:solidFill>
              </a:rPr>
              <a:t>AİLE HUKUKU</a:t>
            </a:r>
            <a:endParaRPr lang="en-US" altLang="tr-TR" sz="4400" dirty="0">
              <a:solidFill>
                <a:srgbClr val="000000"/>
              </a:solidFill>
            </a:endParaRPr>
          </a:p>
        </p:txBody>
      </p:sp>
      <p:sp>
        <p:nvSpPr>
          <p:cNvPr id="4102" name="Rectangle 7"/>
          <p:cNvSpPr>
            <a:spLocks noChangeArrowheads="1"/>
          </p:cNvSpPr>
          <p:nvPr/>
        </p:nvSpPr>
        <p:spPr bwMode="auto">
          <a:xfrm>
            <a:off x="684213" y="1412875"/>
            <a:ext cx="8280400"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ct val="80000"/>
              </a:lnSpc>
              <a:spcBef>
                <a:spcPct val="20000"/>
              </a:spcBef>
              <a:buFont typeface="Arial" pitchFamily="34" charset="0"/>
              <a:buNone/>
            </a:pPr>
            <a:r>
              <a:rPr lang="tr-TR" altLang="tr-TR" sz="3600" i="1" dirty="0"/>
              <a:t>Aile hukuku, kişilerin aile çevresindeki ilişkileri düzenler.</a:t>
            </a:r>
          </a:p>
          <a:p>
            <a:pPr algn="just" eaLnBrk="1" hangingPunct="1">
              <a:lnSpc>
                <a:spcPct val="80000"/>
              </a:lnSpc>
              <a:spcBef>
                <a:spcPct val="20000"/>
              </a:spcBef>
              <a:buFont typeface="Arial" pitchFamily="34" charset="0"/>
              <a:buNone/>
            </a:pPr>
            <a:r>
              <a:rPr lang="tr-TR" altLang="tr-TR" sz="3600" i="1" dirty="0"/>
              <a:t>Medeni hukukun ve dolayısıyla özel hukukun alt dalıdır.</a:t>
            </a:r>
          </a:p>
          <a:p>
            <a:pPr algn="just" eaLnBrk="1" hangingPunct="1">
              <a:lnSpc>
                <a:spcPct val="80000"/>
              </a:lnSpc>
              <a:spcBef>
                <a:spcPct val="20000"/>
              </a:spcBef>
              <a:buFont typeface="Arial" pitchFamily="34" charset="0"/>
              <a:buNone/>
            </a:pPr>
            <a:endParaRPr lang="tr-TR" altLang="tr-TR" sz="36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4365104"/>
            <a:ext cx="4052703" cy="248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EVLİLİĞİN İPTAL VEYA FESHİNE KARAR VERİLMESİ</a:t>
            </a:r>
          </a:p>
          <a:p>
            <a:pPr marL="0" indent="0" algn="ctr" eaLnBrk="1" hangingPunct="1">
              <a:buFont typeface="Arial" pitchFamily="34" charset="0"/>
              <a:buNone/>
              <a:defRPr/>
            </a:pPr>
            <a:r>
              <a:rPr lang="tr-TR" altLang="tr-TR" b="1" dirty="0" smtClean="0"/>
              <a:t>Evliliğin yokluğuna yol açan durumlar:</a:t>
            </a:r>
          </a:p>
          <a:p>
            <a:pPr algn="just" eaLnBrk="1" hangingPunct="1">
              <a:defRPr/>
            </a:pPr>
            <a:r>
              <a:rPr lang="tr-TR" altLang="tr-TR" dirty="0" smtClean="0"/>
              <a:t>Taraflardan birinin evlenme konusunda iradesini açıklamamış olması.</a:t>
            </a:r>
          </a:p>
          <a:p>
            <a:pPr algn="just" eaLnBrk="1" hangingPunct="1">
              <a:defRPr/>
            </a:pPr>
            <a:r>
              <a:rPr lang="tr-TR" altLang="tr-TR" dirty="0" smtClean="0"/>
              <a:t>Aynı cinse mensup olma.</a:t>
            </a:r>
          </a:p>
          <a:p>
            <a:pPr algn="just" eaLnBrk="1" hangingPunct="1">
              <a:defRPr/>
            </a:pPr>
            <a:r>
              <a:rPr lang="tr-TR" altLang="tr-TR" dirty="0" smtClean="0"/>
              <a:t>Evlenmenin yetkili evlendirme memuru önünde yapılmaması. </a:t>
            </a:r>
          </a:p>
          <a:p>
            <a:pPr marL="0" indent="0" algn="r" eaLnBrk="1" hangingPunct="1">
              <a:buFont typeface="Arial" pitchFamily="34" charset="0"/>
              <a:buNone/>
              <a:defRPr/>
            </a:pPr>
            <a:r>
              <a:rPr lang="tr-TR" altLang="tr-TR" sz="1000" dirty="0" smtClean="0"/>
              <a:t>						(Bilgen, 2006, 460)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830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830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830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830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830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83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EVLİLİĞİN İPTAL VEYA FESHİNE KARAR VERİLMESİ</a:t>
            </a:r>
          </a:p>
          <a:p>
            <a:pPr marL="0" indent="0" algn="ctr" eaLnBrk="1" hangingPunct="1">
              <a:buFont typeface="Arial" pitchFamily="34" charset="0"/>
              <a:buNone/>
              <a:defRPr/>
            </a:pPr>
            <a:r>
              <a:rPr lang="tr-TR" altLang="tr-TR" b="1" dirty="0" smtClean="0"/>
              <a:t>Evliliğin hükümsüzlüğüne yol açan durumlar:</a:t>
            </a:r>
          </a:p>
          <a:p>
            <a:pPr marL="0" indent="0" algn="ctr" eaLnBrk="1" hangingPunct="1">
              <a:buFont typeface="Arial" pitchFamily="34" charset="0"/>
              <a:buNone/>
              <a:defRPr/>
            </a:pPr>
            <a:r>
              <a:rPr lang="tr-TR" altLang="tr-TR" b="1" dirty="0" smtClean="0"/>
              <a:t>Kesin hükümsüzlük:</a:t>
            </a:r>
          </a:p>
          <a:p>
            <a:pPr algn="ctr" eaLnBrk="1" hangingPunct="1">
              <a:defRPr/>
            </a:pPr>
            <a:r>
              <a:rPr lang="tr-TR" altLang="tr-TR" sz="2800" dirty="0" smtClean="0"/>
              <a:t>Mevcut evlilik</a:t>
            </a:r>
          </a:p>
          <a:p>
            <a:pPr algn="ctr" eaLnBrk="1" hangingPunct="1">
              <a:defRPr/>
            </a:pPr>
            <a:r>
              <a:rPr lang="tr-TR" altLang="tr-TR" sz="2800" dirty="0" smtClean="0"/>
              <a:t>Ayırt etme gücünde devamlı yoksunluk</a:t>
            </a:r>
          </a:p>
          <a:p>
            <a:pPr algn="ctr" eaLnBrk="1" hangingPunct="1">
              <a:defRPr/>
            </a:pPr>
            <a:r>
              <a:rPr lang="tr-TR" altLang="tr-TR" sz="2800" dirty="0" smtClean="0"/>
              <a:t>Yasak derecede hısımlık</a:t>
            </a:r>
          </a:p>
          <a:p>
            <a:pPr algn="ctr" eaLnBrk="1" hangingPunct="1">
              <a:defRPr/>
            </a:pPr>
            <a:r>
              <a:rPr lang="tr-TR" altLang="tr-TR" sz="2800" dirty="0" smtClean="0"/>
              <a:t>Evlenmeye engel olacak derecede akıl hastalığının bulunması</a:t>
            </a:r>
          </a:p>
          <a:p>
            <a:pPr algn="just" eaLnBrk="1" hangingPunct="1">
              <a:defRPr/>
            </a:pPr>
            <a:r>
              <a:rPr lang="tr-TR" altLang="tr-TR" sz="1000" dirty="0" smtClean="0"/>
              <a:t>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33797" name="Rectangle 5"/>
          <p:cNvSpPr>
            <a:spLocks noChangeArrowheads="1"/>
          </p:cNvSpPr>
          <p:nvPr/>
        </p:nvSpPr>
        <p:spPr bwMode="auto">
          <a:xfrm>
            <a:off x="6732588" y="6188075"/>
            <a:ext cx="1154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sz="1000"/>
              <a:t>(Bilgen, 2006, 460)</a:t>
            </a:r>
            <a:endParaRPr lang="en-US" altLang="tr-T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035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35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035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035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035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35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0354">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03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CİNSİYET DEĞİŞTİRME</a:t>
            </a:r>
          </a:p>
          <a:p>
            <a:pPr algn="just" eaLnBrk="1" hangingPunct="1">
              <a:defRPr/>
            </a:pPr>
            <a:r>
              <a:rPr lang="tr-TR" altLang="tr-TR" dirty="0" smtClean="0"/>
              <a:t>Medeni Kanuna göre, cinsiyet değiştirmek isteyen kişinin diğer koşullar yanında evli olmaması gereklidir. </a:t>
            </a:r>
          </a:p>
          <a:p>
            <a:pPr algn="just" eaLnBrk="1" hangingPunct="1">
              <a:defRPr/>
            </a:pPr>
            <a:r>
              <a:rPr lang="tr-TR" altLang="tr-TR" dirty="0" smtClean="0"/>
              <a:t>Evli kişi (kadın veya erkek) cinsiyetini değiştirmişse, evlilik iki farklı cins üzerine kurulu bir aile hukuku sözleşmesi olduğu için</a:t>
            </a:r>
          </a:p>
          <a:p>
            <a:pPr algn="just" eaLnBrk="1" hangingPunct="1">
              <a:defRPr/>
            </a:pPr>
            <a:r>
              <a:rPr lang="tr-TR" altLang="tr-TR" dirty="0" smtClean="0"/>
              <a:t>cinsiyet değişikliği anında evlilik kendiliğinden sona erer. </a:t>
            </a:r>
          </a:p>
          <a:p>
            <a:pPr marL="0" indent="0" algn="just" eaLnBrk="1" hangingPunct="1">
              <a:buFont typeface="Arial" pitchFamily="34" charset="0"/>
              <a:buNone/>
              <a:defRPr/>
            </a:pPr>
            <a:r>
              <a:rPr lang="tr-TR" altLang="tr-TR" sz="1000" dirty="0" smtClean="0"/>
              <a:t>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54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854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854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854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85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EVLİLİĞİN İPTAL VEYA FESHİNE KARAR VERİLMESİ</a:t>
            </a:r>
          </a:p>
          <a:p>
            <a:pPr marL="0" indent="0" algn="ctr" eaLnBrk="1" hangingPunct="1">
              <a:buFont typeface="Arial" pitchFamily="34" charset="0"/>
              <a:buNone/>
              <a:defRPr/>
            </a:pPr>
            <a:r>
              <a:rPr lang="tr-TR" altLang="tr-TR" b="1" dirty="0" smtClean="0"/>
              <a:t>Evliliğin hükümsüzlüğüne yol açan durumlar:</a:t>
            </a:r>
          </a:p>
          <a:p>
            <a:pPr marL="0" indent="0" algn="ctr" eaLnBrk="1" hangingPunct="1">
              <a:buFont typeface="Arial" pitchFamily="34" charset="0"/>
              <a:buNone/>
              <a:defRPr/>
            </a:pPr>
            <a:r>
              <a:rPr lang="tr-TR" altLang="tr-TR" b="1" dirty="0" err="1" smtClean="0"/>
              <a:t>Nisbi</a:t>
            </a:r>
            <a:r>
              <a:rPr lang="tr-TR" altLang="tr-TR" b="1" dirty="0" smtClean="0"/>
              <a:t> hükümsüzlük:</a:t>
            </a:r>
          </a:p>
          <a:p>
            <a:pPr algn="ctr" eaLnBrk="1" hangingPunct="1">
              <a:defRPr/>
            </a:pPr>
            <a:r>
              <a:rPr lang="tr-TR" altLang="tr-TR" sz="2800" dirty="0" smtClean="0"/>
              <a:t>Ayırt etme gücünden geçici yoksunluk.</a:t>
            </a:r>
          </a:p>
          <a:p>
            <a:pPr algn="ctr" eaLnBrk="1" hangingPunct="1">
              <a:defRPr/>
            </a:pPr>
            <a:r>
              <a:rPr lang="tr-TR" altLang="tr-TR" sz="2800" dirty="0" smtClean="0"/>
              <a:t>İrade sakatlığı halleri (Yanılma, aldatma, korkutma)</a:t>
            </a:r>
          </a:p>
          <a:p>
            <a:pPr algn="ctr" eaLnBrk="1" hangingPunct="1">
              <a:defRPr/>
            </a:pPr>
            <a:r>
              <a:rPr lang="tr-TR" altLang="tr-TR" sz="2800" dirty="0" smtClean="0"/>
              <a:t>Yasal temsilcisinin izninin bulunmaması (</a:t>
            </a:r>
            <a:r>
              <a:rPr lang="tr-TR" altLang="tr-TR" sz="2800" dirty="0" err="1" smtClean="0"/>
              <a:t>istisnaları:karı</a:t>
            </a:r>
            <a:r>
              <a:rPr lang="tr-TR" altLang="tr-TR" sz="2800" dirty="0" smtClean="0"/>
              <a:t> kocanın bu arada evli olması, karının gebe kalması)</a:t>
            </a:r>
          </a:p>
          <a:p>
            <a:pPr algn="just" eaLnBrk="1" hangingPunct="1">
              <a:defRPr/>
            </a:pPr>
            <a:r>
              <a:rPr lang="tr-TR" altLang="tr-TR" sz="1000" dirty="0" smtClean="0"/>
              <a:t>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35845" name="Rectangle 5"/>
          <p:cNvSpPr>
            <a:spLocks noChangeArrowheads="1"/>
          </p:cNvSpPr>
          <p:nvPr/>
        </p:nvSpPr>
        <p:spPr bwMode="auto">
          <a:xfrm>
            <a:off x="6877050" y="6261100"/>
            <a:ext cx="11541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sz="1000"/>
              <a:t>(Bilgen, 2006, 460)</a:t>
            </a:r>
            <a:endParaRPr lang="en-US" altLang="tr-T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0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0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40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240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240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2402">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24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pPr>
            <a:r>
              <a:rPr lang="tr-TR" altLang="tr-TR" b="1" smtClean="0"/>
              <a:t>EVLİLİĞİN İPTAL VEYA FESHİNE KARAR VERİLMESİ</a:t>
            </a:r>
          </a:p>
          <a:p>
            <a:pPr marL="0" indent="0" algn="just" eaLnBrk="1" hangingPunct="1">
              <a:buFont typeface="Arial" pitchFamily="34" charset="0"/>
              <a:buNone/>
            </a:pPr>
            <a:r>
              <a:rPr lang="tr-TR" altLang="tr-TR" smtClean="0"/>
              <a:t>Kesin hükümsüzlük davası açılmasında, belli bir süre öngörülmemiştir. Nisbi hükümsüzlük davasında, dava açma süresi eşlerin iptal sebebini öğrendikleri veya korkunun etkisinin ortadan kalktığı tarihten itibaren </a:t>
            </a:r>
            <a:r>
              <a:rPr lang="tr-TR" altLang="tr-TR" b="1" smtClean="0"/>
              <a:t>altı ay</a:t>
            </a:r>
            <a:r>
              <a:rPr lang="tr-TR" altLang="tr-TR" smtClean="0"/>
              <a:t> ve herhalde evlenme akdinin yapıldığı tarihten itibaren </a:t>
            </a:r>
            <a:r>
              <a:rPr lang="tr-TR" altLang="tr-TR" b="1" smtClean="0"/>
              <a:t>beş yıldır</a:t>
            </a:r>
            <a:r>
              <a:rPr lang="tr-TR" altLang="tr-TR" smtClean="0"/>
              <a:t>.</a:t>
            </a:r>
            <a:endParaRPr lang="tr-TR" altLang="tr-TR" sz="2800" smtClean="0"/>
          </a:p>
          <a:p>
            <a:pPr marL="0" indent="0" algn="just" eaLnBrk="1" hangingPunct="1">
              <a:buFont typeface="Arial" pitchFamily="34" charset="0"/>
              <a:buNone/>
            </a:pPr>
            <a:r>
              <a:rPr lang="tr-TR" altLang="tr-TR" sz="1000" smtClean="0"/>
              <a:t>							</a:t>
            </a:r>
            <a:endParaRPr lang="en-US" altLang="tr-TR" sz="100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36869" name="Rectangle 5"/>
          <p:cNvSpPr>
            <a:spLocks noChangeArrowheads="1"/>
          </p:cNvSpPr>
          <p:nvPr/>
        </p:nvSpPr>
        <p:spPr bwMode="auto">
          <a:xfrm>
            <a:off x="6877050" y="6261100"/>
            <a:ext cx="11541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sz="1000"/>
              <a:t>(Bilgen, 2006, 460)</a:t>
            </a:r>
            <a:endParaRPr lang="en-US" altLang="tr-T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CİNSİYET DEĞİŞTİRME</a:t>
            </a:r>
          </a:p>
          <a:p>
            <a:pPr algn="just" eaLnBrk="1" hangingPunct="1">
              <a:defRPr/>
            </a:pPr>
            <a:r>
              <a:rPr lang="tr-TR" altLang="tr-TR" dirty="0" smtClean="0"/>
              <a:t>Medeni Kanuna göre, cinsiyet değiştirmek isteyen kişinin diğer koşullar yanında evli olmaması gereklidir. </a:t>
            </a:r>
          </a:p>
          <a:p>
            <a:pPr algn="just" eaLnBrk="1" hangingPunct="1">
              <a:defRPr/>
            </a:pPr>
            <a:r>
              <a:rPr lang="tr-TR" altLang="tr-TR" dirty="0" smtClean="0"/>
              <a:t>Evli kişi (kadın veya erkek) cinsiyetini değiştirmişse, evlilik iki farklı cins üzerine kurulu bir aile hukuku sözleşmesi olduğu için cinsiyet değişikliği anında evlilik kendiliğinden sona erer. </a:t>
            </a:r>
          </a:p>
          <a:p>
            <a:pPr marL="0" indent="0" algn="just" eaLnBrk="1" hangingPunct="1">
              <a:buFont typeface="Arial" pitchFamily="34" charset="0"/>
              <a:buNone/>
              <a:defRPr/>
            </a:pPr>
            <a:r>
              <a:rPr lang="tr-TR" altLang="tr-TR" sz="1000" dirty="0" smtClean="0"/>
              <a:t>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64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defRPr/>
            </a:pPr>
            <a:r>
              <a:rPr lang="tr-TR" altLang="tr-TR" b="1" dirty="0" smtClean="0"/>
              <a:t>BOŞANMA</a:t>
            </a:r>
          </a:p>
          <a:p>
            <a:pPr marL="0" indent="0" algn="just" eaLnBrk="1" hangingPunct="1">
              <a:buFont typeface="Arial" pitchFamily="34" charset="0"/>
              <a:buNone/>
              <a:defRPr/>
            </a:pPr>
            <a:r>
              <a:rPr lang="tr-TR" altLang="tr-TR" sz="2800" dirty="0" smtClean="0"/>
              <a:t>Boşanma sadece kanunda öngörülen sebeplerin olması durumunda bir dava açılmasıyla gerçekleşir. </a:t>
            </a:r>
          </a:p>
          <a:p>
            <a:pPr marL="0" indent="0" algn="ctr" eaLnBrk="1" hangingPunct="1">
              <a:buFont typeface="Arial" pitchFamily="34" charset="0"/>
              <a:buNone/>
              <a:defRPr/>
            </a:pPr>
            <a:r>
              <a:rPr lang="tr-TR" altLang="tr-TR" sz="2800" b="1" dirty="0" smtClean="0"/>
              <a:t>Boşanma sebepleri:</a:t>
            </a:r>
          </a:p>
          <a:p>
            <a:pPr algn="just" eaLnBrk="1" hangingPunct="1">
              <a:defRPr/>
            </a:pPr>
            <a:r>
              <a:rPr lang="tr-TR" altLang="tr-TR" sz="2800" dirty="0" smtClean="0"/>
              <a:t>Zina,</a:t>
            </a:r>
          </a:p>
          <a:p>
            <a:pPr algn="just" eaLnBrk="1" hangingPunct="1">
              <a:defRPr/>
            </a:pPr>
            <a:r>
              <a:rPr lang="tr-TR" altLang="tr-TR" sz="2800" dirty="0" smtClean="0"/>
              <a:t>Hayata kast ve pek kötü ve onur kırıcı davranışlar, </a:t>
            </a:r>
          </a:p>
          <a:p>
            <a:pPr algn="just" eaLnBrk="1" hangingPunct="1">
              <a:defRPr/>
            </a:pPr>
            <a:r>
              <a:rPr lang="tr-TR" altLang="tr-TR" sz="2800" dirty="0" smtClean="0"/>
              <a:t>Suç işleme ve haysiyetsiz hayat sürme,</a:t>
            </a:r>
          </a:p>
          <a:p>
            <a:pPr algn="just" eaLnBrk="1" hangingPunct="1">
              <a:defRPr/>
            </a:pPr>
            <a:r>
              <a:rPr lang="tr-TR" altLang="tr-TR" sz="2800" dirty="0" smtClean="0"/>
              <a:t>Terk,</a:t>
            </a:r>
          </a:p>
          <a:p>
            <a:pPr algn="just" eaLnBrk="1" hangingPunct="1">
              <a:defRPr/>
            </a:pPr>
            <a:r>
              <a:rPr lang="tr-TR" altLang="tr-TR" sz="2800" dirty="0" smtClean="0"/>
              <a:t>Akıl hastalığı</a:t>
            </a:r>
          </a:p>
          <a:p>
            <a:pPr algn="just" eaLnBrk="1" hangingPunct="1">
              <a:defRPr/>
            </a:pPr>
            <a:r>
              <a:rPr lang="tr-TR" altLang="tr-TR" sz="2800" dirty="0" smtClean="0"/>
              <a:t>Evlilik birliğinin sarsılması</a:t>
            </a:r>
          </a:p>
          <a:p>
            <a:pPr marL="0" indent="0" algn="just" eaLnBrk="1" hangingPunct="1">
              <a:buFont typeface="Arial" pitchFamily="34" charset="0"/>
              <a:buNone/>
              <a:defRPr/>
            </a:pPr>
            <a:endParaRPr lang="tr-TR" altLang="tr-TR" sz="2800" dirty="0" smtClean="0"/>
          </a:p>
          <a:p>
            <a:pPr marL="0" indent="0" algn="just" eaLnBrk="1" hangingPunct="1">
              <a:buFont typeface="Arial" pitchFamily="34" charset="0"/>
              <a:buNone/>
              <a:defRPr/>
            </a:pPr>
            <a:r>
              <a:rPr lang="tr-TR" altLang="tr-TR" sz="1000" dirty="0" smtClean="0"/>
              <a:t>							</a:t>
            </a:r>
            <a:endParaRPr lang="en-US" altLang="tr-TR" sz="1000"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4927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059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059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059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059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059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059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0594">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0594">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0594">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05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a:spLocks noGrp="1"/>
          </p:cNvSpPr>
          <p:nvPr>
            <p:ph idx="4294967295"/>
          </p:nvPr>
        </p:nvSpPr>
        <p:spPr>
          <a:xfrm>
            <a:off x="611188" y="1412875"/>
            <a:ext cx="8229600" cy="4525963"/>
          </a:xfrm>
        </p:spPr>
        <p:txBody>
          <a:bodyPr/>
          <a:lstStyle/>
          <a:p>
            <a:pPr marL="0" indent="0" algn="ctr" eaLnBrk="1" hangingPunct="1">
              <a:buFont typeface="Arial" pitchFamily="34" charset="0"/>
              <a:buNone/>
            </a:pPr>
            <a:r>
              <a:rPr lang="tr-TR" altLang="tr-TR" b="1" smtClean="0"/>
              <a:t>BOŞANMA</a:t>
            </a:r>
          </a:p>
          <a:p>
            <a:pPr marL="0" indent="0" algn="just" eaLnBrk="1" hangingPunct="1">
              <a:buFont typeface="Arial" pitchFamily="34" charset="0"/>
              <a:buNone/>
            </a:pPr>
            <a:r>
              <a:rPr lang="tr-TR" altLang="tr-TR" sz="2800" smtClean="0"/>
              <a:t>Eşlerin anlaşmasıyla da boşanmaya karar verilebilir. Ancak bunun için evliliğin </a:t>
            </a:r>
            <a:r>
              <a:rPr lang="tr-TR" altLang="tr-TR" sz="2800" b="1" smtClean="0"/>
              <a:t>en az 1 yıl</a:t>
            </a:r>
            <a:r>
              <a:rPr lang="tr-TR" altLang="tr-TR" sz="2800" smtClean="0"/>
              <a:t> sürmüş olması gerekir.</a:t>
            </a:r>
          </a:p>
          <a:p>
            <a:pPr marL="0" indent="0" algn="just" eaLnBrk="1" hangingPunct="1">
              <a:buFont typeface="Arial" pitchFamily="34" charset="0"/>
              <a:buNone/>
            </a:pPr>
            <a:r>
              <a:rPr lang="tr-TR" altLang="tr-TR" sz="2800" smtClean="0"/>
              <a:t>Boşanma kararı ile evlilik birliği hukuken ortadan kalkar.</a:t>
            </a:r>
          </a:p>
          <a:p>
            <a:pPr marL="0" indent="0" algn="just" eaLnBrk="1" hangingPunct="1">
              <a:buFont typeface="Arial" pitchFamily="34" charset="0"/>
              <a:buNone/>
            </a:pPr>
            <a:r>
              <a:rPr lang="tr-TR" altLang="tr-TR" sz="2800" smtClean="0"/>
              <a:t>Eşler boşandıktan sonra birbirlerine mirasçı olamazlar.</a:t>
            </a:r>
          </a:p>
          <a:p>
            <a:pPr marL="0" indent="0" algn="just" eaLnBrk="1" hangingPunct="1">
              <a:buFont typeface="Arial" pitchFamily="34" charset="0"/>
              <a:buNone/>
            </a:pPr>
            <a:r>
              <a:rPr lang="tr-TR" altLang="tr-TR" sz="2800" smtClean="0"/>
              <a:t>Boşanma davası sonucu, tarafların ortak çocuklarının velayeti taraflardan birine bırakılır.</a:t>
            </a:r>
          </a:p>
          <a:p>
            <a:pPr marL="0" indent="0" algn="just" eaLnBrk="1" hangingPunct="1">
              <a:buFont typeface="Arial" pitchFamily="34" charset="0"/>
              <a:buNone/>
            </a:pPr>
            <a:endParaRPr lang="tr-TR" altLang="tr-TR" sz="2800" smtClean="0"/>
          </a:p>
          <a:p>
            <a:pPr marL="0" indent="0" algn="just" eaLnBrk="1" hangingPunct="1">
              <a:buFont typeface="Arial" pitchFamily="34" charset="0"/>
              <a:buNone/>
            </a:pPr>
            <a:r>
              <a:rPr lang="tr-TR" altLang="tr-TR" sz="1000" smtClean="0"/>
              <a:t>							</a:t>
            </a:r>
            <a:endParaRPr lang="en-US" altLang="tr-TR" sz="100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4989603"/>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Başlık 1"/>
          <p:cNvSpPr>
            <a:spLocks noGrp="1"/>
          </p:cNvSpPr>
          <p:nvPr>
            <p:ph type="title"/>
          </p:nvPr>
        </p:nvSpPr>
        <p:spPr/>
        <p:txBody>
          <a:bodyPr/>
          <a:lstStyle/>
          <a:p>
            <a:pPr eaLnBrk="1" hangingPunct="1"/>
            <a:r>
              <a:rPr lang="tr-TR" altLang="tr-TR" sz="3600" b="1" smtClean="0"/>
              <a:t>BU SUNUMDA YARARLANILAN KİTAPLAR</a:t>
            </a:r>
          </a:p>
        </p:txBody>
      </p:sp>
      <p:sp>
        <p:nvSpPr>
          <p:cNvPr id="53251" name="İçerik Yer Tutucusu 2"/>
          <p:cNvSpPr>
            <a:spLocks noGrp="1"/>
          </p:cNvSpPr>
          <p:nvPr>
            <p:ph idx="1"/>
          </p:nvPr>
        </p:nvSpPr>
        <p:spPr>
          <a:xfrm>
            <a:off x="468313" y="1628775"/>
            <a:ext cx="8229600" cy="4525963"/>
          </a:xfrm>
        </p:spPr>
        <p:txBody>
          <a:bodyPr/>
          <a:lstStyle/>
          <a:p>
            <a:pPr algn="just" eaLnBrk="1" hangingPunct="1"/>
            <a:r>
              <a:rPr lang="tr-TR" altLang="tr-TR" dirty="0" smtClean="0"/>
              <a:t>Öztan B. (2006).Medeni Hukukun Temel Kavramları, Ankara: Turhan Kitabevi.</a:t>
            </a:r>
          </a:p>
          <a:p>
            <a:pPr algn="just" eaLnBrk="1" hangingPunct="1"/>
            <a:r>
              <a:rPr lang="tr-TR" altLang="tr-TR" dirty="0" smtClean="0"/>
              <a:t>Bilgili F., Demirkapı E. (2012). Hukukun Temel Kavramları, </a:t>
            </a:r>
            <a:r>
              <a:rPr lang="tr-TR" altLang="tr-TR" dirty="0" err="1" smtClean="0"/>
              <a:t>Bursa:Dora</a:t>
            </a:r>
            <a:r>
              <a:rPr lang="tr-TR" altLang="tr-TR" dirty="0" smtClean="0"/>
              <a:t>.</a:t>
            </a:r>
          </a:p>
          <a:p>
            <a:pPr algn="just" eaLnBrk="1" hangingPunct="1"/>
            <a:r>
              <a:rPr lang="tr-TR" altLang="tr-TR" dirty="0" err="1" smtClean="0"/>
              <a:t>Güriz</a:t>
            </a:r>
            <a:r>
              <a:rPr lang="tr-TR" altLang="tr-TR" dirty="0" smtClean="0"/>
              <a:t> A. (2011). Hukuk Başlangıcı. Ankara: Siyasal Kitabevi</a:t>
            </a:r>
            <a:r>
              <a:rPr lang="tr-TR" altLang="tr-TR" dirty="0" smtClean="0"/>
              <a:t>.</a:t>
            </a:r>
            <a:endParaRPr lang="tr-TR" alt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5125" name="Rectangle 7"/>
          <p:cNvSpPr>
            <a:spLocks noChangeArrowheads="1"/>
          </p:cNvSpPr>
          <p:nvPr/>
        </p:nvSpPr>
        <p:spPr bwMode="auto">
          <a:xfrm>
            <a:off x="684213" y="1412875"/>
            <a:ext cx="82804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ct val="80000"/>
              </a:lnSpc>
              <a:spcBef>
                <a:spcPct val="20000"/>
              </a:spcBef>
              <a:buFont typeface="Arial" pitchFamily="34" charset="0"/>
              <a:buNone/>
            </a:pPr>
            <a:r>
              <a:rPr lang="tr-TR" altLang="tr-TR" sz="3600" i="1" dirty="0"/>
              <a:t>Aile üç farklı anlamda düzenlenmiştir:</a:t>
            </a:r>
          </a:p>
        </p:txBody>
      </p:sp>
      <p:sp>
        <p:nvSpPr>
          <p:cNvPr id="5126" name="Rectangle 8"/>
          <p:cNvSpPr>
            <a:spLocks noChangeArrowheads="1"/>
          </p:cNvSpPr>
          <p:nvPr/>
        </p:nvSpPr>
        <p:spPr bwMode="auto">
          <a:xfrm>
            <a:off x="971550" y="2133600"/>
            <a:ext cx="72009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ct val="80000"/>
              </a:lnSpc>
              <a:spcBef>
                <a:spcPct val="20000"/>
              </a:spcBef>
              <a:buFont typeface="Arial" pitchFamily="34" charset="0"/>
              <a:buNone/>
            </a:pPr>
            <a:r>
              <a:rPr lang="tr-TR" altLang="tr-TR" sz="2400" dirty="0"/>
              <a:t>Dar Anlamda Aile: Eşlerden meydana gelen topluluktur.</a:t>
            </a:r>
          </a:p>
        </p:txBody>
      </p:sp>
      <p:sp>
        <p:nvSpPr>
          <p:cNvPr id="5127" name="Rectangle 9"/>
          <p:cNvSpPr>
            <a:spLocks noChangeArrowheads="1"/>
          </p:cNvSpPr>
          <p:nvPr/>
        </p:nvSpPr>
        <p:spPr bwMode="auto">
          <a:xfrm>
            <a:off x="971550" y="2636838"/>
            <a:ext cx="756126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ct val="80000"/>
              </a:lnSpc>
              <a:spcBef>
                <a:spcPct val="20000"/>
              </a:spcBef>
              <a:buFont typeface="Arial" pitchFamily="34" charset="0"/>
              <a:buNone/>
            </a:pPr>
            <a:r>
              <a:rPr lang="tr-TR" altLang="tr-TR" sz="2400" dirty="0"/>
              <a:t>Geniş Anlamda Aile: Eşlerden ve çocuklardan meydana gelen topluluktur.</a:t>
            </a:r>
          </a:p>
        </p:txBody>
      </p:sp>
      <p:sp>
        <p:nvSpPr>
          <p:cNvPr id="5128" name="Rectangle 10"/>
          <p:cNvSpPr>
            <a:spLocks noChangeArrowheads="1"/>
          </p:cNvSpPr>
          <p:nvPr/>
        </p:nvSpPr>
        <p:spPr bwMode="auto">
          <a:xfrm>
            <a:off x="971550" y="3500438"/>
            <a:ext cx="74882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ct val="80000"/>
              </a:lnSpc>
              <a:spcBef>
                <a:spcPct val="20000"/>
              </a:spcBef>
              <a:buFont typeface="Arial" pitchFamily="34" charset="0"/>
              <a:buNone/>
            </a:pPr>
            <a:r>
              <a:rPr lang="tr-TR" altLang="tr-TR" sz="2400" dirty="0"/>
              <a:t>En Geniş Anlamda Aile: Ev reisinin otoritesine tabi olarak aynı çatı altında yaşayan kimselerden meydana gelmiş insan topluluğudur. Bu aile kavramına aynı çatıda yaşayan kan ve kayın hısımları, uşak, çırak, bahçıvan vs. dahildir.</a:t>
            </a:r>
          </a:p>
        </p:txBody>
      </p:sp>
      <p:sp>
        <p:nvSpPr>
          <p:cNvPr id="5129" name="Dikdörtgen 13"/>
          <p:cNvSpPr>
            <a:spLocks noChangeArrowheads="1"/>
          </p:cNvSpPr>
          <p:nvPr/>
        </p:nvSpPr>
        <p:spPr bwMode="auto">
          <a:xfrm>
            <a:off x="6900863" y="6381750"/>
            <a:ext cx="2208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tr-TR" altLang="tr-TR" sz="1000">
                <a:latin typeface="TR Times New Roman"/>
                <a:cs typeface="Times New Roman" pitchFamily="18" charset="0"/>
              </a:rPr>
              <a:t>(Öztan, 2006, 403)</a:t>
            </a:r>
            <a:endParaRPr lang="tr-TR" altLang="tr-TR" sz="10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91" y="492998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1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25" grpId="0"/>
      <p:bldP spid="5126" grpId="0"/>
      <p:bldP spid="5127" grpId="0"/>
      <p:bldP spid="5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çerik Yer Tutucusu 2"/>
          <p:cNvSpPr>
            <a:spLocks noGrp="1"/>
          </p:cNvSpPr>
          <p:nvPr>
            <p:ph idx="1"/>
          </p:nvPr>
        </p:nvSpPr>
        <p:spPr>
          <a:xfrm>
            <a:off x="611188" y="1268413"/>
            <a:ext cx="8353425" cy="5184775"/>
          </a:xfrm>
        </p:spPr>
        <p:txBody>
          <a:bodyPr/>
          <a:lstStyle/>
          <a:p>
            <a:pPr marL="0" indent="0" algn="ctr">
              <a:buFont typeface="Arial" pitchFamily="34" charset="0"/>
              <a:buNone/>
            </a:pPr>
            <a:r>
              <a:rPr lang="tr-TR" altLang="tr-TR" b="1" dirty="0" smtClean="0"/>
              <a:t>Ailenin korunması ve çocuk hakları</a:t>
            </a:r>
          </a:p>
          <a:p>
            <a:pPr marL="0" indent="0">
              <a:buFont typeface="Arial" pitchFamily="34" charset="0"/>
              <a:buNone/>
            </a:pPr>
            <a:r>
              <a:rPr lang="tr-TR" altLang="tr-TR" b="1" dirty="0" smtClean="0"/>
              <a:t>MADDE 41- </a:t>
            </a:r>
            <a:r>
              <a:rPr lang="tr-TR" altLang="tr-TR" dirty="0" smtClean="0"/>
              <a:t>(Değişik: 3/10/2001-4709/17 </a:t>
            </a:r>
            <a:r>
              <a:rPr lang="tr-TR" altLang="tr-TR" dirty="0" err="1" smtClean="0"/>
              <a:t>md.</a:t>
            </a:r>
            <a:r>
              <a:rPr lang="tr-TR" altLang="tr-TR" dirty="0" smtClean="0"/>
              <a:t>) Aile, Türk toplumunun temelidir ve eşler arasında eşitliğe dayanır.</a:t>
            </a:r>
          </a:p>
          <a:p>
            <a:pPr marL="0" indent="0">
              <a:buFont typeface="Arial" pitchFamily="34" charset="0"/>
              <a:buNone/>
            </a:pPr>
            <a:r>
              <a:rPr lang="tr-TR" altLang="tr-TR" dirty="0" smtClean="0"/>
              <a:t>Devlet, ailenin huzur ve refahı ile özellikle ananın ve çocukların korunması ve aile planlamasının öğretimi ile uygulanmasını sağlamak için gerekli tedbirleri alır, teşkilâtı kurar.</a:t>
            </a:r>
          </a:p>
          <a:p>
            <a:pPr marL="0" indent="0">
              <a:buFont typeface="Arial" pitchFamily="34" charset="0"/>
              <a:buNone/>
            </a:pPr>
            <a:r>
              <a:rPr lang="tr-TR" altLang="tr-TR" dirty="0" smtClean="0"/>
              <a:t>….</a:t>
            </a:r>
          </a:p>
        </p:txBody>
      </p:sp>
      <p:sp>
        <p:nvSpPr>
          <p:cNvPr id="4" name="Rectangle 2"/>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ANAYASADA AİLE</a:t>
            </a:r>
            <a:endParaRPr lang="en-US" altLang="tr-TR" sz="440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4927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çerik Yer Tutucusu 2"/>
          <p:cNvSpPr>
            <a:spLocks noGrp="1"/>
          </p:cNvSpPr>
          <p:nvPr>
            <p:ph idx="1"/>
          </p:nvPr>
        </p:nvSpPr>
        <p:spPr>
          <a:xfrm>
            <a:off x="663575" y="1052513"/>
            <a:ext cx="8229600" cy="5805487"/>
          </a:xfrm>
        </p:spPr>
        <p:txBody>
          <a:bodyPr/>
          <a:lstStyle/>
          <a:p>
            <a:pPr marL="0" indent="0" algn="ctr" eaLnBrk="1" hangingPunct="1">
              <a:buFont typeface="Arial" pitchFamily="34" charset="0"/>
              <a:buNone/>
              <a:defRPr/>
            </a:pPr>
            <a:r>
              <a:rPr lang="tr-TR" altLang="tr-TR" b="1" dirty="0" smtClean="0"/>
              <a:t>NİŞANLANMA</a:t>
            </a:r>
          </a:p>
          <a:p>
            <a:pPr marL="0" indent="0" algn="ctr" eaLnBrk="1" hangingPunct="1">
              <a:buFont typeface="Arial" pitchFamily="34" charset="0"/>
              <a:buNone/>
              <a:defRPr/>
            </a:pPr>
            <a:r>
              <a:rPr lang="tr-TR" altLang="tr-TR" sz="2000" dirty="0" smtClean="0"/>
              <a:t>(TMK </a:t>
            </a:r>
            <a:r>
              <a:rPr lang="tr-TR" altLang="tr-TR" sz="2000" dirty="0" err="1" smtClean="0"/>
              <a:t>md.</a:t>
            </a:r>
            <a:r>
              <a:rPr lang="tr-TR" altLang="tr-TR" sz="2000" dirty="0" smtClean="0"/>
              <a:t> 118-123)</a:t>
            </a:r>
          </a:p>
          <a:p>
            <a:pPr algn="just">
              <a:defRPr/>
            </a:pPr>
            <a:r>
              <a:rPr lang="tr-TR" altLang="tr-TR" sz="3000" dirty="0" smtClean="0"/>
              <a:t>Nişanlanma, evlenme vaadiyle olur.</a:t>
            </a:r>
          </a:p>
          <a:p>
            <a:pPr algn="just">
              <a:defRPr/>
            </a:pPr>
            <a:r>
              <a:rPr lang="tr-TR" altLang="tr-TR" sz="3000" dirty="0" smtClean="0"/>
              <a:t>Nişanlanma, yasal temsilcilerinin rızası olmadıkça küçüğü veya kısıtlıyı bağlamaz</a:t>
            </a:r>
            <a:r>
              <a:rPr lang="tr-TR" altLang="tr-TR" dirty="0" smtClean="0"/>
              <a:t> </a:t>
            </a:r>
            <a:r>
              <a:rPr lang="tr-TR" altLang="tr-TR" sz="2000" dirty="0" smtClean="0"/>
              <a:t>(md.118)</a:t>
            </a:r>
          </a:p>
          <a:p>
            <a:pPr algn="just">
              <a:defRPr/>
            </a:pPr>
            <a:r>
              <a:rPr lang="tr-TR" altLang="tr-TR" sz="3000" dirty="0" smtClean="0"/>
              <a:t>Nişanlanma şekil şartına tabi değildir.</a:t>
            </a:r>
          </a:p>
          <a:p>
            <a:pPr algn="just">
              <a:defRPr/>
            </a:pPr>
            <a:r>
              <a:rPr lang="tr-TR" altLang="tr-TR" sz="3000" dirty="0" smtClean="0"/>
              <a:t>Nişanlanma temsilci aracılığıyla yapılamaz.</a:t>
            </a:r>
          </a:p>
          <a:p>
            <a:pPr algn="just">
              <a:defRPr/>
            </a:pPr>
            <a:r>
              <a:rPr lang="tr-TR" altLang="tr-TR" sz="3000" dirty="0" smtClean="0"/>
              <a:t>Nişanlanacak kişilerin ayırt etme gücüne sahip olmaları gerekir.</a:t>
            </a:r>
          </a:p>
          <a:p>
            <a:pPr algn="just">
              <a:defRPr/>
            </a:pPr>
            <a:r>
              <a:rPr lang="tr-TR" altLang="tr-TR" sz="3000" dirty="0" smtClean="0"/>
              <a:t>Tek taraflı açıklama nişanlanma sonucunu doğurmaz.</a:t>
            </a: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188" y="274638"/>
            <a:ext cx="22860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1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idx="1"/>
          </p:nvPr>
        </p:nvSpPr>
        <p:spPr>
          <a:xfrm>
            <a:off x="820738" y="1484313"/>
            <a:ext cx="7854950" cy="5113337"/>
          </a:xfrm>
        </p:spPr>
        <p:txBody>
          <a:bodyPr/>
          <a:lstStyle/>
          <a:p>
            <a:pPr marL="0" indent="0" algn="ctr" eaLnBrk="1" hangingPunct="1">
              <a:buFont typeface="Arial" pitchFamily="34" charset="0"/>
              <a:buNone/>
            </a:pPr>
            <a:r>
              <a:rPr lang="tr-TR" altLang="tr-TR" b="1" dirty="0" smtClean="0"/>
              <a:t>NİŞANLANMA </a:t>
            </a:r>
          </a:p>
          <a:p>
            <a:pPr marL="0" indent="0" algn="just">
              <a:buFont typeface="Arial" pitchFamily="34" charset="0"/>
              <a:buNone/>
            </a:pPr>
            <a:r>
              <a:rPr lang="tr-TR" altLang="tr-TR" dirty="0" smtClean="0"/>
              <a:t>Nişanlılık, evlenmeye zorlamak için dava hakkı vermez.</a:t>
            </a:r>
          </a:p>
          <a:p>
            <a:pPr marL="0" indent="0" algn="just">
              <a:buFont typeface="Arial" pitchFamily="34" charset="0"/>
              <a:buNone/>
            </a:pPr>
            <a:r>
              <a:rPr lang="tr-TR" altLang="tr-TR" dirty="0" smtClean="0"/>
              <a:t>Evlenmeden kaçınma hâli için öngörülen cayma tazminatı veya ceza şartı dava edilemez; ancak yapılan ödemeler de geri istenemez. </a:t>
            </a:r>
            <a:r>
              <a:rPr lang="tr-TR" altLang="tr-TR" sz="2000" dirty="0" smtClean="0"/>
              <a:t>(md.119)</a:t>
            </a:r>
          </a:p>
          <a:p>
            <a:pPr marL="0" indent="0" algn="r" eaLnBrk="1" hangingPunct="1">
              <a:buFont typeface="Arial" pitchFamily="34" charset="0"/>
              <a:buNone/>
            </a:pPr>
            <a:endParaRPr lang="tr-TR" altLang="tr-TR" sz="2000" dirty="0" smtClean="0"/>
          </a:p>
          <a:p>
            <a:pPr marL="0" indent="0" algn="just" eaLnBrk="1" hangingPunct="1">
              <a:buFont typeface="Arial" pitchFamily="34" charset="0"/>
              <a:buNone/>
            </a:pPr>
            <a:endParaRPr lang="en-US" altLang="tr-TR" dirty="0" smtClean="0"/>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689297"/>
            <a:ext cx="2483767" cy="183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çerik Yer Tutucusu 2"/>
          <p:cNvSpPr>
            <a:spLocks noGrp="1"/>
          </p:cNvSpPr>
          <p:nvPr>
            <p:ph idx="1"/>
          </p:nvPr>
        </p:nvSpPr>
        <p:spPr>
          <a:xfrm>
            <a:off x="323850" y="1341438"/>
            <a:ext cx="8480425" cy="5040312"/>
          </a:xfrm>
        </p:spPr>
        <p:txBody>
          <a:bodyPr/>
          <a:lstStyle/>
          <a:p>
            <a:pPr algn="ctr" eaLnBrk="1" hangingPunct="1">
              <a:buFont typeface="Arial" pitchFamily="34" charset="0"/>
              <a:buNone/>
            </a:pPr>
            <a:r>
              <a:rPr lang="tr-TR" altLang="tr-TR" sz="1000" dirty="0" smtClean="0"/>
              <a:t>	</a:t>
            </a:r>
            <a:r>
              <a:rPr lang="tr-TR" altLang="tr-TR" b="1" dirty="0" smtClean="0"/>
              <a:t>NİŞANLILIĞIN SONA ERMESİ</a:t>
            </a:r>
          </a:p>
          <a:p>
            <a:pPr algn="ctr" eaLnBrk="1" hangingPunct="1"/>
            <a:r>
              <a:rPr lang="tr-TR" altLang="tr-TR" sz="3000" dirty="0" smtClean="0"/>
              <a:t>	</a:t>
            </a:r>
            <a:r>
              <a:rPr lang="tr-TR" altLang="tr-TR" sz="2800" dirty="0" smtClean="0"/>
              <a:t>Evlenme ile</a:t>
            </a:r>
          </a:p>
          <a:p>
            <a:pPr algn="ctr" eaLnBrk="1" hangingPunct="1"/>
            <a:r>
              <a:rPr lang="tr-TR" altLang="tr-TR" sz="2800" dirty="0" smtClean="0"/>
              <a:t>	Nişanlının ölümü veya evlenmenin kesin imkansız hale gelmesi ile</a:t>
            </a:r>
          </a:p>
          <a:p>
            <a:pPr algn="ctr" eaLnBrk="1" hangingPunct="1"/>
            <a:r>
              <a:rPr lang="tr-TR" altLang="tr-TR" sz="2800" dirty="0" smtClean="0"/>
              <a:t>	Nişanlının ayırt etme gücünü kaybetmesi ve diğer mutlak evlenme engellerinin ortaya çıkması ile</a:t>
            </a:r>
          </a:p>
          <a:p>
            <a:pPr algn="ctr" eaLnBrk="1" hangingPunct="1"/>
            <a:r>
              <a:rPr lang="tr-TR" altLang="tr-TR" sz="2800" dirty="0" smtClean="0"/>
              <a:t>	Tarafların anlaşması ile</a:t>
            </a:r>
          </a:p>
          <a:p>
            <a:pPr algn="ctr" eaLnBrk="1" hangingPunct="1"/>
            <a:r>
              <a:rPr lang="tr-TR" altLang="tr-TR" sz="2800" dirty="0" smtClean="0"/>
              <a:t>	Bozucu şartın gerçekleşmesi ile</a:t>
            </a:r>
          </a:p>
          <a:p>
            <a:pPr algn="ctr" eaLnBrk="1" hangingPunct="1"/>
            <a:r>
              <a:rPr lang="tr-TR" altLang="tr-TR" sz="2800" dirty="0" smtClean="0"/>
              <a:t>	Kesin bir evlenme engelinin ortaya çıkması ile </a:t>
            </a:r>
          </a:p>
          <a:p>
            <a:pPr algn="ctr" eaLnBrk="1" hangingPunct="1"/>
            <a:r>
              <a:rPr lang="tr-TR" altLang="tr-TR" sz="2800" dirty="0" smtClean="0"/>
              <a:t>	Nişanı bozma</a:t>
            </a:r>
          </a:p>
          <a:p>
            <a:pPr algn="r" eaLnBrk="1" hangingPunct="1">
              <a:buFont typeface="Arial" pitchFamily="34" charset="0"/>
              <a:buNone/>
            </a:pPr>
            <a:r>
              <a:rPr lang="tr-TR" altLang="tr-TR" sz="1000" dirty="0" smtClean="0"/>
              <a:t>(Öztan, 2006, 410)</a:t>
            </a:r>
          </a:p>
          <a:p>
            <a:pPr algn="just" eaLnBrk="1" hangingPunct="1">
              <a:buFont typeface="Arial" pitchFamily="34" charset="0"/>
              <a:buNone/>
            </a:pPr>
            <a:endParaRPr lang="en-US" altLang="tr-TR" sz="1000" dirty="0" smtClean="0"/>
          </a:p>
        </p:txBody>
      </p:sp>
      <p:sp>
        <p:nvSpPr>
          <p:cNvPr id="4" name="Rectangle 2"/>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0"/>
            <a:ext cx="2627784" cy="147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6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tr-TR" altLang="tr-TR" sz="4400" b="1" i="1">
                <a:solidFill>
                  <a:srgbClr val="000000"/>
                </a:solidFill>
              </a:rPr>
              <a:t>AİLE HUKUKU</a:t>
            </a:r>
            <a:endParaRPr lang="en-US" altLang="tr-TR" sz="4400">
              <a:solidFill>
                <a:srgbClr val="000000"/>
              </a:solidFill>
            </a:endParaRPr>
          </a:p>
        </p:txBody>
      </p:sp>
      <p:sp>
        <p:nvSpPr>
          <p:cNvPr id="10244" name="Rectangle 6"/>
          <p:cNvSpPr>
            <a:spLocks noChangeArrowheads="1"/>
          </p:cNvSpPr>
          <p:nvPr/>
        </p:nvSpPr>
        <p:spPr bwMode="auto">
          <a:xfrm>
            <a:off x="2555875" y="1196975"/>
            <a:ext cx="4032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tr-TR" altLang="tr-TR" sz="3200" dirty="0"/>
              <a:t>NİŞANI BOZMA</a:t>
            </a:r>
            <a:endParaRPr lang="en-US" altLang="tr-TR" sz="3200" dirty="0"/>
          </a:p>
        </p:txBody>
      </p:sp>
      <p:sp>
        <p:nvSpPr>
          <p:cNvPr id="10245" name="Rectangle 7"/>
          <p:cNvSpPr>
            <a:spLocks noChangeArrowheads="1"/>
          </p:cNvSpPr>
          <p:nvPr/>
        </p:nvSpPr>
        <p:spPr bwMode="auto">
          <a:xfrm>
            <a:off x="684213" y="1844675"/>
            <a:ext cx="7920037"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tr-TR" altLang="tr-TR" b="1" dirty="0"/>
              <a:t>HAKLI BİR SEBEBE DAYANARAK NİŞANI BOZMA:</a:t>
            </a:r>
          </a:p>
          <a:p>
            <a:pPr algn="just" eaLnBrk="1" hangingPunct="1"/>
            <a:r>
              <a:rPr lang="tr-TR" altLang="tr-TR" dirty="0"/>
              <a:t>Örneğin;</a:t>
            </a:r>
          </a:p>
          <a:p>
            <a:pPr algn="just" eaLnBrk="1" hangingPunct="1"/>
            <a:r>
              <a:rPr lang="tr-TR" altLang="tr-TR" dirty="0"/>
              <a:t>Önemli bir olayda susma (ağır ve devamlı bir hastalık, önceki hayatı hakkında açıklama yapmama vs.)</a:t>
            </a:r>
          </a:p>
          <a:p>
            <a:pPr algn="just" eaLnBrk="1" hangingPunct="1"/>
            <a:r>
              <a:rPr lang="tr-TR" altLang="tr-TR" dirty="0"/>
              <a:t>Evliliğin ön hazırlıklarına karşı ilgisizlik</a:t>
            </a:r>
          </a:p>
          <a:p>
            <a:pPr algn="just" eaLnBrk="1" hangingPunct="1"/>
            <a:r>
              <a:rPr lang="tr-TR" altLang="tr-TR" dirty="0"/>
              <a:t>Sadakat yükümlülüğünün ihlali (aldatma)</a:t>
            </a:r>
          </a:p>
          <a:p>
            <a:pPr algn="just" eaLnBrk="1" hangingPunct="1"/>
            <a:r>
              <a:rPr lang="tr-TR" altLang="tr-TR" dirty="0"/>
              <a:t>Sonradan çıkan hastalıklar</a:t>
            </a:r>
          </a:p>
          <a:p>
            <a:pPr algn="just" eaLnBrk="1" hangingPunct="1"/>
            <a:r>
              <a:rPr lang="tr-TR" altLang="tr-TR" dirty="0"/>
              <a:t>Ekonomik durumun iyice sarsılması</a:t>
            </a:r>
          </a:p>
          <a:p>
            <a:pPr algn="just" eaLnBrk="1" hangingPunct="1"/>
            <a:endParaRPr lang="en-US" altLang="tr-TR" dirty="0"/>
          </a:p>
        </p:txBody>
      </p:sp>
      <p:sp>
        <p:nvSpPr>
          <p:cNvPr id="10246" name="Rectangle 8"/>
          <p:cNvSpPr>
            <a:spLocks noChangeArrowheads="1"/>
          </p:cNvSpPr>
          <p:nvPr/>
        </p:nvSpPr>
        <p:spPr bwMode="auto">
          <a:xfrm>
            <a:off x="2195736" y="4132945"/>
            <a:ext cx="6804025"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tr-TR" altLang="tr-TR" b="1" dirty="0"/>
              <a:t>HAKLI BİR SEBEBE DAYANMAKSIZIN NİŞANI BOZMA:</a:t>
            </a:r>
          </a:p>
          <a:p>
            <a:pPr algn="just" eaLnBrk="1" hangingPunct="1"/>
            <a:r>
              <a:rPr lang="tr-TR" altLang="tr-TR" dirty="0"/>
              <a:t>Nişanı bozan taraf haklı bir sebep olmadan nişanı bozmuş </a:t>
            </a:r>
          </a:p>
          <a:p>
            <a:pPr algn="just" eaLnBrk="1" hangingPunct="1"/>
            <a:r>
              <a:rPr lang="tr-TR" altLang="tr-TR" dirty="0"/>
              <a:t>veya</a:t>
            </a:r>
          </a:p>
          <a:p>
            <a:pPr algn="just" eaLnBrk="1" hangingPunct="1"/>
            <a:r>
              <a:rPr lang="tr-TR" altLang="tr-TR" dirty="0"/>
              <a:t>kendisinin kusuru ile nişanın bozulmasını haklı kılacak bir sebebin ortaya çıkmasına neden olmuş ve buna rağmen nişanı kendisi bozmuş olması.</a:t>
            </a:r>
          </a:p>
          <a:p>
            <a:pPr algn="just" eaLnBrk="1" hangingPunct="1"/>
            <a:r>
              <a:rPr lang="tr-TR" altLang="tr-TR" dirty="0"/>
              <a:t>Örneğin, nişanlılardan birinin </a:t>
            </a:r>
            <a:r>
              <a:rPr lang="tr-TR" altLang="tr-TR" dirty="0" err="1"/>
              <a:t>aidse</a:t>
            </a:r>
            <a:r>
              <a:rPr lang="tr-TR" altLang="tr-TR" dirty="0"/>
              <a:t> yakalanıp bunu gerekçe göstererek nişanı bozması.</a:t>
            </a:r>
          </a:p>
          <a:p>
            <a:pPr algn="just" eaLnBrk="1" hangingPunct="1"/>
            <a:endParaRPr lang="en-US" altLang="tr-TR" dirty="0"/>
          </a:p>
        </p:txBody>
      </p:sp>
      <p:sp>
        <p:nvSpPr>
          <p:cNvPr id="10247" name="Rectangle 9"/>
          <p:cNvSpPr>
            <a:spLocks noChangeArrowheads="1"/>
          </p:cNvSpPr>
          <p:nvPr/>
        </p:nvSpPr>
        <p:spPr bwMode="auto">
          <a:xfrm>
            <a:off x="250825" y="6308725"/>
            <a:ext cx="1141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sz="1000"/>
              <a:t>(Öztan, 2006, 412)</a:t>
            </a:r>
            <a:endParaRPr lang="en-US" altLang="tr-TR"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44" grpId="0"/>
      <p:bldP spid="10245" grpId="0"/>
      <p:bldP spid="1024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1781</Words>
  <Application>Microsoft Office PowerPoint</Application>
  <PresentationFormat>Ekran Gösterisi (4:3)</PresentationFormat>
  <Paragraphs>281</Paragraphs>
  <Slides>38</Slides>
  <Notes>33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Calibri</vt:lpstr>
      <vt:lpstr>Times New Roman</vt:lpstr>
      <vt:lpstr>TR Times New Roman</vt:lpstr>
      <vt:lpstr>Wingdings</vt:lpstr>
      <vt:lpstr>Ofis Teması</vt:lpstr>
      <vt:lpstr>TÜRK HUKUK SİSTEMİ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 SUNUMDA YARARLANILAN KİTAPLAR</vt:lpstr>
    </vt:vector>
  </TitlesOfParts>
  <Company>Taskin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HUKUK</dc:title>
  <dc:creator>pelin</dc:creator>
  <cp:lastModifiedBy>Yazar</cp:lastModifiedBy>
  <cp:revision>76</cp:revision>
  <dcterms:created xsi:type="dcterms:W3CDTF">2014-12-13T20:29:45Z</dcterms:created>
  <dcterms:modified xsi:type="dcterms:W3CDTF">2020-01-31T20:50:59Z</dcterms:modified>
</cp:coreProperties>
</file>