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256" r:id="rId2"/>
    <p:sldId id="382" r:id="rId3"/>
    <p:sldId id="402" r:id="rId4"/>
    <p:sldId id="383" r:id="rId5"/>
    <p:sldId id="384" r:id="rId6"/>
    <p:sldId id="388" r:id="rId7"/>
    <p:sldId id="399" r:id="rId8"/>
    <p:sldId id="391" r:id="rId9"/>
    <p:sldId id="427" r:id="rId10"/>
    <p:sldId id="411" r:id="rId11"/>
    <p:sldId id="428" r:id="rId12"/>
    <p:sldId id="429" r:id="rId13"/>
    <p:sldId id="430" r:id="rId14"/>
    <p:sldId id="431" r:id="rId15"/>
    <p:sldId id="433" r:id="rId16"/>
    <p:sldId id="432" r:id="rId17"/>
    <p:sldId id="404" r:id="rId18"/>
    <p:sldId id="405" r:id="rId19"/>
    <p:sldId id="268" r:id="rId20"/>
    <p:sldId id="406" r:id="rId21"/>
    <p:sldId id="408" r:id="rId22"/>
    <p:sldId id="407" r:id="rId23"/>
    <p:sldId id="409" r:id="rId24"/>
    <p:sldId id="410" r:id="rId25"/>
    <p:sldId id="312" r:id="rId26"/>
    <p:sldId id="319" r:id="rId27"/>
    <p:sldId id="327" r:id="rId28"/>
    <p:sldId id="328" r:id="rId29"/>
    <p:sldId id="330" r:id="rId30"/>
    <p:sldId id="303" r:id="rId31"/>
    <p:sldId id="320" r:id="rId32"/>
    <p:sldId id="310" r:id="rId33"/>
    <p:sldId id="340" r:id="rId34"/>
    <p:sldId id="341" r:id="rId35"/>
    <p:sldId id="335" r:id="rId36"/>
    <p:sldId id="425" r:id="rId37"/>
    <p:sldId id="414" r:id="rId38"/>
    <p:sldId id="334" r:id="rId39"/>
    <p:sldId id="415" r:id="rId40"/>
    <p:sldId id="343" r:id="rId41"/>
    <p:sldId id="336" r:id="rId42"/>
    <p:sldId id="337" r:id="rId43"/>
    <p:sldId id="344" r:id="rId44"/>
    <p:sldId id="417" r:id="rId45"/>
    <p:sldId id="418" r:id="rId46"/>
    <p:sldId id="339" r:id="rId47"/>
    <p:sldId id="331" r:id="rId48"/>
    <p:sldId id="416" r:id="rId49"/>
    <p:sldId id="419" r:id="rId50"/>
    <p:sldId id="357" r:id="rId51"/>
    <p:sldId id="368" r:id="rId52"/>
    <p:sldId id="369" r:id="rId53"/>
    <p:sldId id="358" r:id="rId54"/>
    <p:sldId id="371" r:id="rId55"/>
    <p:sldId id="348" r:id="rId56"/>
    <p:sldId id="412" r:id="rId57"/>
    <p:sldId id="372" r:id="rId58"/>
    <p:sldId id="421" r:id="rId59"/>
    <p:sldId id="347" r:id="rId60"/>
    <p:sldId id="362" r:id="rId61"/>
    <p:sldId id="360" r:id="rId62"/>
    <p:sldId id="366" r:id="rId63"/>
    <p:sldId id="420" r:id="rId64"/>
    <p:sldId id="373" r:id="rId65"/>
    <p:sldId id="361" r:id="rId66"/>
    <p:sldId id="377" r:id="rId67"/>
    <p:sldId id="378" r:id="rId68"/>
    <p:sldId id="379" r:id="rId69"/>
    <p:sldId id="426" r:id="rId7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A50021"/>
    <a:srgbClr val="20384C"/>
    <a:srgbClr val="D20055"/>
    <a:srgbClr val="4A3A34"/>
    <a:srgbClr val="3127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203" autoAdjust="0"/>
  </p:normalViewPr>
  <p:slideViewPr>
    <p:cSldViewPr>
      <p:cViewPr varScale="1">
        <p:scale>
          <a:sx n="82" d="100"/>
          <a:sy n="82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4562E-B561-4751-B041-C0175744C63B}" type="datetimeFigureOut">
              <a:rPr lang="tr-TR" smtClean="0"/>
              <a:pPr/>
              <a:t>03.11.2017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CFD1-8F1C-45D3-9ADD-A31931FFF22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8CFD1-8F1C-45D3-9ADD-A31931FFF223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8CFD1-8F1C-45D3-9ADD-A31931FFF223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8CFD1-8F1C-45D3-9ADD-A31931FFF223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8CFD1-8F1C-45D3-9ADD-A31931FFF223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8CFD1-8F1C-45D3-9ADD-A31931FFF223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8CFD1-8F1C-45D3-9ADD-A31931FFF223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8CFD1-8F1C-45D3-9ADD-A31931FFF223}" type="slidenum">
              <a:rPr lang="tr-TR" smtClean="0"/>
              <a:pPr/>
              <a:t>39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8CFD1-8F1C-45D3-9ADD-A31931FFF223}" type="slidenum">
              <a:rPr lang="tr-TR" smtClean="0"/>
              <a:pPr/>
              <a:t>54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1CD2D3A-2D8F-4826-9DC9-E648A43CCC2F}" type="datetimeFigureOut">
              <a:rPr lang="tr-TR" smtClean="0"/>
              <a:pPr/>
              <a:t>03.11.2017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E5E7315-CC3C-46A2-888E-C89073C182B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Dikdörtgen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Dikdörtgen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Dikdörtgen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2D3A-2D8F-4826-9DC9-E648A43CCC2F}" type="datetimeFigureOut">
              <a:rPr lang="tr-TR" smtClean="0"/>
              <a:pPr/>
              <a:t>03.11.2017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7315-CC3C-46A2-888E-C89073C182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2D3A-2D8F-4826-9DC9-E648A43CCC2F}" type="datetimeFigureOut">
              <a:rPr lang="tr-TR" smtClean="0"/>
              <a:pPr/>
              <a:t>03.11.2017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7315-CC3C-46A2-888E-C89073C182B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BA65-C8F3-4200-8B86-9B151D863689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BE220-67B8-494D-AB57-C334FDDD9109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2D3A-2D8F-4826-9DC9-E648A43CCC2F}" type="datetimeFigureOut">
              <a:rPr lang="tr-TR" smtClean="0"/>
              <a:pPr/>
              <a:t>03.11.2017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7315-CC3C-46A2-888E-C89073C182B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1CD2D3A-2D8F-4826-9DC9-E648A43CCC2F}" type="datetimeFigureOut">
              <a:rPr lang="tr-TR" smtClean="0"/>
              <a:pPr/>
              <a:t>03.11.2017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5E7315-CC3C-46A2-888E-C89073C182B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2D3A-2D8F-4826-9DC9-E648A43CCC2F}" type="datetimeFigureOut">
              <a:rPr lang="tr-TR" smtClean="0"/>
              <a:pPr/>
              <a:t>03.11.2017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7315-CC3C-46A2-888E-C89073C182B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2D3A-2D8F-4826-9DC9-E648A43CCC2F}" type="datetimeFigureOut">
              <a:rPr lang="tr-TR" smtClean="0"/>
              <a:pPr/>
              <a:t>03.11.2017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7315-CC3C-46A2-888E-C89073C182B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2D3A-2D8F-4826-9DC9-E648A43CCC2F}" type="datetimeFigureOut">
              <a:rPr lang="tr-TR" smtClean="0"/>
              <a:pPr/>
              <a:t>03.11.2017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7315-CC3C-46A2-888E-C89073C182B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2D3A-2D8F-4826-9DC9-E648A43CCC2F}" type="datetimeFigureOut">
              <a:rPr lang="tr-TR" smtClean="0"/>
              <a:pPr/>
              <a:t>03.11.2017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7315-CC3C-46A2-888E-C89073C182B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4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2D3A-2D8F-4826-9DC9-E648A43CCC2F}" type="datetimeFigureOut">
              <a:rPr lang="tr-TR" smtClean="0"/>
              <a:pPr/>
              <a:t>03.11.2017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7315-CC3C-46A2-888E-C89073C182B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İçerik Yer Tutucusu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2D3A-2D8F-4826-9DC9-E648A43CCC2F}" type="datetimeFigureOut">
              <a:rPr lang="tr-TR" smtClean="0"/>
              <a:pPr/>
              <a:t>03.11.2017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7315-CC3C-46A2-888E-C89073C182B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CD2D3A-2D8F-4826-9DC9-E648A43CCC2F}" type="datetimeFigureOut">
              <a:rPr lang="tr-TR" smtClean="0"/>
              <a:pPr/>
              <a:t>03.11.2017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5E7315-CC3C-46A2-888E-C89073C182B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2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Düz Bağlayıcı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inegrain.files.wordpress.com/2007/04/eyeball1-2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200" b="1" dirty="0" smtClean="0">
                <a:solidFill>
                  <a:srgbClr val="4A3A34"/>
                </a:solidFill>
              </a:rPr>
              <a:t>Dr. Nilgün Çakar</a:t>
            </a:r>
            <a:endParaRPr lang="tr-TR" sz="2200" b="1" dirty="0">
              <a:solidFill>
                <a:srgbClr val="4A3A34"/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1214414" y="3643314"/>
            <a:ext cx="70009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20384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Bağ Dokusu Hastalıklarına</a:t>
            </a:r>
          </a:p>
          <a:p>
            <a:pPr algn="ctr"/>
            <a:r>
              <a:rPr lang="tr-TR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20384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Tanısal Yaklaşım</a:t>
            </a:r>
            <a:endParaRPr lang="tr-TR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20384C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Bağ dokusu hastalıklarında cilt bulguları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643042" y="1285860"/>
            <a:ext cx="4114800" cy="4937760"/>
          </a:xfrm>
          <a:noFill/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tr-TR" sz="2400" dirty="0" err="1" smtClean="0"/>
              <a:t>Eritem</a:t>
            </a:r>
            <a:endParaRPr lang="tr-TR" sz="2400" dirty="0" smtClean="0"/>
          </a:p>
          <a:p>
            <a:r>
              <a:rPr lang="tr-TR" sz="2400" dirty="0" err="1" smtClean="0"/>
              <a:t>Malar</a:t>
            </a:r>
            <a:r>
              <a:rPr lang="tr-TR" sz="2400" dirty="0" smtClean="0"/>
              <a:t> </a:t>
            </a:r>
            <a:r>
              <a:rPr lang="tr-TR" sz="2400" dirty="0" err="1" smtClean="0"/>
              <a:t>rash</a:t>
            </a:r>
            <a:endParaRPr lang="tr-TR" sz="2400" dirty="0" smtClean="0"/>
          </a:p>
          <a:p>
            <a:r>
              <a:rPr lang="tr-TR" sz="2400" dirty="0" err="1" smtClean="0"/>
              <a:t>Heliotrop</a:t>
            </a:r>
            <a:r>
              <a:rPr lang="tr-TR" sz="2400" dirty="0" smtClean="0"/>
              <a:t> </a:t>
            </a:r>
            <a:r>
              <a:rPr lang="tr-TR" sz="2400" dirty="0" err="1" smtClean="0"/>
              <a:t>rash</a:t>
            </a:r>
            <a:endParaRPr lang="tr-TR" sz="2400" dirty="0" smtClean="0"/>
          </a:p>
          <a:p>
            <a:r>
              <a:rPr lang="tr-TR" sz="2400" dirty="0" err="1" smtClean="0"/>
              <a:t>Gottron</a:t>
            </a:r>
            <a:r>
              <a:rPr lang="tr-TR" sz="2400" dirty="0" smtClean="0"/>
              <a:t> </a:t>
            </a:r>
            <a:r>
              <a:rPr lang="tr-TR" sz="2400" dirty="0" err="1" smtClean="0"/>
              <a:t>papülleri</a:t>
            </a:r>
            <a:endParaRPr lang="tr-TR" sz="2400" dirty="0" smtClean="0"/>
          </a:p>
          <a:p>
            <a:r>
              <a:rPr lang="tr-TR" sz="2400" dirty="0" err="1" smtClean="0"/>
              <a:t>Eritema</a:t>
            </a:r>
            <a:r>
              <a:rPr lang="tr-TR" sz="2400" dirty="0" smtClean="0"/>
              <a:t> </a:t>
            </a:r>
            <a:r>
              <a:rPr lang="tr-TR" sz="2400" dirty="0" err="1" smtClean="0"/>
              <a:t>nodosum</a:t>
            </a:r>
            <a:endParaRPr lang="tr-TR" sz="2400" dirty="0" smtClean="0"/>
          </a:p>
          <a:p>
            <a:r>
              <a:rPr lang="tr-TR" sz="2400" dirty="0" err="1" smtClean="0"/>
              <a:t>Purpura</a:t>
            </a:r>
            <a:r>
              <a:rPr lang="tr-TR" sz="2400" dirty="0" smtClean="0"/>
              <a:t>, </a:t>
            </a:r>
            <a:r>
              <a:rPr lang="tr-TR" sz="2400" dirty="0" err="1" smtClean="0"/>
              <a:t>peteşi</a:t>
            </a:r>
            <a:r>
              <a:rPr lang="tr-TR" sz="2400" dirty="0" smtClean="0"/>
              <a:t>, ülser</a:t>
            </a:r>
          </a:p>
          <a:p>
            <a:r>
              <a:rPr lang="tr-TR" sz="2400" dirty="0" err="1" smtClean="0"/>
              <a:t>Livedo</a:t>
            </a:r>
            <a:r>
              <a:rPr lang="tr-TR" sz="2400" dirty="0" smtClean="0"/>
              <a:t> </a:t>
            </a:r>
            <a:r>
              <a:rPr lang="tr-TR" sz="2400" dirty="0" err="1" smtClean="0"/>
              <a:t>retikülaris</a:t>
            </a:r>
            <a:endParaRPr lang="tr-TR" sz="2400" dirty="0" smtClean="0"/>
          </a:p>
          <a:p>
            <a:r>
              <a:rPr lang="tr-TR" sz="2400" dirty="0" err="1" smtClean="0"/>
              <a:t>Alopesi</a:t>
            </a:r>
            <a:endParaRPr lang="tr-TR" sz="2400" dirty="0" smtClean="0"/>
          </a:p>
          <a:p>
            <a:r>
              <a:rPr lang="tr-TR" sz="2400" dirty="0" err="1" smtClean="0"/>
              <a:t>Morphea</a:t>
            </a:r>
            <a:endParaRPr lang="tr-TR" sz="2400" dirty="0" smtClean="0"/>
          </a:p>
          <a:p>
            <a:r>
              <a:rPr lang="tr-TR" sz="2400" dirty="0" err="1" smtClean="0"/>
              <a:t>Cillte</a:t>
            </a:r>
            <a:r>
              <a:rPr lang="tr-TR" sz="2400" dirty="0" smtClean="0"/>
              <a:t> </a:t>
            </a:r>
            <a:r>
              <a:rPr lang="tr-TR" sz="2400" dirty="0" err="1" smtClean="0"/>
              <a:t>serteşme</a:t>
            </a:r>
            <a:r>
              <a:rPr lang="tr-TR" sz="2400" dirty="0" smtClean="0"/>
              <a:t>, ödem</a:t>
            </a:r>
          </a:p>
          <a:p>
            <a:r>
              <a:rPr lang="tr-TR" sz="2400" dirty="0" smtClean="0"/>
              <a:t>Lineer </a:t>
            </a:r>
            <a:r>
              <a:rPr lang="tr-TR" sz="2400" dirty="0" err="1" smtClean="0"/>
              <a:t>skleroderma</a:t>
            </a:r>
            <a:endParaRPr lang="tr-TR" sz="2400" dirty="0" smtClean="0"/>
          </a:p>
          <a:p>
            <a:r>
              <a:rPr lang="tr-TR" sz="2400" dirty="0" err="1" smtClean="0"/>
              <a:t>Raynoud</a:t>
            </a:r>
            <a:r>
              <a:rPr lang="tr-TR" sz="2400" dirty="0" smtClean="0"/>
              <a:t> fenomeni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Malar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raş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433514"/>
            <a:ext cx="8229600" cy="48530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sz="2200" dirty="0" err="1" smtClean="0"/>
              <a:t>Romatizmal</a:t>
            </a:r>
            <a:r>
              <a:rPr lang="tr-TR" sz="2200" dirty="0" smtClean="0"/>
              <a:t> hastalıklarda;</a:t>
            </a:r>
          </a:p>
          <a:p>
            <a:r>
              <a:rPr lang="tr-TR" sz="2200" dirty="0" smtClean="0"/>
              <a:t>SLE, JDM </a:t>
            </a:r>
          </a:p>
          <a:p>
            <a:pPr>
              <a:buNone/>
            </a:pPr>
            <a:r>
              <a:rPr lang="tr-TR" sz="2200" dirty="0" smtClean="0"/>
              <a:t>    </a:t>
            </a:r>
            <a:r>
              <a:rPr lang="tr-TR" sz="2200" dirty="0" err="1" smtClean="0"/>
              <a:t>SLE’de</a:t>
            </a:r>
            <a:r>
              <a:rPr lang="tr-TR" sz="2200" dirty="0" smtClean="0"/>
              <a:t> </a:t>
            </a:r>
            <a:r>
              <a:rPr lang="tr-TR" sz="2200" dirty="0" err="1" smtClean="0"/>
              <a:t>nazolabial</a:t>
            </a:r>
            <a:r>
              <a:rPr lang="tr-TR" sz="2200" dirty="0" smtClean="0"/>
              <a:t> oluk korunur</a:t>
            </a:r>
          </a:p>
          <a:p>
            <a:pPr>
              <a:buNone/>
            </a:pPr>
            <a:r>
              <a:rPr lang="tr-TR" sz="2200" dirty="0" smtClean="0"/>
              <a:t>	(Kelebek </a:t>
            </a:r>
            <a:r>
              <a:rPr lang="tr-TR" sz="2200" dirty="0" err="1" smtClean="0"/>
              <a:t>raş</a:t>
            </a:r>
            <a:r>
              <a:rPr lang="tr-TR" sz="2200" dirty="0" smtClean="0"/>
              <a:t> )</a:t>
            </a:r>
          </a:p>
          <a:p>
            <a:endParaRPr lang="tr-TR" sz="2200" dirty="0" smtClean="0"/>
          </a:p>
          <a:p>
            <a:endParaRPr lang="tr-TR" sz="2200" dirty="0" smtClean="0"/>
          </a:p>
          <a:p>
            <a:r>
              <a:rPr lang="tr-TR" sz="2200" dirty="0" err="1" smtClean="0"/>
              <a:t>Romatizmal</a:t>
            </a:r>
            <a:r>
              <a:rPr lang="tr-TR" sz="2200" dirty="0" smtClean="0"/>
              <a:t> olmayan hastalıklarda;</a:t>
            </a:r>
          </a:p>
          <a:p>
            <a:pPr>
              <a:buNone/>
            </a:pPr>
            <a:r>
              <a:rPr lang="tr-TR" sz="2200" dirty="0" smtClean="0"/>
              <a:t>	Güneş yanığı, </a:t>
            </a:r>
          </a:p>
          <a:p>
            <a:pPr>
              <a:buNone/>
            </a:pPr>
            <a:r>
              <a:rPr lang="tr-TR" sz="2200" dirty="0" smtClean="0"/>
              <a:t>	</a:t>
            </a:r>
            <a:r>
              <a:rPr lang="tr-TR" sz="2200" dirty="0" err="1" smtClean="0"/>
              <a:t>Parvovirus</a:t>
            </a:r>
            <a:r>
              <a:rPr lang="tr-TR" sz="2200" dirty="0" smtClean="0"/>
              <a:t> B19 enfeksiyonu (5. hastalık), </a:t>
            </a:r>
          </a:p>
          <a:p>
            <a:pPr>
              <a:buNone/>
            </a:pPr>
            <a:r>
              <a:rPr lang="tr-TR" sz="2200" dirty="0" smtClean="0"/>
              <a:t>	</a:t>
            </a:r>
            <a:r>
              <a:rPr lang="tr-TR" sz="2200" dirty="0" err="1" smtClean="0"/>
              <a:t>Kawasaki</a:t>
            </a:r>
            <a:r>
              <a:rPr lang="tr-TR" sz="2200" dirty="0" smtClean="0"/>
              <a:t>  hastalığı</a:t>
            </a:r>
          </a:p>
          <a:p>
            <a:endParaRPr lang="tr-TR" dirty="0"/>
          </a:p>
        </p:txBody>
      </p:sp>
      <p:pic>
        <p:nvPicPr>
          <p:cNvPr id="88066" name="Picture 2" descr="Hva er behandlingen for Lupus hudirritasjon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500174"/>
            <a:ext cx="2846090" cy="2286016"/>
          </a:xfrm>
          <a:prstGeom prst="rect">
            <a:avLst/>
          </a:prstGeom>
          <a:noFill/>
        </p:spPr>
      </p:pic>
      <p:pic>
        <p:nvPicPr>
          <p:cNvPr id="6" name="Picture 2" descr="gottron papules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797024"/>
            <a:ext cx="2824166" cy="2395912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5715008" y="5857892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</a:rPr>
              <a:t>JDM </a:t>
            </a:r>
            <a:r>
              <a:rPr lang="tr-TR" sz="1600" dirty="0" err="1" smtClean="0">
                <a:solidFill>
                  <a:schemeClr val="bg1"/>
                </a:solidFill>
              </a:rPr>
              <a:t>Heliotrop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 err="1" smtClean="0">
                <a:solidFill>
                  <a:schemeClr val="bg1"/>
                </a:solidFill>
              </a:rPr>
              <a:t>raş</a:t>
            </a: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5786446" y="3429000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</a:rPr>
              <a:t>SLE </a:t>
            </a:r>
            <a:r>
              <a:rPr lang="tr-TR" sz="1600" dirty="0" err="1" smtClean="0">
                <a:solidFill>
                  <a:schemeClr val="bg1"/>
                </a:solidFill>
              </a:rPr>
              <a:t>malar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 err="1" smtClean="0">
                <a:solidFill>
                  <a:schemeClr val="bg1"/>
                </a:solidFill>
              </a:rPr>
              <a:t>raş</a:t>
            </a:r>
            <a:endParaRPr lang="tr-T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Oral Ülserler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229600" cy="421484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tr-TR" sz="2200" dirty="0" smtClean="0"/>
          </a:p>
          <a:p>
            <a:r>
              <a:rPr lang="tr-TR" sz="2200" dirty="0" err="1" smtClean="0"/>
              <a:t>Romatizmal</a:t>
            </a:r>
            <a:r>
              <a:rPr lang="tr-TR" sz="2200" dirty="0" smtClean="0"/>
              <a:t> hastalıklarda;</a:t>
            </a:r>
          </a:p>
          <a:p>
            <a:pPr>
              <a:buNone/>
            </a:pPr>
            <a:r>
              <a:rPr lang="tr-TR" sz="2200" dirty="0" smtClean="0"/>
              <a:t>	SLE, Behçet hastalığı </a:t>
            </a:r>
          </a:p>
          <a:p>
            <a:pPr>
              <a:buNone/>
            </a:pPr>
            <a:r>
              <a:rPr lang="tr-TR" sz="2200" dirty="0" smtClean="0"/>
              <a:t>	(Behçet hastalığında </a:t>
            </a:r>
          </a:p>
          <a:p>
            <a:pPr>
              <a:buNone/>
            </a:pPr>
            <a:r>
              <a:rPr lang="tr-TR" sz="2200" dirty="0" smtClean="0"/>
              <a:t>	</a:t>
            </a:r>
            <a:r>
              <a:rPr lang="tr-TR" sz="2200" dirty="0" err="1" smtClean="0"/>
              <a:t>genital</a:t>
            </a:r>
            <a:r>
              <a:rPr lang="tr-TR" sz="2200" dirty="0" smtClean="0"/>
              <a:t> ülserler de olur)</a:t>
            </a:r>
          </a:p>
          <a:p>
            <a:endParaRPr lang="tr-TR" sz="2200" dirty="0" smtClean="0"/>
          </a:p>
          <a:p>
            <a:endParaRPr lang="tr-TR" sz="2200" dirty="0" smtClean="0"/>
          </a:p>
          <a:p>
            <a:endParaRPr lang="tr-TR" sz="2200" dirty="0" smtClean="0"/>
          </a:p>
          <a:p>
            <a:r>
              <a:rPr lang="tr-TR" sz="2200" dirty="0" err="1" smtClean="0"/>
              <a:t>Romatizmal</a:t>
            </a:r>
            <a:r>
              <a:rPr lang="tr-TR" sz="2200" dirty="0" smtClean="0"/>
              <a:t> olmayan hastalıklarda;</a:t>
            </a:r>
          </a:p>
          <a:p>
            <a:pPr>
              <a:buNone/>
            </a:pPr>
            <a:r>
              <a:rPr lang="tr-TR" sz="2200" dirty="0" smtClean="0"/>
              <a:t>	HSV </a:t>
            </a:r>
            <a:r>
              <a:rPr lang="tr-TR" sz="2200" dirty="0" err="1" smtClean="0"/>
              <a:t>infeksiyonu</a:t>
            </a:r>
            <a:r>
              <a:rPr lang="tr-TR" sz="2200" dirty="0" smtClean="0"/>
              <a:t>, PFAPA sendromu</a:t>
            </a:r>
          </a:p>
          <a:p>
            <a:endParaRPr lang="tr-TR" dirty="0"/>
          </a:p>
        </p:txBody>
      </p:sp>
      <p:pic>
        <p:nvPicPr>
          <p:cNvPr id="87042" name="Picture 2" descr="mouth ulcers in lupus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571612"/>
            <a:ext cx="4286280" cy="2820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Purpurik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raş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563074"/>
            <a:ext cx="8472518" cy="39376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tr-TR" sz="2200" dirty="0" smtClean="0"/>
          </a:p>
          <a:p>
            <a:r>
              <a:rPr lang="tr-TR" sz="2200" dirty="0" err="1" smtClean="0"/>
              <a:t>Romatizmal</a:t>
            </a:r>
            <a:r>
              <a:rPr lang="tr-TR" sz="2200" dirty="0" smtClean="0"/>
              <a:t> hastalıklarda; </a:t>
            </a:r>
          </a:p>
          <a:p>
            <a:pPr>
              <a:buNone/>
            </a:pPr>
            <a:r>
              <a:rPr lang="tr-TR" sz="2200" dirty="0" smtClean="0"/>
              <a:t>	</a:t>
            </a:r>
            <a:r>
              <a:rPr lang="tr-TR" sz="2200" dirty="0" err="1" smtClean="0"/>
              <a:t>Vaskülitler</a:t>
            </a:r>
            <a:r>
              <a:rPr lang="tr-TR" sz="2200" dirty="0" smtClean="0"/>
              <a:t> (ANCA ilişkili </a:t>
            </a:r>
            <a:r>
              <a:rPr lang="tr-TR" sz="2200" dirty="0" err="1" smtClean="0"/>
              <a:t>vaskülitler</a:t>
            </a:r>
            <a:r>
              <a:rPr lang="tr-TR" sz="2200" dirty="0" smtClean="0"/>
              <a:t>, HSP)</a:t>
            </a:r>
          </a:p>
          <a:p>
            <a:pPr>
              <a:buNone/>
            </a:pPr>
            <a:endParaRPr lang="tr-TR" sz="2200" dirty="0" smtClean="0"/>
          </a:p>
          <a:p>
            <a:pPr>
              <a:buNone/>
            </a:pPr>
            <a:endParaRPr lang="tr-TR" sz="2200" dirty="0" smtClean="0"/>
          </a:p>
          <a:p>
            <a:endParaRPr lang="tr-TR" sz="2200" dirty="0" smtClean="0"/>
          </a:p>
          <a:p>
            <a:r>
              <a:rPr lang="tr-TR" sz="2200" dirty="0" err="1" smtClean="0"/>
              <a:t>Romatizmal</a:t>
            </a:r>
            <a:r>
              <a:rPr lang="tr-TR" sz="2200" dirty="0" smtClean="0"/>
              <a:t> olmayan hastalıklarda; </a:t>
            </a:r>
          </a:p>
          <a:p>
            <a:pPr>
              <a:buNone/>
            </a:pPr>
            <a:r>
              <a:rPr lang="tr-TR" sz="2200" dirty="0" smtClean="0"/>
              <a:t>	</a:t>
            </a:r>
            <a:r>
              <a:rPr lang="tr-TR" sz="2200" dirty="0" err="1" smtClean="0"/>
              <a:t>Meningokoksemi</a:t>
            </a:r>
            <a:r>
              <a:rPr lang="tr-TR" sz="2200" dirty="0" smtClean="0"/>
              <a:t>, </a:t>
            </a:r>
            <a:r>
              <a:rPr lang="tr-TR" sz="2200" dirty="0" err="1" smtClean="0"/>
              <a:t>trombositopeni</a:t>
            </a:r>
            <a:r>
              <a:rPr lang="tr-TR" sz="2200" dirty="0" smtClean="0"/>
              <a:t>, pıhtılaşma </a:t>
            </a:r>
            <a:r>
              <a:rPr lang="tr-TR" sz="2200" dirty="0" err="1" smtClean="0"/>
              <a:t>pozuklukları</a:t>
            </a:r>
            <a:endParaRPr lang="tr-TR" sz="2200" dirty="0" smtClean="0"/>
          </a:p>
        </p:txBody>
      </p:sp>
      <p:pic>
        <p:nvPicPr>
          <p:cNvPr id="4" name="Picture 2" descr="F:\Resimlerim-kopya\jdm\hastalar\DSC00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29256" y="1785926"/>
            <a:ext cx="3428994" cy="25717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11618" name="AutoShape 2" descr="meningokoksemi purpura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1620" name="AutoShape 4" descr="meningokoksemi purpura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1622" name="AutoShape 6" descr="meningokoksemi purpura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Gottron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papülleri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8229600" cy="4937760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tr-TR" sz="2200" dirty="0" err="1" smtClean="0"/>
              <a:t>Romatizmal</a:t>
            </a:r>
            <a:r>
              <a:rPr lang="tr-TR" sz="2200" dirty="0" smtClean="0"/>
              <a:t> hastalıklarda;</a:t>
            </a:r>
          </a:p>
          <a:p>
            <a:pPr>
              <a:buNone/>
            </a:pPr>
            <a:r>
              <a:rPr lang="tr-TR" sz="2200" dirty="0" smtClean="0"/>
              <a:t>	JDM </a:t>
            </a:r>
          </a:p>
          <a:p>
            <a:pPr>
              <a:buNone/>
            </a:pPr>
            <a:r>
              <a:rPr lang="tr-TR" sz="2200" dirty="0" smtClean="0"/>
              <a:t>	</a:t>
            </a:r>
          </a:p>
          <a:p>
            <a:endParaRPr lang="tr-TR" sz="2200" dirty="0" smtClean="0"/>
          </a:p>
          <a:p>
            <a:endParaRPr lang="tr-TR" sz="2200" dirty="0" smtClean="0"/>
          </a:p>
          <a:p>
            <a:endParaRPr lang="tr-TR" sz="2200" dirty="0" smtClean="0"/>
          </a:p>
          <a:p>
            <a:endParaRPr lang="tr-TR" sz="2200" dirty="0" smtClean="0"/>
          </a:p>
          <a:p>
            <a:endParaRPr lang="tr-TR" sz="2200" dirty="0" smtClean="0"/>
          </a:p>
          <a:p>
            <a:endParaRPr lang="tr-TR" sz="2200" dirty="0" smtClean="0"/>
          </a:p>
          <a:p>
            <a:endParaRPr lang="tr-TR" sz="2200" dirty="0" smtClean="0"/>
          </a:p>
          <a:p>
            <a:r>
              <a:rPr lang="tr-TR" sz="2200" dirty="0" err="1" smtClean="0"/>
              <a:t>Romatizmal</a:t>
            </a:r>
            <a:r>
              <a:rPr lang="tr-TR" sz="2200" dirty="0" smtClean="0"/>
              <a:t> olmayan hastalıklarda;</a:t>
            </a:r>
          </a:p>
          <a:p>
            <a:pPr>
              <a:buNone/>
            </a:pPr>
            <a:r>
              <a:rPr lang="tr-TR" sz="2200" dirty="0" smtClean="0"/>
              <a:t>	</a:t>
            </a:r>
            <a:r>
              <a:rPr lang="tr-TR" sz="2200" dirty="0" err="1" smtClean="0"/>
              <a:t>Psoriazis</a:t>
            </a:r>
            <a:r>
              <a:rPr lang="tr-TR" sz="2200" dirty="0" smtClean="0"/>
              <a:t>, </a:t>
            </a:r>
            <a:r>
              <a:rPr lang="tr-TR" sz="2200" dirty="0" err="1" smtClean="0"/>
              <a:t>egzema</a:t>
            </a:r>
            <a:endParaRPr lang="tr-TR" sz="2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857364"/>
            <a:ext cx="34361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2" name="Picture 2" descr="gottron papules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857364"/>
            <a:ext cx="2643524" cy="265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Bağ dokusu hastalıklarında muayene bulguları 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504952"/>
            <a:ext cx="8229600" cy="342424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200" dirty="0" err="1" smtClean="0"/>
              <a:t>Malar</a:t>
            </a:r>
            <a:r>
              <a:rPr lang="tr-TR" sz="2200" dirty="0" smtClean="0"/>
              <a:t> </a:t>
            </a:r>
            <a:r>
              <a:rPr lang="tr-TR" sz="2200" dirty="0" err="1" smtClean="0"/>
              <a:t>raş</a:t>
            </a:r>
            <a:r>
              <a:rPr lang="tr-TR" sz="2200" dirty="0" smtClean="0"/>
              <a:t>, </a:t>
            </a:r>
            <a:r>
              <a:rPr lang="tr-TR" sz="2200" dirty="0" err="1" smtClean="0"/>
              <a:t>Purpurik</a:t>
            </a:r>
            <a:r>
              <a:rPr lang="tr-TR" sz="2200" dirty="0" smtClean="0"/>
              <a:t> </a:t>
            </a:r>
            <a:r>
              <a:rPr lang="tr-TR" sz="2200" dirty="0" err="1" smtClean="0"/>
              <a:t>raş</a:t>
            </a:r>
            <a:r>
              <a:rPr lang="tr-TR" sz="2200" dirty="0" smtClean="0"/>
              <a:t>, </a:t>
            </a:r>
            <a:r>
              <a:rPr lang="tr-TR" sz="2200" dirty="0" err="1" smtClean="0"/>
              <a:t>Gottron</a:t>
            </a:r>
            <a:r>
              <a:rPr lang="tr-TR" sz="2200" dirty="0" smtClean="0"/>
              <a:t> </a:t>
            </a:r>
            <a:r>
              <a:rPr lang="tr-TR" sz="2200" dirty="0" err="1" smtClean="0"/>
              <a:t>papülleri</a:t>
            </a:r>
            <a:r>
              <a:rPr lang="tr-TR" sz="2200" dirty="0" smtClean="0"/>
              <a:t>, </a:t>
            </a:r>
          </a:p>
          <a:p>
            <a:r>
              <a:rPr lang="tr-TR" sz="2200" dirty="0" err="1" smtClean="0"/>
              <a:t>Alopesi</a:t>
            </a:r>
            <a:r>
              <a:rPr lang="tr-TR" sz="2200" dirty="0" smtClean="0"/>
              <a:t> : SLE, </a:t>
            </a:r>
            <a:r>
              <a:rPr lang="tr-TR" sz="2200" dirty="0" err="1" smtClean="0"/>
              <a:t>skleroderma</a:t>
            </a:r>
            <a:endParaRPr lang="tr-TR" sz="2200" dirty="0" smtClean="0"/>
          </a:p>
          <a:p>
            <a:r>
              <a:rPr lang="tr-TR" sz="2200" dirty="0" smtClean="0"/>
              <a:t>Oral ve </a:t>
            </a:r>
            <a:r>
              <a:rPr lang="tr-TR" sz="2200" dirty="0" err="1" smtClean="0"/>
              <a:t>genital</a:t>
            </a:r>
            <a:r>
              <a:rPr lang="tr-TR" sz="2200" dirty="0" smtClean="0"/>
              <a:t> ülserler </a:t>
            </a:r>
          </a:p>
          <a:p>
            <a:r>
              <a:rPr lang="tr-TR" sz="2200" dirty="0" err="1" smtClean="0"/>
              <a:t>Raynaud</a:t>
            </a:r>
            <a:r>
              <a:rPr lang="tr-TR" sz="2200" dirty="0" smtClean="0"/>
              <a:t> fenomeni: </a:t>
            </a:r>
            <a:r>
              <a:rPr lang="tr-TR" sz="2200" dirty="0" err="1" smtClean="0"/>
              <a:t>Primer</a:t>
            </a:r>
            <a:r>
              <a:rPr lang="tr-TR" sz="2200" dirty="0" smtClean="0"/>
              <a:t> RF, </a:t>
            </a:r>
            <a:r>
              <a:rPr lang="tr-TR" sz="2200" dirty="0" err="1" smtClean="0"/>
              <a:t>skleroderma</a:t>
            </a:r>
            <a:r>
              <a:rPr lang="tr-TR" sz="2200" dirty="0" smtClean="0"/>
              <a:t>, SLE, MKDH, </a:t>
            </a:r>
            <a:r>
              <a:rPr lang="tr-TR" sz="2200" dirty="0" err="1" smtClean="0"/>
              <a:t>overlap</a:t>
            </a:r>
            <a:r>
              <a:rPr lang="tr-TR" sz="2200" dirty="0" smtClean="0"/>
              <a:t> sendromlar</a:t>
            </a:r>
          </a:p>
          <a:p>
            <a:r>
              <a:rPr lang="tr-TR" sz="2200" dirty="0" err="1" smtClean="0"/>
              <a:t>Periungual</a:t>
            </a:r>
            <a:r>
              <a:rPr lang="tr-TR" sz="2200" dirty="0" smtClean="0"/>
              <a:t> </a:t>
            </a:r>
            <a:r>
              <a:rPr lang="tr-TR" sz="2200" dirty="0" err="1" smtClean="0"/>
              <a:t>telenjiektazi</a:t>
            </a:r>
            <a:r>
              <a:rPr lang="tr-TR" sz="2200" dirty="0" smtClean="0"/>
              <a:t> :JDM, </a:t>
            </a:r>
            <a:r>
              <a:rPr lang="tr-TR" sz="2200" dirty="0" err="1" smtClean="0"/>
              <a:t>skleroderma</a:t>
            </a:r>
            <a:r>
              <a:rPr lang="tr-TR" sz="2200" dirty="0" smtClean="0"/>
              <a:t>, </a:t>
            </a:r>
            <a:r>
              <a:rPr lang="tr-TR" sz="2200" dirty="0" err="1" smtClean="0"/>
              <a:t>sekonder</a:t>
            </a:r>
            <a:r>
              <a:rPr lang="tr-TR" sz="2200" dirty="0" smtClean="0"/>
              <a:t> </a:t>
            </a:r>
            <a:r>
              <a:rPr lang="tr-TR" sz="2200" dirty="0" err="1" smtClean="0"/>
              <a:t>Raynoud</a:t>
            </a:r>
            <a:r>
              <a:rPr lang="tr-TR" sz="2200" dirty="0" smtClean="0"/>
              <a:t> fenomeni </a:t>
            </a:r>
          </a:p>
          <a:p>
            <a:r>
              <a:rPr lang="tr-TR" sz="2200" dirty="0" err="1" smtClean="0"/>
              <a:t>Fotosensitivite</a:t>
            </a:r>
            <a:r>
              <a:rPr lang="tr-TR" sz="2200" dirty="0" smtClean="0"/>
              <a:t> (SLE, JDM, ilaç)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Artrit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563074"/>
            <a:ext cx="8229600" cy="4294818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tr-TR" sz="2200" dirty="0" err="1" smtClean="0"/>
              <a:t>Romatizmal</a:t>
            </a:r>
            <a:r>
              <a:rPr lang="tr-TR" sz="2200" dirty="0" smtClean="0"/>
              <a:t> hastalıklarda;</a:t>
            </a:r>
          </a:p>
          <a:p>
            <a:pPr>
              <a:buNone/>
            </a:pPr>
            <a:r>
              <a:rPr lang="tr-TR" sz="2200" dirty="0" smtClean="0"/>
              <a:t>	JIA (6 haftadan uzun süren </a:t>
            </a:r>
            <a:r>
              <a:rPr lang="tr-TR" sz="2200" dirty="0" err="1" smtClean="0"/>
              <a:t>artrit</a:t>
            </a:r>
            <a:r>
              <a:rPr lang="tr-TR" sz="2200" dirty="0" smtClean="0"/>
              <a:t>) </a:t>
            </a:r>
          </a:p>
          <a:p>
            <a:pPr>
              <a:buNone/>
            </a:pPr>
            <a:r>
              <a:rPr lang="tr-TR" sz="2200" dirty="0" smtClean="0"/>
              <a:t>	SLE, </a:t>
            </a:r>
            <a:r>
              <a:rPr lang="tr-TR" sz="2200" dirty="0" err="1" smtClean="0"/>
              <a:t>vaskülitler</a:t>
            </a:r>
            <a:r>
              <a:rPr lang="tr-TR" sz="2200" dirty="0" smtClean="0"/>
              <a:t>, ARA, reaktif </a:t>
            </a:r>
            <a:r>
              <a:rPr lang="tr-TR" sz="2200" dirty="0" err="1" smtClean="0"/>
              <a:t>artritler</a:t>
            </a:r>
            <a:r>
              <a:rPr lang="tr-TR" sz="2200" dirty="0" smtClean="0"/>
              <a:t> (akut)</a:t>
            </a:r>
          </a:p>
          <a:p>
            <a:endParaRPr lang="tr-TR" sz="2200" dirty="0" smtClean="0"/>
          </a:p>
          <a:p>
            <a:endParaRPr lang="tr-TR" sz="2200" dirty="0" smtClean="0"/>
          </a:p>
          <a:p>
            <a:endParaRPr lang="tr-TR" sz="2200" dirty="0" smtClean="0"/>
          </a:p>
          <a:p>
            <a:endParaRPr lang="tr-TR" sz="2200" dirty="0" smtClean="0"/>
          </a:p>
          <a:p>
            <a:endParaRPr lang="tr-TR" sz="2200" dirty="0" smtClean="0"/>
          </a:p>
          <a:p>
            <a:r>
              <a:rPr lang="tr-TR" sz="2200" dirty="0" err="1" smtClean="0"/>
              <a:t>Romatizmal</a:t>
            </a:r>
            <a:r>
              <a:rPr lang="tr-TR" sz="2200" dirty="0" smtClean="0"/>
              <a:t> olmayan </a:t>
            </a:r>
            <a:r>
              <a:rPr lang="tr-TR" sz="2200" dirty="0" err="1" smtClean="0"/>
              <a:t>artritler</a:t>
            </a:r>
            <a:r>
              <a:rPr lang="tr-TR" sz="2200" dirty="0" smtClean="0"/>
              <a:t>;</a:t>
            </a:r>
          </a:p>
          <a:p>
            <a:pPr>
              <a:buNone/>
            </a:pPr>
            <a:r>
              <a:rPr lang="tr-TR" sz="2200" dirty="0" smtClean="0"/>
              <a:t>	</a:t>
            </a:r>
            <a:r>
              <a:rPr lang="tr-TR" sz="2200" dirty="0" err="1" smtClean="0"/>
              <a:t>Postviral</a:t>
            </a:r>
            <a:r>
              <a:rPr lang="tr-TR" sz="2200" dirty="0" smtClean="0"/>
              <a:t> </a:t>
            </a:r>
            <a:r>
              <a:rPr lang="tr-TR" sz="2200" dirty="0" err="1" smtClean="0"/>
              <a:t>artritler</a:t>
            </a:r>
            <a:r>
              <a:rPr lang="tr-TR" sz="2200" dirty="0" smtClean="0"/>
              <a:t>, reaktif </a:t>
            </a:r>
            <a:r>
              <a:rPr lang="tr-TR" sz="2200" dirty="0" err="1" smtClean="0"/>
              <a:t>artritler</a:t>
            </a:r>
            <a:r>
              <a:rPr lang="tr-TR" sz="2200" dirty="0" smtClean="0"/>
              <a:t>, travma,  enfeksiyon, </a:t>
            </a:r>
            <a:r>
              <a:rPr lang="tr-TR" sz="2200" dirty="0" err="1" smtClean="0"/>
              <a:t>lyme</a:t>
            </a:r>
            <a:r>
              <a:rPr lang="tr-TR" sz="2200" dirty="0" smtClean="0"/>
              <a:t>, </a:t>
            </a:r>
            <a:r>
              <a:rPr lang="tr-TR" sz="2200" dirty="0" err="1" smtClean="0"/>
              <a:t>Kawasaki</a:t>
            </a:r>
            <a:r>
              <a:rPr lang="tr-TR" sz="2200" dirty="0" smtClean="0"/>
              <a:t>, </a:t>
            </a:r>
            <a:r>
              <a:rPr lang="tr-TR" sz="2200" dirty="0" err="1" smtClean="0"/>
              <a:t>maligniteler</a:t>
            </a:r>
            <a:endParaRPr lang="tr-TR" dirty="0"/>
          </a:p>
        </p:txBody>
      </p:sp>
      <p:pic>
        <p:nvPicPr>
          <p:cNvPr id="4" name="Picture 3" descr="SL371175"/>
          <p:cNvPicPr>
            <a:picLocks noChangeAspect="1" noChangeArrowheads="1"/>
          </p:cNvPicPr>
          <p:nvPr/>
        </p:nvPicPr>
        <p:blipFill>
          <a:blip r:embed="rId2" cstate="print"/>
          <a:srcRect l="3676" r="13235"/>
          <a:stretch>
            <a:fillRect/>
          </a:stretch>
        </p:blipFill>
        <p:spPr>
          <a:xfrm>
            <a:off x="5643570" y="1321086"/>
            <a:ext cx="3143272" cy="2893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7829576" cy="29241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200" dirty="0" smtClean="0"/>
              <a:t>Yaygın </a:t>
            </a:r>
            <a:r>
              <a:rPr lang="tr-TR" sz="2200" dirty="0" err="1" smtClean="0"/>
              <a:t>lenfadenopati</a:t>
            </a:r>
            <a:r>
              <a:rPr lang="tr-TR" sz="2200" dirty="0" smtClean="0"/>
              <a:t>: SLE, </a:t>
            </a:r>
            <a:r>
              <a:rPr lang="tr-TR" sz="2200" dirty="0" err="1" smtClean="0"/>
              <a:t>poliartiküler</a:t>
            </a:r>
            <a:r>
              <a:rPr lang="tr-TR" sz="2200" dirty="0" smtClean="0"/>
              <a:t> JİA, sistemik JİA</a:t>
            </a:r>
            <a:endParaRPr lang="en-US" sz="2200" dirty="0" smtClean="0"/>
          </a:p>
          <a:p>
            <a:endParaRPr lang="tr-TR" sz="2200" dirty="0" smtClean="0"/>
          </a:p>
          <a:p>
            <a:r>
              <a:rPr lang="tr-TR" sz="2200" dirty="0" smtClean="0"/>
              <a:t>Düzensiz </a:t>
            </a:r>
            <a:r>
              <a:rPr lang="tr-TR" sz="2200" dirty="0" err="1" smtClean="0"/>
              <a:t>pupiller</a:t>
            </a:r>
            <a:r>
              <a:rPr lang="tr-TR" sz="2200" dirty="0" smtClean="0"/>
              <a:t> JİA</a:t>
            </a:r>
            <a:endParaRPr lang="en-US" sz="2200" dirty="0" smtClean="0"/>
          </a:p>
          <a:p>
            <a:endParaRPr lang="tr-TR" sz="2200" dirty="0" smtClean="0"/>
          </a:p>
          <a:p>
            <a:r>
              <a:rPr lang="tr-TR" sz="2200" dirty="0" err="1" smtClean="0"/>
              <a:t>Eritematöz</a:t>
            </a:r>
            <a:r>
              <a:rPr lang="tr-TR" sz="2200" dirty="0" smtClean="0"/>
              <a:t> </a:t>
            </a:r>
            <a:r>
              <a:rPr lang="tr-TR" sz="2200" dirty="0" err="1" smtClean="0"/>
              <a:t>konjuktiva</a:t>
            </a:r>
            <a:r>
              <a:rPr lang="tr-TR" sz="2200" dirty="0" smtClean="0"/>
              <a:t>: </a:t>
            </a:r>
            <a:r>
              <a:rPr lang="tr-TR" sz="2200" dirty="0" err="1" smtClean="0"/>
              <a:t>Uveit</a:t>
            </a:r>
            <a:r>
              <a:rPr lang="tr-TR" sz="2200" dirty="0" smtClean="0"/>
              <a:t>, </a:t>
            </a:r>
            <a:r>
              <a:rPr lang="tr-TR" sz="2200" dirty="0" err="1" smtClean="0"/>
              <a:t>episklerit</a:t>
            </a:r>
            <a:r>
              <a:rPr lang="tr-TR" sz="2200" dirty="0" smtClean="0"/>
              <a:t> (JİA, </a:t>
            </a:r>
            <a:r>
              <a:rPr lang="tr-TR" sz="2200" dirty="0" err="1" smtClean="0"/>
              <a:t>spondilartropatiler</a:t>
            </a:r>
            <a:r>
              <a:rPr lang="tr-TR" sz="2200" dirty="0" smtClean="0"/>
              <a:t>, </a:t>
            </a:r>
            <a:r>
              <a:rPr lang="tr-TR" sz="2200" dirty="0" err="1" smtClean="0"/>
              <a:t>sarkoidoz</a:t>
            </a:r>
            <a:r>
              <a:rPr lang="tr-TR" sz="2200" dirty="0" smtClean="0"/>
              <a:t>, SLE, </a:t>
            </a:r>
            <a:r>
              <a:rPr lang="tr-TR" sz="2200" dirty="0" err="1" smtClean="0"/>
              <a:t>vaskülit</a:t>
            </a:r>
            <a:endParaRPr lang="tr-TR" sz="2200" dirty="0"/>
          </a:p>
        </p:txBody>
      </p:sp>
      <p:pic>
        <p:nvPicPr>
          <p:cNvPr id="4" name="Picture 8" descr="(0007)_ATCEKEN_FATMA_01-01-199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86314" y="3786190"/>
            <a:ext cx="2441744" cy="1831973"/>
          </a:xfrm>
          <a:prstGeom prst="rect">
            <a:avLst/>
          </a:prstGeom>
          <a:noFill/>
        </p:spPr>
      </p:pic>
      <p:pic>
        <p:nvPicPr>
          <p:cNvPr id="5" name="Picture 3" descr="eyeball1-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786190"/>
            <a:ext cx="2643206" cy="18322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504952"/>
            <a:ext cx="8229600" cy="378143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200" dirty="0" err="1" smtClean="0"/>
              <a:t>Perikardiyal</a:t>
            </a:r>
            <a:r>
              <a:rPr lang="tr-TR" sz="2200" dirty="0" smtClean="0"/>
              <a:t> sürtünme sesi, </a:t>
            </a:r>
            <a:r>
              <a:rPr lang="tr-TR" sz="2200" dirty="0" err="1" smtClean="0"/>
              <a:t>ortopne</a:t>
            </a:r>
            <a:r>
              <a:rPr lang="tr-TR" sz="2200" dirty="0" smtClean="0"/>
              <a:t>: </a:t>
            </a:r>
            <a:r>
              <a:rPr lang="tr-TR" sz="2200" dirty="0" err="1" smtClean="0"/>
              <a:t>sistemilk</a:t>
            </a:r>
            <a:r>
              <a:rPr lang="tr-TR" sz="2200" dirty="0" smtClean="0"/>
              <a:t> JİA, SLE, </a:t>
            </a:r>
            <a:r>
              <a:rPr lang="tr-TR" sz="2200" dirty="0" err="1" smtClean="0"/>
              <a:t>sarkoidoz</a:t>
            </a:r>
            <a:r>
              <a:rPr lang="tr-TR" sz="2200" dirty="0" smtClean="0"/>
              <a:t> </a:t>
            </a:r>
          </a:p>
          <a:p>
            <a:endParaRPr lang="tr-TR" sz="2200" dirty="0" smtClean="0"/>
          </a:p>
          <a:p>
            <a:r>
              <a:rPr lang="tr-TR" sz="2200" dirty="0" smtClean="0"/>
              <a:t>Koroner arter </a:t>
            </a:r>
            <a:r>
              <a:rPr lang="tr-TR" sz="2200" dirty="0" err="1" smtClean="0"/>
              <a:t>dilatasyonu</a:t>
            </a:r>
            <a:r>
              <a:rPr lang="tr-TR" sz="2200" dirty="0" smtClean="0"/>
              <a:t>: </a:t>
            </a:r>
            <a:r>
              <a:rPr lang="tr-TR" sz="2200" dirty="0" err="1" smtClean="0"/>
              <a:t>Kawasaki</a:t>
            </a:r>
            <a:r>
              <a:rPr lang="tr-TR" sz="2200" dirty="0" smtClean="0"/>
              <a:t> , diğer sistemik </a:t>
            </a:r>
            <a:r>
              <a:rPr lang="tr-TR" sz="2200" dirty="0" err="1" smtClean="0"/>
              <a:t>vaskülitler</a:t>
            </a:r>
            <a:r>
              <a:rPr lang="tr-TR" sz="2200" dirty="0" smtClean="0"/>
              <a:t>, sistemik </a:t>
            </a:r>
            <a:r>
              <a:rPr lang="tr-TR" sz="2200" dirty="0" err="1" smtClean="0"/>
              <a:t>artritler</a:t>
            </a:r>
            <a:endParaRPr lang="tr-TR" sz="2200" dirty="0" smtClean="0"/>
          </a:p>
          <a:p>
            <a:endParaRPr lang="tr-TR" sz="2200" dirty="0" smtClean="0"/>
          </a:p>
          <a:p>
            <a:r>
              <a:rPr lang="tr-TR" sz="2200" dirty="0" err="1" smtClean="0"/>
              <a:t>İ</a:t>
            </a:r>
            <a:r>
              <a:rPr lang="en-US" sz="2200" dirty="0" err="1" smtClean="0"/>
              <a:t>ntersti</a:t>
            </a:r>
            <a:r>
              <a:rPr lang="tr-TR" sz="2200" dirty="0" err="1" smtClean="0"/>
              <a:t>syel</a:t>
            </a:r>
            <a:r>
              <a:rPr lang="tr-TR" sz="2200" dirty="0" smtClean="0"/>
              <a:t> akciğer hastalığı: SLE, MKDH, Sistemik skleroz</a:t>
            </a:r>
            <a:endParaRPr lang="en-US" sz="2200" dirty="0" smtClean="0"/>
          </a:p>
          <a:p>
            <a:endParaRPr lang="tr-TR" sz="2200" dirty="0" smtClean="0"/>
          </a:p>
          <a:p>
            <a:r>
              <a:rPr lang="tr-TR" sz="2200" dirty="0" err="1" smtClean="0"/>
              <a:t>Pulmoner</a:t>
            </a:r>
            <a:r>
              <a:rPr lang="tr-TR" sz="2200" dirty="0" smtClean="0"/>
              <a:t> kanama: </a:t>
            </a:r>
            <a:r>
              <a:rPr lang="tr-TR" sz="2200" dirty="0" err="1" smtClean="0"/>
              <a:t>Wegener</a:t>
            </a:r>
            <a:r>
              <a:rPr lang="tr-TR" sz="2200" dirty="0" smtClean="0"/>
              <a:t> </a:t>
            </a:r>
            <a:r>
              <a:rPr lang="tr-TR" sz="2200" dirty="0" err="1" smtClean="0"/>
              <a:t>granülomatöz</a:t>
            </a:r>
            <a:r>
              <a:rPr lang="tr-TR" sz="2200" dirty="0" smtClean="0"/>
              <a:t>, </a:t>
            </a:r>
            <a:r>
              <a:rPr lang="tr-TR" sz="2200" dirty="0" err="1" smtClean="0"/>
              <a:t>mikroskopik</a:t>
            </a:r>
            <a:r>
              <a:rPr lang="tr-TR" sz="2200" dirty="0" smtClean="0"/>
              <a:t> </a:t>
            </a:r>
            <a:r>
              <a:rPr lang="tr-TR" sz="2200" dirty="0" err="1" smtClean="0"/>
              <a:t>polianjiitis</a:t>
            </a:r>
            <a:r>
              <a:rPr lang="tr-TR" sz="2200" dirty="0" smtClean="0"/>
              <a:t>, SLE, Behçet hastalığı</a:t>
            </a:r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Tanı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8229600" cy="235745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200" dirty="0" smtClean="0"/>
              <a:t>Özgül tanı testi yoktur</a:t>
            </a:r>
          </a:p>
          <a:p>
            <a:pPr>
              <a:lnSpc>
                <a:spcPct val="150000"/>
              </a:lnSpc>
            </a:pPr>
            <a:r>
              <a:rPr lang="tr-TR" sz="2200" dirty="0" err="1" smtClean="0"/>
              <a:t>Romatizmal</a:t>
            </a:r>
            <a:r>
              <a:rPr lang="tr-TR" sz="2200" dirty="0" smtClean="0"/>
              <a:t> olmayan hastalıkların dışlanması gereklidir</a:t>
            </a:r>
          </a:p>
          <a:p>
            <a:pPr>
              <a:lnSpc>
                <a:spcPct val="150000"/>
              </a:lnSpc>
            </a:pPr>
            <a:r>
              <a:rPr lang="tr-TR" sz="2200" dirty="0" smtClean="0"/>
              <a:t>Düşünülen </a:t>
            </a:r>
            <a:r>
              <a:rPr lang="tr-TR" sz="2200" dirty="0" err="1" smtClean="0"/>
              <a:t>romatizmal</a:t>
            </a:r>
            <a:r>
              <a:rPr lang="tr-TR" sz="2200" dirty="0" smtClean="0"/>
              <a:t> hastalığa daha özgül olduğu bilinen testler istenir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643174" y="1000108"/>
            <a:ext cx="4186238" cy="18526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sz="2400" dirty="0" smtClean="0"/>
              <a:t>Bağ dokusu hastalıkları</a:t>
            </a:r>
          </a:p>
          <a:p>
            <a:pPr>
              <a:lnSpc>
                <a:spcPct val="150000"/>
              </a:lnSpc>
              <a:buNone/>
            </a:pPr>
            <a:r>
              <a:rPr lang="tr-TR" sz="2400" dirty="0" err="1" smtClean="0"/>
              <a:t>Kollagen</a:t>
            </a:r>
            <a:r>
              <a:rPr lang="tr-TR" sz="2400" dirty="0" smtClean="0"/>
              <a:t> doku hastalıkları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2643174" y="2857496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/>
              <a:t>Romatizmal</a:t>
            </a:r>
            <a:r>
              <a:rPr lang="tr-TR" sz="2400" dirty="0" smtClean="0"/>
              <a:t> hastalıklar</a:t>
            </a:r>
          </a:p>
        </p:txBody>
      </p:sp>
      <p:sp>
        <p:nvSpPr>
          <p:cNvPr id="5" name="4 Şeritli Sağ Ok"/>
          <p:cNvSpPr/>
          <p:nvPr/>
        </p:nvSpPr>
        <p:spPr>
          <a:xfrm rot="5400000">
            <a:off x="3893339" y="2393149"/>
            <a:ext cx="500066" cy="285752"/>
          </a:xfrm>
          <a:prstGeom prst="stripedRightArrow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2285984" y="3571876"/>
            <a:ext cx="4500594" cy="25717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Sistemik </a:t>
            </a: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Lupus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Eritematozus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Juvenil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Dermatomyozit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Skleroderma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Sjögren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Sendromu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Miks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bağ dokusu hastalığı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tr-TR" sz="2200" dirty="0" err="1" smtClean="0"/>
              <a:t>Juvenil</a:t>
            </a:r>
            <a:r>
              <a:rPr lang="tr-TR" sz="2200" dirty="0" smtClean="0"/>
              <a:t> </a:t>
            </a:r>
            <a:r>
              <a:rPr lang="tr-TR" sz="2200" dirty="0" err="1" smtClean="0"/>
              <a:t>idyopatik</a:t>
            </a:r>
            <a:r>
              <a:rPr lang="tr-TR" sz="2200" dirty="0" smtClean="0"/>
              <a:t> </a:t>
            </a:r>
            <a:r>
              <a:rPr lang="tr-TR" sz="2200" dirty="0" err="1" smtClean="0"/>
              <a:t>artrit</a:t>
            </a:r>
            <a:endParaRPr lang="tr-TR" sz="2200" dirty="0" smtClean="0"/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tr-TR" sz="2200" dirty="0" smtClean="0"/>
              <a:t>Tanımlanmamış bağ dokusu hastalığı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Laboratuvar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 incelemeler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814390" y="1433514"/>
            <a:ext cx="6472254" cy="3995750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tr-TR" sz="2200" dirty="0" smtClean="0"/>
              <a:t>Akut faz belirteçleri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tr-TR" sz="2200" dirty="0" smtClean="0"/>
              <a:t>ESH, CRP</a:t>
            </a:r>
          </a:p>
          <a:p>
            <a:r>
              <a:rPr lang="tr-TR" sz="2200" dirty="0" smtClean="0"/>
              <a:t> </a:t>
            </a:r>
            <a:r>
              <a:rPr lang="tr-TR" sz="2200" dirty="0" err="1" smtClean="0"/>
              <a:t>Trombositopeni</a:t>
            </a:r>
            <a:r>
              <a:rPr lang="tr-TR" sz="2200" dirty="0" smtClean="0"/>
              <a:t>, </a:t>
            </a:r>
            <a:r>
              <a:rPr lang="tr-TR" sz="2200" dirty="0" err="1" smtClean="0"/>
              <a:t>nötropeni</a:t>
            </a:r>
            <a:r>
              <a:rPr lang="tr-TR" sz="2200" dirty="0" smtClean="0"/>
              <a:t>,  anemi</a:t>
            </a:r>
          </a:p>
          <a:p>
            <a:r>
              <a:rPr lang="tr-TR" sz="2200" dirty="0" smtClean="0"/>
              <a:t>Kas enzimleri: CK, AST, ALT, </a:t>
            </a:r>
            <a:r>
              <a:rPr lang="tr-TR" sz="2200" dirty="0" err="1" smtClean="0"/>
              <a:t>aldolaz</a:t>
            </a:r>
            <a:r>
              <a:rPr lang="tr-TR" sz="2200" dirty="0" smtClean="0"/>
              <a:t>, LDH</a:t>
            </a:r>
          </a:p>
          <a:p>
            <a:r>
              <a:rPr lang="tr-TR" sz="2200" dirty="0" smtClean="0"/>
              <a:t>Serum </a:t>
            </a:r>
            <a:r>
              <a:rPr lang="tr-TR" sz="2200" dirty="0" err="1" smtClean="0"/>
              <a:t>albumin</a:t>
            </a:r>
            <a:r>
              <a:rPr lang="tr-TR" sz="2200" dirty="0" smtClean="0"/>
              <a:t>, globülin</a:t>
            </a:r>
          </a:p>
          <a:p>
            <a:r>
              <a:rPr lang="tr-TR" sz="2200" dirty="0" smtClean="0"/>
              <a:t>TFT</a:t>
            </a:r>
          </a:p>
          <a:p>
            <a:r>
              <a:rPr lang="tr-TR" sz="2200" dirty="0" err="1" smtClean="0"/>
              <a:t>Otoantikorlar</a:t>
            </a:r>
            <a:endParaRPr lang="tr-TR" sz="2200" dirty="0" smtClean="0"/>
          </a:p>
          <a:p>
            <a:r>
              <a:rPr lang="tr-TR" sz="2200" dirty="0" smtClean="0"/>
              <a:t>C3, C4, CH50 </a:t>
            </a:r>
          </a:p>
          <a:p>
            <a:r>
              <a:rPr lang="tr-TR" sz="2200" dirty="0" err="1" smtClean="0"/>
              <a:t>İmmünkompleksler</a:t>
            </a:r>
            <a:r>
              <a:rPr lang="tr-TR" sz="2200" dirty="0" smtClean="0"/>
              <a:t>, </a:t>
            </a:r>
            <a:r>
              <a:rPr lang="tr-TR" sz="2200" dirty="0" err="1" smtClean="0"/>
              <a:t>Immün</a:t>
            </a:r>
            <a:r>
              <a:rPr lang="tr-TR" sz="2200" dirty="0" smtClean="0"/>
              <a:t> globülinler,  </a:t>
            </a:r>
            <a:r>
              <a:rPr lang="tr-TR" sz="2200" dirty="0" err="1" smtClean="0"/>
              <a:t>vWF</a:t>
            </a:r>
            <a:endParaRPr lang="tr-TR" sz="2200" dirty="0" smtClean="0"/>
          </a:p>
          <a:p>
            <a:endParaRPr lang="tr-TR" sz="2200" dirty="0" smtClean="0"/>
          </a:p>
          <a:p>
            <a:r>
              <a:rPr lang="tr-TR" dirty="0" smtClean="0"/>
              <a:t>BİYOPSİ (Cilt, organ)</a:t>
            </a:r>
          </a:p>
          <a:p>
            <a:pPr lvl="1"/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1123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Antinükleer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 antikorlar </a:t>
            </a:r>
            <a:r>
              <a:rPr lang="tr-TR" sz="2400" i="1" dirty="0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(1/100 titrenin üzeri anlamlı)</a:t>
            </a:r>
            <a:endParaRPr lang="tr-TR" i="1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556793"/>
            <a:ext cx="8748463" cy="501548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571500" indent="-571500"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tr-TR" sz="2000" b="1" dirty="0" smtClean="0"/>
              <a:t>Sağlıklı bireyler</a:t>
            </a:r>
            <a:r>
              <a:rPr lang="tr-TR" sz="2000" dirty="0" smtClean="0"/>
              <a:t>			Yaşla beraber artar</a:t>
            </a:r>
          </a:p>
          <a:p>
            <a:pPr marL="571500" indent="-571500"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tr-TR" sz="2000" dirty="0" smtClean="0"/>
              <a:t>					Kadınlarda daha sık</a:t>
            </a:r>
          </a:p>
          <a:p>
            <a:pPr marL="571500" indent="-571500" eaLnBrk="1" hangingPunct="1">
              <a:lnSpc>
                <a:spcPct val="95000"/>
              </a:lnSpc>
              <a:buFont typeface="Wingdings" pitchFamily="2" charset="2"/>
              <a:buNone/>
            </a:pPr>
            <a:endParaRPr lang="tr-TR" sz="2000" b="1" dirty="0" smtClean="0"/>
          </a:p>
          <a:p>
            <a:pPr marL="571500" indent="-571500"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tr-TR" sz="2000" b="1" dirty="0" smtClean="0"/>
              <a:t>Sistemik </a:t>
            </a:r>
            <a:r>
              <a:rPr lang="tr-TR" sz="2000" b="1" dirty="0" err="1" smtClean="0"/>
              <a:t>otoimmün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hast</a:t>
            </a:r>
            <a:r>
              <a:rPr lang="tr-TR" sz="2000" dirty="0" smtClean="0"/>
              <a:t>		SLE, MKDH, </a:t>
            </a:r>
            <a:r>
              <a:rPr lang="tr-TR" sz="2000" dirty="0" err="1" smtClean="0"/>
              <a:t>Skleroderma</a:t>
            </a:r>
            <a:r>
              <a:rPr lang="tr-TR" sz="2000" dirty="0" smtClean="0"/>
              <a:t>, </a:t>
            </a:r>
            <a:r>
              <a:rPr lang="tr-TR" sz="2000" dirty="0" err="1" smtClean="0"/>
              <a:t>polimyozit</a:t>
            </a:r>
            <a:r>
              <a:rPr lang="tr-TR" sz="2000" dirty="0" smtClean="0"/>
              <a:t>, </a:t>
            </a:r>
          </a:p>
          <a:p>
            <a:pPr marL="571500" indent="-571500"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tr-TR" sz="2000" dirty="0" smtClean="0"/>
              <a:t>					</a:t>
            </a:r>
            <a:r>
              <a:rPr lang="tr-TR" sz="2000" dirty="0" err="1" smtClean="0"/>
              <a:t>Dermatomyozit</a:t>
            </a:r>
            <a:r>
              <a:rPr lang="tr-TR" sz="2000" dirty="0" smtClean="0"/>
              <a:t>, </a:t>
            </a:r>
            <a:r>
              <a:rPr lang="tr-TR" sz="2000" dirty="0" err="1" smtClean="0"/>
              <a:t>Sjögren</a:t>
            </a:r>
            <a:r>
              <a:rPr lang="tr-TR" sz="2000" dirty="0" smtClean="0"/>
              <a:t>, RA, JIA</a:t>
            </a:r>
          </a:p>
          <a:p>
            <a:pPr marL="571500" indent="-571500" eaLnBrk="1" hangingPunct="1">
              <a:lnSpc>
                <a:spcPct val="95000"/>
              </a:lnSpc>
              <a:buFont typeface="Wingdings" pitchFamily="2" charset="2"/>
              <a:buNone/>
            </a:pPr>
            <a:endParaRPr lang="tr-TR" sz="2000" b="1" dirty="0" smtClean="0"/>
          </a:p>
          <a:p>
            <a:pPr marL="571500" indent="-571500"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tr-TR" sz="2000" b="1" dirty="0" smtClean="0"/>
              <a:t>Organ spesifik, </a:t>
            </a:r>
            <a:r>
              <a:rPr lang="tr-TR" sz="2000" b="1" dirty="0" err="1" smtClean="0"/>
              <a:t>otoimmün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hast</a:t>
            </a:r>
            <a:r>
              <a:rPr lang="tr-TR" sz="2000" dirty="0" smtClean="0"/>
              <a:t>	</a:t>
            </a:r>
            <a:r>
              <a:rPr lang="tr-TR" sz="2000" dirty="0" err="1" smtClean="0"/>
              <a:t>Otoimmün</a:t>
            </a:r>
            <a:r>
              <a:rPr lang="tr-TR" sz="2000" dirty="0" smtClean="0"/>
              <a:t> hepatit, </a:t>
            </a:r>
            <a:r>
              <a:rPr lang="tr-TR" sz="2000" dirty="0" err="1" smtClean="0"/>
              <a:t>primer</a:t>
            </a:r>
            <a:r>
              <a:rPr lang="tr-TR" sz="2000" dirty="0" smtClean="0"/>
              <a:t> </a:t>
            </a:r>
            <a:r>
              <a:rPr lang="tr-TR" sz="2000" dirty="0" err="1" smtClean="0"/>
              <a:t>otoimmün</a:t>
            </a:r>
            <a:r>
              <a:rPr lang="tr-TR" sz="2000" dirty="0" smtClean="0"/>
              <a:t> </a:t>
            </a:r>
            <a:r>
              <a:rPr lang="tr-TR" sz="2000" dirty="0" err="1" smtClean="0"/>
              <a:t>kolanjit</a:t>
            </a:r>
            <a:r>
              <a:rPr lang="tr-TR" sz="2000" dirty="0" smtClean="0"/>
              <a:t>,      				</a:t>
            </a:r>
            <a:r>
              <a:rPr lang="tr-TR" sz="2000" dirty="0" err="1" smtClean="0"/>
              <a:t>Otoimmün</a:t>
            </a:r>
            <a:r>
              <a:rPr lang="tr-TR" sz="2000" dirty="0" smtClean="0"/>
              <a:t> </a:t>
            </a:r>
            <a:r>
              <a:rPr lang="tr-TR" sz="2000" dirty="0" err="1" smtClean="0"/>
              <a:t>tiroid</a:t>
            </a:r>
            <a:r>
              <a:rPr lang="tr-TR" sz="2000" dirty="0" smtClean="0"/>
              <a:t> hastalıkları</a:t>
            </a:r>
          </a:p>
          <a:p>
            <a:pPr marL="571500" indent="-571500" eaLnBrk="1" hangingPunct="1">
              <a:lnSpc>
                <a:spcPct val="95000"/>
              </a:lnSpc>
              <a:buFont typeface="Wingdings" pitchFamily="2" charset="2"/>
              <a:buNone/>
            </a:pPr>
            <a:endParaRPr lang="tr-TR" sz="2000" b="1" dirty="0" smtClean="0"/>
          </a:p>
          <a:p>
            <a:pPr marL="571500" indent="-571500"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tr-TR" sz="2000" b="1" dirty="0" smtClean="0"/>
              <a:t>İlaçlar	</a:t>
            </a:r>
            <a:r>
              <a:rPr lang="tr-TR" sz="2000" dirty="0" smtClean="0"/>
              <a:t>			</a:t>
            </a:r>
            <a:r>
              <a:rPr lang="tr-TR" sz="2000" dirty="0" err="1" smtClean="0"/>
              <a:t>Prokainamid</a:t>
            </a:r>
            <a:r>
              <a:rPr lang="tr-TR" sz="2000" dirty="0" smtClean="0"/>
              <a:t>, </a:t>
            </a:r>
            <a:r>
              <a:rPr lang="tr-TR" sz="2000" dirty="0" err="1" smtClean="0"/>
              <a:t>hidralazin</a:t>
            </a:r>
            <a:r>
              <a:rPr lang="tr-TR" sz="2000" dirty="0" smtClean="0"/>
              <a:t>, İNAH, </a:t>
            </a:r>
            <a:r>
              <a:rPr lang="tr-TR" sz="2000" dirty="0" err="1" smtClean="0"/>
              <a:t>minoksiklin</a:t>
            </a:r>
            <a:r>
              <a:rPr lang="tr-TR" sz="2000" dirty="0" smtClean="0"/>
              <a:t>, 					</a:t>
            </a:r>
            <a:r>
              <a:rPr lang="tr-TR" sz="2000" dirty="0" err="1" smtClean="0"/>
              <a:t>penisilamin</a:t>
            </a:r>
            <a:r>
              <a:rPr lang="tr-TR" sz="2000" dirty="0" smtClean="0"/>
              <a:t>, </a:t>
            </a:r>
            <a:r>
              <a:rPr lang="tr-TR" sz="2000" dirty="0" err="1" smtClean="0"/>
              <a:t>antikonvülzanlar</a:t>
            </a:r>
            <a:r>
              <a:rPr lang="tr-TR" sz="2000" dirty="0" smtClean="0"/>
              <a:t>, metil </a:t>
            </a:r>
            <a:r>
              <a:rPr lang="tr-TR" sz="2000" dirty="0" err="1" smtClean="0"/>
              <a:t>dopa</a:t>
            </a:r>
            <a:r>
              <a:rPr lang="tr-TR" sz="2000" dirty="0" smtClean="0"/>
              <a:t>, 					</a:t>
            </a:r>
            <a:r>
              <a:rPr lang="tr-TR" sz="2000" dirty="0" err="1" smtClean="0"/>
              <a:t>klorpromazin</a:t>
            </a:r>
            <a:r>
              <a:rPr lang="tr-TR" sz="2000" dirty="0" smtClean="0"/>
              <a:t>, </a:t>
            </a:r>
            <a:r>
              <a:rPr lang="tr-TR" sz="2000" dirty="0" err="1" smtClean="0"/>
              <a:t>diltiazem</a:t>
            </a:r>
            <a:endParaRPr lang="tr-TR" sz="2000" dirty="0" smtClean="0"/>
          </a:p>
          <a:p>
            <a:pPr marL="571500" indent="-571500" eaLnBrk="1" hangingPunct="1">
              <a:lnSpc>
                <a:spcPct val="95000"/>
              </a:lnSpc>
              <a:buFont typeface="Wingdings" pitchFamily="2" charset="2"/>
              <a:buNone/>
            </a:pPr>
            <a:endParaRPr lang="tr-TR" sz="2000" b="1" dirty="0" smtClean="0"/>
          </a:p>
          <a:p>
            <a:pPr marL="571500" indent="-571500"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tr-TR" sz="2000" b="1" dirty="0" smtClean="0"/>
              <a:t>Enfeksiyon</a:t>
            </a:r>
            <a:r>
              <a:rPr lang="tr-TR" sz="2000" b="1" i="1" dirty="0" smtClean="0"/>
              <a:t>lar</a:t>
            </a:r>
            <a:r>
              <a:rPr lang="tr-TR" sz="2000" dirty="0" smtClean="0"/>
              <a:t>			EBV, SBE, Sıtma, Hep C, </a:t>
            </a:r>
            <a:r>
              <a:rPr lang="tr-TR" sz="2000" dirty="0" err="1" smtClean="0"/>
              <a:t>Parvovirus</a:t>
            </a:r>
            <a:endParaRPr lang="tr-TR" sz="2000" dirty="0" smtClean="0"/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1403350" y="1196752"/>
            <a:ext cx="6337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i="1" dirty="0">
                <a:latin typeface="Times New Roman" pitchFamily="18" charset="0"/>
              </a:rPr>
              <a:t>Sağlıklı bireylerde 1/40 titre 1/3,  1/160 titre 1/20 oranında pozitif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800" dirty="0" err="1" smtClean="0"/>
              <a:t>Otoantikorların</a:t>
            </a:r>
            <a:r>
              <a:rPr lang="tr-TR" sz="2800" dirty="0" smtClean="0"/>
              <a:t> duyarlılık ve özgüllükleri</a:t>
            </a:r>
            <a:br>
              <a:rPr lang="tr-TR" sz="2800" dirty="0" smtClean="0"/>
            </a:br>
            <a:endParaRPr lang="tr-TR" sz="2800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52413" y="908893"/>
            <a:ext cx="8677305" cy="5832475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dirty="0" smtClean="0"/>
              <a:t>						          </a:t>
            </a:r>
            <a:r>
              <a:rPr lang="tr-TR" sz="1800" b="1" i="1" dirty="0" smtClean="0">
                <a:latin typeface="Times New Roman" pitchFamily="18" charset="0"/>
              </a:rPr>
              <a:t>Duyarlılık          Özgüllük</a:t>
            </a:r>
            <a:r>
              <a:rPr lang="tr-TR" sz="1800" dirty="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i="1" dirty="0" smtClean="0">
                <a:latin typeface="Times New Roman" pitchFamily="18" charset="0"/>
              </a:rPr>
              <a:t>ANA</a:t>
            </a:r>
            <a:r>
              <a:rPr lang="tr-TR" sz="1800" i="1" dirty="0" smtClean="0"/>
              <a:t>	</a:t>
            </a:r>
            <a:r>
              <a:rPr lang="tr-TR" sz="1800" dirty="0" smtClean="0"/>
              <a:t>	SLE			 	</a:t>
            </a:r>
            <a:r>
              <a:rPr lang="tr-TR" sz="1800" b="1" dirty="0" smtClean="0">
                <a:solidFill>
                  <a:schemeClr val="tx2"/>
                </a:solidFill>
              </a:rPr>
              <a:t>%90-95		%90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dirty="0" smtClean="0"/>
              <a:t>			İlaca bağlı SLE			</a:t>
            </a:r>
            <a:r>
              <a:rPr lang="tr-TR" sz="1800" b="1" dirty="0" smtClean="0">
                <a:solidFill>
                  <a:schemeClr val="tx2"/>
                </a:solidFill>
              </a:rPr>
              <a:t>100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dirty="0" smtClean="0"/>
              <a:t>			</a:t>
            </a:r>
            <a:r>
              <a:rPr lang="tr-TR" sz="1800" dirty="0" err="1" smtClean="0"/>
              <a:t>Juvenil</a:t>
            </a:r>
            <a:r>
              <a:rPr lang="tr-TR" sz="1800" dirty="0" smtClean="0"/>
              <a:t> SLE			</a:t>
            </a:r>
            <a:r>
              <a:rPr lang="tr-TR" sz="1800" dirty="0" smtClean="0">
                <a:solidFill>
                  <a:schemeClr val="tx2"/>
                </a:solidFill>
              </a:rPr>
              <a:t>100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dirty="0" smtClean="0"/>
              <a:t>			</a:t>
            </a:r>
            <a:r>
              <a:rPr lang="tr-TR" sz="1800" dirty="0" err="1" smtClean="0"/>
              <a:t>Juvenil</a:t>
            </a:r>
            <a:r>
              <a:rPr lang="tr-TR" sz="1800" dirty="0" smtClean="0"/>
              <a:t> sistemik </a:t>
            </a:r>
            <a:r>
              <a:rPr lang="tr-TR" sz="1800" dirty="0" err="1" smtClean="0"/>
              <a:t>sklerozis</a:t>
            </a:r>
            <a:r>
              <a:rPr lang="tr-TR" sz="1800" dirty="0" smtClean="0"/>
              <a:t>		80.7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dirty="0" smtClean="0"/>
              <a:t>			</a:t>
            </a:r>
            <a:r>
              <a:rPr lang="tr-TR" sz="1800" dirty="0" err="1" smtClean="0"/>
              <a:t>Juvenil</a:t>
            </a:r>
            <a:r>
              <a:rPr lang="tr-TR" sz="1800" dirty="0" smtClean="0"/>
              <a:t> </a:t>
            </a:r>
            <a:r>
              <a:rPr lang="tr-TR" sz="1800" dirty="0" err="1" smtClean="0"/>
              <a:t>Sjögren</a:t>
            </a:r>
            <a:r>
              <a:rPr lang="tr-TR" sz="1800" dirty="0" smtClean="0"/>
              <a:t> sendromu		92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tr-TR" sz="1800" b="1" i="1" dirty="0" err="1" smtClean="0">
                <a:latin typeface="Times New Roman" pitchFamily="18" charset="0"/>
              </a:rPr>
              <a:t>AntidsDNA</a:t>
            </a:r>
            <a:r>
              <a:rPr lang="tr-TR" sz="1800" dirty="0" smtClean="0"/>
              <a:t>	SLE				50-70		</a:t>
            </a:r>
            <a:r>
              <a:rPr lang="tr-TR" sz="1800" b="1" dirty="0" smtClean="0">
                <a:solidFill>
                  <a:schemeClr val="tx2"/>
                </a:solidFill>
              </a:rPr>
              <a:t>90-98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dirty="0" smtClean="0"/>
              <a:t>			</a:t>
            </a:r>
            <a:r>
              <a:rPr lang="tr-TR" sz="1800" dirty="0" err="1" smtClean="0"/>
              <a:t>Juvenil</a:t>
            </a:r>
            <a:r>
              <a:rPr lang="tr-TR" sz="1800" dirty="0" smtClean="0"/>
              <a:t> SLE			54		</a:t>
            </a:r>
            <a:r>
              <a:rPr lang="tr-TR" sz="1800" b="1" dirty="0" smtClean="0">
                <a:solidFill>
                  <a:schemeClr val="tx2"/>
                </a:solidFill>
              </a:rPr>
              <a:t>84-95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i="1" dirty="0" smtClean="0">
                <a:latin typeface="Times New Roman" pitchFamily="18" charset="0"/>
              </a:rPr>
              <a:t>Anti-</a:t>
            </a:r>
            <a:r>
              <a:rPr lang="tr-TR" sz="1800" b="1" i="1" dirty="0" err="1" smtClean="0">
                <a:latin typeface="Times New Roman" pitchFamily="18" charset="0"/>
              </a:rPr>
              <a:t>histon</a:t>
            </a:r>
            <a:r>
              <a:rPr lang="tr-TR" sz="1800" b="1" i="1" dirty="0" smtClean="0">
                <a:latin typeface="Times New Roman" pitchFamily="18" charset="0"/>
              </a:rPr>
              <a:t>	</a:t>
            </a:r>
            <a:r>
              <a:rPr lang="tr-TR" sz="1800" dirty="0" smtClean="0">
                <a:latin typeface="Times New Roman" pitchFamily="18" charset="0"/>
              </a:rPr>
              <a:t>İlaca bağlı </a:t>
            </a:r>
            <a:r>
              <a:rPr lang="tr-TR" sz="1800" dirty="0" err="1" smtClean="0">
                <a:latin typeface="Times New Roman" pitchFamily="18" charset="0"/>
              </a:rPr>
              <a:t>lupus</a:t>
            </a:r>
            <a:r>
              <a:rPr lang="tr-TR" sz="1800" dirty="0" smtClean="0">
                <a:latin typeface="Times New Roman" pitchFamily="18" charset="0"/>
              </a:rPr>
              <a:t>			90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dirty="0" smtClean="0">
                <a:latin typeface="Times New Roman" pitchFamily="18" charset="0"/>
              </a:rPr>
              <a:t>			SLE				50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i="1" dirty="0" smtClean="0">
                <a:latin typeface="Times New Roman" pitchFamily="18" charset="0"/>
              </a:rPr>
              <a:t>Anti-</a:t>
            </a:r>
            <a:r>
              <a:rPr lang="tr-TR" sz="1800" b="1" i="1" dirty="0" err="1" smtClean="0">
                <a:latin typeface="Times New Roman" pitchFamily="18" charset="0"/>
              </a:rPr>
              <a:t>Sm</a:t>
            </a:r>
            <a:r>
              <a:rPr lang="tr-TR" sz="1800" b="1" i="1" dirty="0" smtClean="0">
                <a:latin typeface="Times New Roman" pitchFamily="18" charset="0"/>
              </a:rPr>
              <a:t>	</a:t>
            </a:r>
            <a:r>
              <a:rPr lang="tr-TR" sz="1800" dirty="0" smtClean="0"/>
              <a:t>	J SLE				48		</a:t>
            </a:r>
            <a:r>
              <a:rPr lang="tr-TR" sz="1800" b="1" dirty="0" smtClean="0">
                <a:solidFill>
                  <a:schemeClr val="tx2"/>
                </a:solidFill>
              </a:rPr>
              <a:t>99</a:t>
            </a:r>
            <a:r>
              <a:rPr lang="tr-TR" sz="1800" dirty="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i="1" dirty="0" smtClean="0">
                <a:latin typeface="Times New Roman" pitchFamily="18" charset="0"/>
              </a:rPr>
              <a:t>Anti U1 </a:t>
            </a:r>
            <a:r>
              <a:rPr lang="tr-TR" sz="1800" b="1" i="1" dirty="0" err="1" smtClean="0">
                <a:latin typeface="Times New Roman" pitchFamily="18" charset="0"/>
              </a:rPr>
              <a:t>snRNP</a:t>
            </a:r>
            <a:r>
              <a:rPr lang="tr-TR" sz="1800" b="1" i="1" dirty="0" smtClean="0">
                <a:latin typeface="Times New Roman" pitchFamily="18" charset="0"/>
              </a:rPr>
              <a:t>	</a:t>
            </a:r>
            <a:r>
              <a:rPr lang="tr-TR" sz="1800" dirty="0" smtClean="0">
                <a:latin typeface="Times New Roman" pitchFamily="18" charset="0"/>
              </a:rPr>
              <a:t>MKDH				</a:t>
            </a:r>
            <a:r>
              <a:rPr lang="tr-TR" sz="1800" b="1" dirty="0" smtClean="0">
                <a:solidFill>
                  <a:schemeClr val="tx2"/>
                </a:solidFill>
                <a:latin typeface="Times New Roman" pitchFamily="18" charset="0"/>
              </a:rPr>
              <a:t>95-100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i="1" dirty="0" smtClean="0">
                <a:latin typeface="Times New Roman" pitchFamily="18" charset="0"/>
              </a:rPr>
              <a:t>Anti </a:t>
            </a:r>
            <a:r>
              <a:rPr lang="tr-TR" sz="1800" b="1" i="1" dirty="0" err="1" smtClean="0">
                <a:latin typeface="Times New Roman" pitchFamily="18" charset="0"/>
              </a:rPr>
              <a:t>Ro</a:t>
            </a:r>
            <a:r>
              <a:rPr lang="tr-TR" sz="1800" b="1" i="1" dirty="0" smtClean="0">
                <a:latin typeface="Times New Roman" pitchFamily="18" charset="0"/>
              </a:rPr>
              <a:t>/La</a:t>
            </a:r>
            <a:r>
              <a:rPr lang="tr-TR" sz="1800" dirty="0" smtClean="0"/>
              <a:t>	</a:t>
            </a:r>
            <a:r>
              <a:rPr lang="tr-TR" sz="1800" dirty="0" err="1" smtClean="0"/>
              <a:t>Juvenil</a:t>
            </a:r>
            <a:r>
              <a:rPr lang="tr-TR" sz="1800" dirty="0" smtClean="0"/>
              <a:t> </a:t>
            </a:r>
            <a:r>
              <a:rPr lang="tr-TR" sz="1800" dirty="0" err="1" smtClean="0"/>
              <a:t>Sjögren</a:t>
            </a:r>
            <a:r>
              <a:rPr lang="tr-TR" sz="1800" dirty="0" smtClean="0"/>
              <a:t>			60-70		orta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i="1" dirty="0" err="1" smtClean="0">
                <a:latin typeface="Times New Roman" pitchFamily="18" charset="0"/>
              </a:rPr>
              <a:t>antiscl</a:t>
            </a:r>
            <a:r>
              <a:rPr lang="tr-TR" sz="1800" b="1" i="1" dirty="0" smtClean="0">
                <a:latin typeface="Times New Roman" pitchFamily="18" charset="0"/>
              </a:rPr>
              <a:t>-70 	</a:t>
            </a:r>
            <a:r>
              <a:rPr lang="tr-TR" sz="1800" dirty="0" smtClean="0"/>
              <a:t>J sistemik </a:t>
            </a:r>
            <a:r>
              <a:rPr lang="tr-TR" sz="1800" dirty="0" err="1" smtClean="0"/>
              <a:t>sklerozis</a:t>
            </a:r>
            <a:r>
              <a:rPr lang="tr-TR" sz="1800" dirty="0" smtClean="0"/>
              <a:t>			34		</a:t>
            </a:r>
            <a:r>
              <a:rPr lang="tr-TR" sz="1800" dirty="0" smtClean="0">
                <a:solidFill>
                  <a:schemeClr val="tx2"/>
                </a:solidFill>
              </a:rPr>
              <a:t>99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i="1" dirty="0" smtClean="0">
                <a:latin typeface="Times New Roman" pitchFamily="18" charset="0"/>
              </a:rPr>
              <a:t>Anti </a:t>
            </a:r>
            <a:r>
              <a:rPr lang="tr-TR" sz="1800" b="1" i="1" dirty="0" err="1" smtClean="0">
                <a:latin typeface="Times New Roman" pitchFamily="18" charset="0"/>
              </a:rPr>
              <a:t>Jo</a:t>
            </a:r>
            <a:r>
              <a:rPr lang="tr-TR" sz="1800" b="1" i="1" dirty="0" smtClean="0">
                <a:latin typeface="Times New Roman" pitchFamily="18" charset="0"/>
              </a:rPr>
              <a:t>-1		</a:t>
            </a:r>
            <a:r>
              <a:rPr lang="tr-TR" sz="1800" dirty="0" smtClean="0"/>
              <a:t>J </a:t>
            </a:r>
            <a:r>
              <a:rPr lang="tr-TR" sz="1800" dirty="0" err="1" smtClean="0"/>
              <a:t>myozit</a:t>
            </a:r>
            <a:r>
              <a:rPr lang="tr-TR" sz="1800" dirty="0" smtClean="0"/>
              <a:t>				5-10		</a:t>
            </a:r>
            <a:r>
              <a:rPr lang="tr-TR" sz="1800" dirty="0" smtClean="0">
                <a:solidFill>
                  <a:schemeClr val="tx2"/>
                </a:solidFill>
              </a:rPr>
              <a:t>98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i="1" dirty="0" err="1" smtClean="0">
                <a:latin typeface="Times New Roman" pitchFamily="18" charset="0"/>
              </a:rPr>
              <a:t>Antifosfolipid</a:t>
            </a:r>
            <a:r>
              <a:rPr lang="tr-TR" sz="1800" b="1" i="1" dirty="0" smtClean="0">
                <a:latin typeface="Times New Roman" pitchFamily="18" charset="0"/>
              </a:rPr>
              <a:t>	</a:t>
            </a:r>
            <a:r>
              <a:rPr lang="tr-TR" sz="1800" dirty="0" smtClean="0"/>
              <a:t>J SLE				45		</a:t>
            </a:r>
            <a:r>
              <a:rPr lang="tr-TR" sz="1800" dirty="0" err="1" smtClean="0">
                <a:solidFill>
                  <a:schemeClr val="tx2"/>
                </a:solidFill>
              </a:rPr>
              <a:t>tromboz</a:t>
            </a:r>
            <a:endParaRPr lang="tr-TR" sz="18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i="1" dirty="0" err="1" smtClean="0">
                <a:latin typeface="Times New Roman" pitchFamily="18" charset="0"/>
              </a:rPr>
              <a:t>aCL</a:t>
            </a:r>
            <a:r>
              <a:rPr lang="tr-TR" sz="1800" b="1" i="1" dirty="0" smtClean="0">
                <a:latin typeface="Times New Roman" pitchFamily="18" charset="0"/>
              </a:rPr>
              <a:t>		</a:t>
            </a:r>
            <a:r>
              <a:rPr lang="tr-TR" sz="1800" dirty="0" smtClean="0"/>
              <a:t>J SLE				39-49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i="1" dirty="0" smtClean="0">
                <a:latin typeface="Times New Roman" pitchFamily="18" charset="0"/>
              </a:rPr>
              <a:t>Anti</a:t>
            </a:r>
            <a:r>
              <a:rPr lang="el-GR" sz="1800" b="1" i="1" dirty="0" smtClean="0">
                <a:latin typeface="Times New Roman" pitchFamily="18" charset="0"/>
                <a:cs typeface="Arial" charset="0"/>
              </a:rPr>
              <a:t>β</a:t>
            </a:r>
            <a:r>
              <a:rPr lang="tr-TR" sz="1800" b="1" i="1" baseline="-25000" dirty="0" smtClean="0">
                <a:latin typeface="Times New Roman" pitchFamily="18" charset="0"/>
                <a:cs typeface="Arial" charset="0"/>
              </a:rPr>
              <a:t>2</a:t>
            </a:r>
            <a:r>
              <a:rPr lang="tr-TR" sz="1800" b="1" i="1" dirty="0" smtClean="0">
                <a:latin typeface="Times New Roman" pitchFamily="18" charset="0"/>
                <a:cs typeface="Arial" charset="0"/>
              </a:rPr>
              <a:t>GPI</a:t>
            </a:r>
            <a:r>
              <a:rPr lang="tr-TR" sz="1800" dirty="0" smtClean="0">
                <a:cs typeface="Arial" charset="0"/>
              </a:rPr>
              <a:t>	JSLE				35		</a:t>
            </a:r>
            <a:r>
              <a:rPr lang="tr-TR" sz="1800" dirty="0" smtClean="0">
                <a:solidFill>
                  <a:schemeClr val="tx2"/>
                </a:solidFill>
                <a:cs typeface="Arial" charset="0"/>
              </a:rPr>
              <a:t>NP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i="1" dirty="0" smtClean="0">
                <a:latin typeface="Times New Roman" pitchFamily="18" charset="0"/>
                <a:cs typeface="Arial" charset="0"/>
              </a:rPr>
              <a:t>LA	</a:t>
            </a:r>
            <a:r>
              <a:rPr lang="tr-TR" sz="1800" dirty="0" smtClean="0">
                <a:cs typeface="Arial" charset="0"/>
              </a:rPr>
              <a:t>	JSLE				13-35		</a:t>
            </a:r>
            <a:r>
              <a:rPr lang="tr-TR" sz="1800" dirty="0" smtClean="0">
                <a:solidFill>
                  <a:schemeClr val="tx2"/>
                </a:solidFill>
                <a:cs typeface="Arial" charset="0"/>
              </a:rPr>
              <a:t>SSS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i="1" dirty="0" err="1" smtClean="0">
                <a:latin typeface="Times New Roman" pitchFamily="18" charset="0"/>
                <a:cs typeface="Arial" charset="0"/>
              </a:rPr>
              <a:t>Antiribozom</a:t>
            </a:r>
            <a:r>
              <a:rPr lang="tr-TR" sz="1800" dirty="0" smtClean="0">
                <a:cs typeface="Arial" charset="0"/>
              </a:rPr>
              <a:t>	SLE				10-20		</a:t>
            </a:r>
            <a:r>
              <a:rPr lang="tr-TR" sz="1800" dirty="0" smtClean="0">
                <a:solidFill>
                  <a:schemeClr val="tx2"/>
                </a:solidFill>
                <a:cs typeface="Arial" charset="0"/>
              </a:rPr>
              <a:t>Psikoz</a:t>
            </a:r>
            <a:endParaRPr lang="el-GR" sz="1800" dirty="0" smtClean="0">
              <a:solidFill>
                <a:schemeClr val="tx2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1800" dirty="0" smtClean="0">
              <a:solidFill>
                <a:schemeClr val="tx2"/>
              </a:solidFill>
            </a:endParaRPr>
          </a:p>
        </p:txBody>
      </p:sp>
      <p:cxnSp>
        <p:nvCxnSpPr>
          <p:cNvPr id="5" name="4 Düz Bağlayıcı"/>
          <p:cNvCxnSpPr/>
          <p:nvPr/>
        </p:nvCxnSpPr>
        <p:spPr>
          <a:xfrm>
            <a:off x="366466" y="1412776"/>
            <a:ext cx="784887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Düz Bağlayıcı"/>
          <p:cNvCxnSpPr/>
          <p:nvPr/>
        </p:nvCxnSpPr>
        <p:spPr>
          <a:xfrm>
            <a:off x="365896" y="2852936"/>
            <a:ext cx="792088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üz Bağlayıcı"/>
          <p:cNvCxnSpPr/>
          <p:nvPr/>
        </p:nvCxnSpPr>
        <p:spPr>
          <a:xfrm>
            <a:off x="357190" y="3427412"/>
            <a:ext cx="7929586" cy="1588"/>
          </a:xfrm>
          <a:prstGeom prst="line">
            <a:avLst/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Görüntüleme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362076"/>
            <a:ext cx="8229600" cy="41386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200" dirty="0" smtClean="0"/>
              <a:t>Direk </a:t>
            </a:r>
            <a:r>
              <a:rPr lang="tr-TR" sz="2200" dirty="0" err="1" smtClean="0"/>
              <a:t>grafiler</a:t>
            </a:r>
            <a:endParaRPr lang="tr-TR" sz="2200" dirty="0" smtClean="0"/>
          </a:p>
          <a:p>
            <a:pPr>
              <a:lnSpc>
                <a:spcPct val="150000"/>
              </a:lnSpc>
            </a:pPr>
            <a:r>
              <a:rPr lang="tr-TR" sz="2200" dirty="0" smtClean="0"/>
              <a:t>Kemik sintigrafisi: </a:t>
            </a:r>
            <a:r>
              <a:rPr lang="tr-TR" sz="2200" dirty="0" err="1" smtClean="0"/>
              <a:t>Osteomyelit</a:t>
            </a:r>
            <a:r>
              <a:rPr lang="tr-TR" sz="2200" dirty="0" smtClean="0"/>
              <a:t>, </a:t>
            </a:r>
            <a:r>
              <a:rPr lang="tr-TR" sz="2200" dirty="0" err="1" smtClean="0"/>
              <a:t>nöroblastom</a:t>
            </a:r>
            <a:r>
              <a:rPr lang="tr-TR" sz="2200" dirty="0" smtClean="0"/>
              <a:t>, kronik </a:t>
            </a:r>
            <a:r>
              <a:rPr lang="tr-TR" sz="2200" dirty="0" err="1" smtClean="0"/>
              <a:t>mültifokal</a:t>
            </a:r>
            <a:r>
              <a:rPr lang="tr-TR" sz="2200" dirty="0" smtClean="0"/>
              <a:t> </a:t>
            </a:r>
            <a:r>
              <a:rPr lang="tr-TR" sz="2200" dirty="0" err="1" smtClean="0"/>
              <a:t>osteomyelit</a:t>
            </a:r>
            <a:r>
              <a:rPr lang="tr-TR" sz="2200" dirty="0" smtClean="0"/>
              <a:t>, sistemik </a:t>
            </a:r>
            <a:r>
              <a:rPr lang="tr-TR" sz="2200" dirty="0" err="1" smtClean="0"/>
              <a:t>artrit</a:t>
            </a: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MRI</a:t>
            </a:r>
            <a:r>
              <a:rPr lang="tr-TR" sz="2200" dirty="0" smtClean="0"/>
              <a:t>:</a:t>
            </a:r>
            <a:r>
              <a:rPr lang="en-US" sz="2200" dirty="0" smtClean="0"/>
              <a:t> </a:t>
            </a:r>
            <a:r>
              <a:rPr lang="tr-TR" sz="2200" dirty="0" err="1" smtClean="0"/>
              <a:t>İnflamatuvar</a:t>
            </a:r>
            <a:r>
              <a:rPr lang="tr-TR" sz="2200" dirty="0" smtClean="0"/>
              <a:t> </a:t>
            </a:r>
            <a:r>
              <a:rPr lang="tr-TR" sz="2200" dirty="0" err="1" smtClean="0"/>
              <a:t>myozit</a:t>
            </a:r>
            <a:r>
              <a:rPr lang="tr-TR" sz="2200" dirty="0" smtClean="0"/>
              <a:t>, kronik </a:t>
            </a:r>
            <a:r>
              <a:rPr lang="tr-TR" sz="2200" dirty="0" err="1" smtClean="0"/>
              <a:t>artrit</a:t>
            </a:r>
            <a:endParaRPr lang="tr-TR" sz="2200" dirty="0" smtClean="0"/>
          </a:p>
          <a:p>
            <a:pPr>
              <a:lnSpc>
                <a:spcPct val="150000"/>
              </a:lnSpc>
            </a:pPr>
            <a:r>
              <a:rPr lang="tr-TR" sz="2200" dirty="0" err="1" smtClean="0"/>
              <a:t>Kardiyo</a:t>
            </a:r>
            <a:r>
              <a:rPr lang="tr-TR" sz="2200" dirty="0" smtClean="0"/>
              <a:t>-</a:t>
            </a:r>
            <a:r>
              <a:rPr lang="tr-TR" sz="2200" dirty="0" err="1" smtClean="0"/>
              <a:t>pulmoner</a:t>
            </a:r>
            <a:r>
              <a:rPr lang="tr-TR" sz="2200" dirty="0" smtClean="0"/>
              <a:t> değerlendirme: Tele, EKG, EKO</a:t>
            </a:r>
          </a:p>
          <a:p>
            <a:pPr>
              <a:lnSpc>
                <a:spcPct val="150000"/>
              </a:lnSpc>
            </a:pPr>
            <a:r>
              <a:rPr lang="tr-TR" sz="2200" dirty="0" smtClean="0"/>
              <a:t>Solunum fonksiyon testleri, </a:t>
            </a:r>
            <a:r>
              <a:rPr lang="tr-TR" sz="2200" dirty="0" err="1" smtClean="0"/>
              <a:t>karbonmonoksit</a:t>
            </a:r>
            <a:r>
              <a:rPr lang="tr-TR" sz="2200" dirty="0" smtClean="0"/>
              <a:t> difüzyon testi, AC tomografisi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Tedavi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2100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2200" dirty="0" smtClean="0"/>
              <a:t>NSAİİ</a:t>
            </a:r>
          </a:p>
          <a:p>
            <a:endParaRPr lang="tr-TR" sz="2200" dirty="0" smtClean="0"/>
          </a:p>
          <a:p>
            <a:r>
              <a:rPr lang="tr-TR" sz="2200" dirty="0" err="1" smtClean="0"/>
              <a:t>Glükokortikoidler</a:t>
            </a:r>
            <a:r>
              <a:rPr lang="tr-TR" sz="2200" dirty="0" smtClean="0"/>
              <a:t> (oral, </a:t>
            </a:r>
            <a:r>
              <a:rPr lang="tr-TR" sz="2200" dirty="0" err="1" smtClean="0"/>
              <a:t>pulse</a:t>
            </a:r>
            <a:r>
              <a:rPr lang="tr-TR" sz="2200" dirty="0" smtClean="0"/>
              <a:t> iv, </a:t>
            </a:r>
            <a:r>
              <a:rPr lang="tr-TR" sz="2200" dirty="0" err="1" smtClean="0"/>
              <a:t>intraartiküler</a:t>
            </a:r>
            <a:r>
              <a:rPr lang="tr-TR" sz="2200" dirty="0" smtClean="0"/>
              <a:t>, </a:t>
            </a:r>
            <a:r>
              <a:rPr lang="tr-TR" sz="2200" dirty="0" err="1" smtClean="0"/>
              <a:t>oftalmik</a:t>
            </a:r>
            <a:r>
              <a:rPr lang="tr-TR" sz="2200" dirty="0" smtClean="0"/>
              <a:t>)</a:t>
            </a:r>
          </a:p>
          <a:p>
            <a:endParaRPr lang="tr-TR" sz="2200" dirty="0" smtClean="0"/>
          </a:p>
          <a:p>
            <a:r>
              <a:rPr lang="tr-TR" sz="2200" dirty="0" smtClean="0"/>
              <a:t>Hastalık </a:t>
            </a:r>
            <a:r>
              <a:rPr lang="tr-TR" sz="2200" dirty="0" err="1" smtClean="0"/>
              <a:t>modifiye</a:t>
            </a:r>
            <a:r>
              <a:rPr lang="tr-TR" sz="2200" dirty="0" smtClean="0"/>
              <a:t> edici ilaçlar</a:t>
            </a:r>
          </a:p>
          <a:p>
            <a:pPr>
              <a:buNone/>
            </a:pPr>
            <a:r>
              <a:rPr lang="tr-TR" sz="2200" dirty="0" smtClean="0"/>
              <a:t>		Biyolojik olmayanlar: </a:t>
            </a:r>
            <a:r>
              <a:rPr lang="tr-TR" sz="2200" dirty="0" err="1" smtClean="0"/>
              <a:t>Siklofosfamid</a:t>
            </a:r>
            <a:r>
              <a:rPr lang="tr-TR" sz="2200" dirty="0" smtClean="0"/>
              <a:t>, </a:t>
            </a:r>
            <a:r>
              <a:rPr lang="tr-TR" sz="2200" dirty="0" err="1" smtClean="0"/>
              <a:t>azathioprin</a:t>
            </a:r>
            <a:r>
              <a:rPr lang="tr-TR" sz="2200" dirty="0" smtClean="0"/>
              <a:t>, </a:t>
            </a:r>
            <a:r>
              <a:rPr lang="tr-TR" sz="2200" dirty="0" err="1" smtClean="0"/>
              <a:t>mycophenolat</a:t>
            </a:r>
            <a:r>
              <a:rPr lang="tr-TR" sz="2200" dirty="0" smtClean="0"/>
              <a:t> 	</a:t>
            </a:r>
            <a:r>
              <a:rPr lang="tr-TR" sz="2200" dirty="0" err="1" smtClean="0"/>
              <a:t>mofetil</a:t>
            </a:r>
            <a:r>
              <a:rPr lang="tr-TR" sz="2200" dirty="0" smtClean="0"/>
              <a:t>, </a:t>
            </a:r>
            <a:r>
              <a:rPr lang="tr-TR" sz="2200" dirty="0" err="1" smtClean="0"/>
              <a:t>metotrexat</a:t>
            </a:r>
            <a:r>
              <a:rPr lang="tr-TR" sz="2200" dirty="0" smtClean="0"/>
              <a:t>, </a:t>
            </a:r>
            <a:r>
              <a:rPr lang="tr-TR" sz="2200" dirty="0" err="1" smtClean="0"/>
              <a:t>sulfosalazin</a:t>
            </a:r>
            <a:r>
              <a:rPr lang="tr-TR" sz="2200" dirty="0" smtClean="0"/>
              <a:t>, </a:t>
            </a:r>
            <a:r>
              <a:rPr lang="tr-TR" sz="2200" dirty="0" err="1" smtClean="0"/>
              <a:t>hidroksiklorokin</a:t>
            </a:r>
            <a:r>
              <a:rPr lang="tr-TR" sz="2200" dirty="0" smtClean="0"/>
              <a:t> </a:t>
            </a:r>
          </a:p>
          <a:p>
            <a:pPr>
              <a:buNone/>
            </a:pPr>
            <a:r>
              <a:rPr lang="tr-TR" sz="2200" dirty="0" smtClean="0"/>
              <a:t>		</a:t>
            </a:r>
          </a:p>
          <a:p>
            <a:pPr>
              <a:buNone/>
            </a:pPr>
            <a:r>
              <a:rPr lang="tr-TR" sz="2200" dirty="0" smtClean="0"/>
              <a:t>		Biyolojik ilaçlar: anti-TNF, anti-İl, 1anti-İL6, anti İL-17, antiCD20 	antikor, İVİG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Bağ dokusu hastalıkları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000100" y="1714488"/>
            <a:ext cx="5757874" cy="26432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200" dirty="0" smtClean="0"/>
              <a:t>Sistemik </a:t>
            </a:r>
            <a:r>
              <a:rPr lang="tr-TR" sz="2200" dirty="0" err="1" smtClean="0"/>
              <a:t>Lupus</a:t>
            </a:r>
            <a:r>
              <a:rPr lang="tr-TR" sz="2200" dirty="0" smtClean="0"/>
              <a:t> </a:t>
            </a:r>
            <a:r>
              <a:rPr lang="tr-TR" sz="2200" dirty="0" err="1" smtClean="0"/>
              <a:t>Eritematozus</a:t>
            </a:r>
            <a:endParaRPr lang="tr-TR" sz="2200" dirty="0" smtClean="0"/>
          </a:p>
          <a:p>
            <a:r>
              <a:rPr lang="tr-TR" sz="2200" dirty="0" err="1" smtClean="0"/>
              <a:t>Juvenil</a:t>
            </a:r>
            <a:r>
              <a:rPr lang="tr-TR" sz="2200" dirty="0" smtClean="0"/>
              <a:t> </a:t>
            </a:r>
            <a:r>
              <a:rPr lang="tr-TR" sz="2200" dirty="0" err="1" smtClean="0"/>
              <a:t>Dermatomyozit</a:t>
            </a:r>
            <a:endParaRPr lang="tr-TR" sz="2200" dirty="0" smtClean="0"/>
          </a:p>
          <a:p>
            <a:r>
              <a:rPr lang="tr-TR" sz="2200" dirty="0" err="1" smtClean="0"/>
              <a:t>Skleroderma</a:t>
            </a:r>
            <a:r>
              <a:rPr lang="tr-TR" sz="2200" dirty="0" smtClean="0"/>
              <a:t> </a:t>
            </a:r>
          </a:p>
          <a:p>
            <a:r>
              <a:rPr lang="tr-TR" sz="2200" dirty="0" err="1" smtClean="0"/>
              <a:t>Sjögren</a:t>
            </a:r>
            <a:r>
              <a:rPr lang="tr-TR" sz="2200" dirty="0" smtClean="0"/>
              <a:t> Sendromu</a:t>
            </a:r>
          </a:p>
          <a:p>
            <a:r>
              <a:rPr lang="tr-TR" sz="2200" dirty="0" err="1" smtClean="0"/>
              <a:t>Miks</a:t>
            </a:r>
            <a:r>
              <a:rPr lang="tr-TR" sz="2200" dirty="0" smtClean="0"/>
              <a:t> bağ dokusu hastalığı</a:t>
            </a:r>
          </a:p>
          <a:p>
            <a:r>
              <a:rPr lang="tr-TR" sz="2200" dirty="0" smtClean="0"/>
              <a:t>Tanımlanmamış bağ dokusu hastalığı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Sistemik 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Lupus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Eritematozus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777388"/>
            <a:ext cx="8229600" cy="2866058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Clr>
                <a:srgbClr val="6600CC"/>
              </a:buClr>
              <a:buNone/>
            </a:pPr>
            <a:r>
              <a:rPr lang="tr-TR" sz="2400" dirty="0" smtClean="0"/>
              <a:t> Çoklu organ tutulumu ile seyreder ve  </a:t>
            </a:r>
            <a:r>
              <a:rPr lang="tr-TR" sz="2400" dirty="0" err="1" smtClean="0"/>
              <a:t>otoimmün</a:t>
            </a:r>
            <a:r>
              <a:rPr lang="tr-TR" sz="2400" dirty="0" smtClean="0"/>
              <a:t> hastalıkların prototipidir</a:t>
            </a:r>
          </a:p>
          <a:p>
            <a:endParaRPr lang="tr-TR" sz="2400" dirty="0" smtClean="0"/>
          </a:p>
          <a:p>
            <a:r>
              <a:rPr lang="tr-TR" sz="2200" dirty="0" smtClean="0"/>
              <a:t>SLE’ </a:t>
            </a:r>
            <a:r>
              <a:rPr lang="tr-TR" sz="2200" dirty="0" err="1" smtClean="0"/>
              <a:t>lerin</a:t>
            </a:r>
            <a:r>
              <a:rPr lang="tr-TR" sz="2200" dirty="0" smtClean="0"/>
              <a:t>  %10-20’si çocukluk çağında başlar</a:t>
            </a:r>
          </a:p>
          <a:p>
            <a:r>
              <a:rPr lang="tr-TR" sz="2200" dirty="0" smtClean="0"/>
              <a:t>Ortalama başlangıç yaşı 12’dir, 5 yaşın altında nadirdir</a:t>
            </a:r>
          </a:p>
          <a:p>
            <a:r>
              <a:rPr lang="tr-TR" sz="2200" dirty="0" smtClean="0"/>
              <a:t>Kızlarda daha sık görülür (</a:t>
            </a:r>
            <a:r>
              <a:rPr lang="en-US" sz="2200" dirty="0" smtClean="0"/>
              <a:t>4.5-5 : 1</a:t>
            </a:r>
            <a:r>
              <a:rPr lang="tr-TR" sz="2200" dirty="0" smtClean="0"/>
              <a:t>)</a:t>
            </a:r>
            <a:r>
              <a:rPr lang="tr-TR" sz="2400" dirty="0" smtClean="0"/>
              <a:t> </a:t>
            </a:r>
          </a:p>
          <a:p>
            <a:r>
              <a:rPr lang="tr-TR" sz="2200" dirty="0" smtClean="0"/>
              <a:t>Çocuklarda böbrek tutulumu sıktır (%75)</a:t>
            </a:r>
          </a:p>
          <a:p>
            <a:endParaRPr lang="tr-TR" sz="2200" dirty="0" smtClean="0"/>
          </a:p>
          <a:p>
            <a:pPr algn="ctr">
              <a:buClr>
                <a:srgbClr val="6600CC"/>
              </a:buCl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9060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Book Antiqua" pitchFamily="18" charset="0"/>
              </a:rPr>
              <a:t>SLE </a:t>
            </a:r>
            <a:r>
              <a:rPr lang="tr-TR" sz="2800" b="1" dirty="0" err="1" smtClean="0">
                <a:solidFill>
                  <a:srgbClr val="C00000"/>
                </a:solidFill>
                <a:latin typeface="Book Antiqua" pitchFamily="18" charset="0"/>
              </a:rPr>
              <a:t>etyoloji</a:t>
            </a:r>
            <a:r>
              <a:rPr lang="tr-TR" sz="2800" b="1" dirty="0" smtClean="0">
                <a:solidFill>
                  <a:srgbClr val="C00000"/>
                </a:solidFill>
                <a:latin typeface="Book Antiqua" pitchFamily="18" charset="0"/>
              </a:rPr>
              <a:t>-</a:t>
            </a:r>
            <a:r>
              <a:rPr lang="tr-TR" sz="2800" b="1" dirty="0" err="1" smtClean="0">
                <a:solidFill>
                  <a:srgbClr val="C00000"/>
                </a:solidFill>
                <a:latin typeface="Book Antiqua" pitchFamily="18" charset="0"/>
              </a:rPr>
              <a:t>patogenez</a:t>
            </a:r>
            <a:endParaRPr lang="tr-TR" sz="2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362076"/>
            <a:ext cx="8229600" cy="421006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200" dirty="0" smtClean="0"/>
              <a:t>G</a:t>
            </a:r>
            <a:r>
              <a:rPr lang="en-US" sz="2200" dirty="0" err="1" smtClean="0"/>
              <a:t>eneti</a:t>
            </a:r>
            <a:r>
              <a:rPr lang="tr-TR" sz="2200" dirty="0" smtClean="0"/>
              <a:t>k</a:t>
            </a:r>
          </a:p>
          <a:p>
            <a:r>
              <a:rPr lang="tr-TR" sz="2200" dirty="0" smtClean="0"/>
              <a:t>Çevresel tetikleyici faktörler</a:t>
            </a:r>
          </a:p>
          <a:p>
            <a:r>
              <a:rPr lang="en-US" sz="2200" dirty="0" smtClean="0"/>
              <a:t> </a:t>
            </a:r>
            <a:r>
              <a:rPr lang="tr-TR" sz="2200" dirty="0" smtClean="0"/>
              <a:t>Sigara, alkol, kimyasallar, UV</a:t>
            </a:r>
          </a:p>
          <a:p>
            <a:r>
              <a:rPr lang="tr-TR" sz="2200" dirty="0" smtClean="0"/>
              <a:t>Hormonlar</a:t>
            </a:r>
          </a:p>
          <a:p>
            <a:r>
              <a:rPr lang="tr-TR" sz="2200" dirty="0" smtClean="0"/>
              <a:t>Enfeksiyon (</a:t>
            </a:r>
            <a:r>
              <a:rPr lang="en-US" sz="2200" dirty="0" smtClean="0"/>
              <a:t>Epstein Barr </a:t>
            </a:r>
            <a:r>
              <a:rPr lang="tr-TR" sz="2200" dirty="0" smtClean="0"/>
              <a:t>virüs, </a:t>
            </a:r>
            <a:r>
              <a:rPr lang="tr-TR" sz="2200" dirty="0" err="1" smtClean="0"/>
              <a:t>parvovirüs</a:t>
            </a:r>
            <a:r>
              <a:rPr lang="tr-TR" sz="2200" dirty="0" smtClean="0"/>
              <a:t>)</a:t>
            </a:r>
            <a:r>
              <a:rPr lang="en-US" sz="2200" dirty="0" smtClean="0"/>
              <a:t> </a:t>
            </a:r>
            <a:endParaRPr lang="tr-TR" sz="2200" dirty="0" smtClean="0"/>
          </a:p>
          <a:p>
            <a:r>
              <a:rPr lang="tr-TR" sz="2200" dirty="0" smtClean="0"/>
              <a:t>Aşılar</a:t>
            </a:r>
          </a:p>
          <a:p>
            <a:endParaRPr lang="tr-TR" sz="2200" dirty="0" smtClean="0"/>
          </a:p>
          <a:p>
            <a:r>
              <a:rPr lang="tr-TR" sz="2200" dirty="0" smtClean="0"/>
              <a:t>Çevresel faktörler </a:t>
            </a:r>
            <a:r>
              <a:rPr lang="tr-TR" sz="2200" dirty="0" err="1" smtClean="0"/>
              <a:t>immün</a:t>
            </a:r>
            <a:r>
              <a:rPr lang="tr-TR" sz="2200" dirty="0" smtClean="0"/>
              <a:t> sistem ve genom ile nasıl bir etkileşime giriyor ve </a:t>
            </a:r>
            <a:r>
              <a:rPr lang="tr-TR" sz="2200" dirty="0" err="1" smtClean="0"/>
              <a:t>otoimmün</a:t>
            </a:r>
            <a:r>
              <a:rPr lang="tr-TR" sz="2200" dirty="0" smtClean="0"/>
              <a:t> hastalıkları tetikliyor, hastalığın alevlenmesine neden oluyor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SLE 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patogenez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563074"/>
            <a:ext cx="7829576" cy="308037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200" dirty="0" err="1" smtClean="0"/>
              <a:t>İmmün</a:t>
            </a:r>
            <a:r>
              <a:rPr lang="tr-TR" sz="2200" dirty="0" smtClean="0"/>
              <a:t> </a:t>
            </a:r>
            <a:r>
              <a:rPr lang="tr-TR" sz="2200" dirty="0" err="1" smtClean="0"/>
              <a:t>disregülasyon</a:t>
            </a:r>
            <a:r>
              <a:rPr lang="tr-TR" sz="2200" dirty="0" smtClean="0"/>
              <a:t> sonucu  </a:t>
            </a:r>
            <a:r>
              <a:rPr lang="tr-TR" sz="2200" dirty="0" err="1" smtClean="0"/>
              <a:t>immün</a:t>
            </a:r>
            <a:r>
              <a:rPr lang="tr-TR" sz="2200" dirty="0" smtClean="0"/>
              <a:t> kompleks oluşumu</a:t>
            </a:r>
          </a:p>
          <a:p>
            <a:endParaRPr lang="tr-TR" sz="2200" dirty="0" smtClean="0"/>
          </a:p>
          <a:p>
            <a:r>
              <a:rPr lang="tr-TR" sz="2200" dirty="0" smtClean="0"/>
              <a:t>Hem doğal hem de </a:t>
            </a:r>
            <a:r>
              <a:rPr lang="tr-TR" sz="2200" dirty="0" err="1" smtClean="0"/>
              <a:t>adaptif</a:t>
            </a:r>
            <a:r>
              <a:rPr lang="tr-TR" sz="2200" dirty="0" smtClean="0"/>
              <a:t> </a:t>
            </a:r>
            <a:r>
              <a:rPr lang="tr-TR" sz="2200" dirty="0" err="1" smtClean="0"/>
              <a:t>immün</a:t>
            </a:r>
            <a:r>
              <a:rPr lang="tr-TR" sz="2200" dirty="0" smtClean="0"/>
              <a:t> </a:t>
            </a:r>
            <a:r>
              <a:rPr lang="tr-TR" sz="2200" dirty="0" err="1" smtClean="0"/>
              <a:t>yanıtda</a:t>
            </a:r>
            <a:r>
              <a:rPr lang="tr-TR" sz="2200" dirty="0" smtClean="0"/>
              <a:t> değişiklikler vardır. </a:t>
            </a:r>
          </a:p>
          <a:p>
            <a:pPr lvl="1"/>
            <a:endParaRPr lang="tr-TR" sz="2200" dirty="0" smtClean="0"/>
          </a:p>
          <a:p>
            <a:pPr lvl="1"/>
            <a:r>
              <a:rPr lang="tr-TR" sz="2200" dirty="0" err="1" smtClean="0"/>
              <a:t>Kompleman</a:t>
            </a:r>
            <a:r>
              <a:rPr lang="tr-TR" sz="2200" dirty="0" smtClean="0"/>
              <a:t> eksiklikleri</a:t>
            </a:r>
          </a:p>
          <a:p>
            <a:pPr lvl="1"/>
            <a:r>
              <a:rPr lang="tr-TR" sz="2200" dirty="0" smtClean="0"/>
              <a:t>Genetik olarak </a:t>
            </a:r>
            <a:r>
              <a:rPr lang="en-US" sz="2200" dirty="0" smtClean="0"/>
              <a:t>interferon-α (INF-α</a:t>
            </a:r>
            <a:r>
              <a:rPr lang="tr-TR" sz="2200" dirty="0" smtClean="0"/>
              <a:t>) </a:t>
            </a:r>
            <a:r>
              <a:rPr lang="tr-TR" sz="2200" dirty="0" err="1" smtClean="0"/>
              <a:t>nın</a:t>
            </a:r>
            <a:r>
              <a:rPr lang="tr-TR" sz="2200" dirty="0" smtClean="0"/>
              <a:t> fazla yapımı</a:t>
            </a:r>
          </a:p>
          <a:p>
            <a:pPr lvl="1"/>
            <a:r>
              <a:rPr lang="tr-TR" sz="2200" dirty="0" err="1" smtClean="0"/>
              <a:t>Apopitozdaki</a:t>
            </a:r>
            <a:r>
              <a:rPr lang="tr-TR" sz="2200" dirty="0" smtClean="0"/>
              <a:t> bozukluklar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SLE 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patogenez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8686800" cy="435771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tr-TR" dirty="0" smtClean="0"/>
          </a:p>
          <a:p>
            <a:pPr>
              <a:buNone/>
            </a:pPr>
            <a:r>
              <a:rPr lang="tr-TR" sz="2200" dirty="0" smtClean="0"/>
              <a:t>Sonuçta;</a:t>
            </a:r>
          </a:p>
          <a:p>
            <a:pPr>
              <a:buNone/>
            </a:pPr>
            <a:r>
              <a:rPr lang="tr-TR" sz="2200" dirty="0" smtClean="0"/>
              <a:t>Oluşan </a:t>
            </a:r>
            <a:r>
              <a:rPr lang="tr-TR" sz="2200" dirty="0" err="1" smtClean="0"/>
              <a:t>otoantikorlar</a:t>
            </a:r>
            <a:r>
              <a:rPr lang="tr-TR" sz="2200" dirty="0" smtClean="0"/>
              <a:t> ve </a:t>
            </a:r>
            <a:r>
              <a:rPr lang="tr-TR" sz="2200" dirty="0" err="1" smtClean="0"/>
              <a:t>immünkompleksler</a:t>
            </a:r>
            <a:r>
              <a:rPr lang="tr-TR" sz="2200" dirty="0" smtClean="0"/>
              <a:t>;</a:t>
            </a:r>
          </a:p>
          <a:p>
            <a:pPr>
              <a:buNone/>
            </a:pPr>
            <a:endParaRPr lang="tr-TR" sz="2200" dirty="0" smtClean="0"/>
          </a:p>
          <a:p>
            <a:r>
              <a:rPr lang="tr-TR" sz="2200" dirty="0" smtClean="0"/>
              <a:t>Antikor aracılı direk hücre hasarı (</a:t>
            </a:r>
            <a:r>
              <a:rPr lang="tr-TR" sz="2200" dirty="0" err="1" smtClean="0"/>
              <a:t>sitopeni</a:t>
            </a:r>
            <a:r>
              <a:rPr lang="tr-TR" sz="2200" dirty="0" smtClean="0"/>
              <a:t>)</a:t>
            </a:r>
          </a:p>
          <a:p>
            <a:r>
              <a:rPr lang="tr-TR" sz="2200" dirty="0" err="1" smtClean="0"/>
              <a:t>İmmün</a:t>
            </a:r>
            <a:r>
              <a:rPr lang="tr-TR" sz="2200" dirty="0" smtClean="0"/>
              <a:t> kompleks(İC) hastalığı: İC </a:t>
            </a:r>
            <a:r>
              <a:rPr lang="tr-TR" sz="2200" dirty="0" err="1" smtClean="0"/>
              <a:t>lerin</a:t>
            </a:r>
            <a:r>
              <a:rPr lang="tr-TR" sz="2200" dirty="0" smtClean="0"/>
              <a:t> yeterince temizlenememesi (LN, </a:t>
            </a:r>
            <a:r>
              <a:rPr lang="tr-TR" sz="2200" dirty="0" err="1" smtClean="0"/>
              <a:t>vaskülit</a:t>
            </a:r>
            <a:r>
              <a:rPr lang="tr-TR" sz="2200" dirty="0" smtClean="0"/>
              <a:t>)</a:t>
            </a:r>
            <a:r>
              <a:rPr lang="en-US" sz="2200" dirty="0" smtClean="0"/>
              <a:t> </a:t>
            </a:r>
            <a:endParaRPr lang="tr-TR" sz="2200" dirty="0" smtClean="0"/>
          </a:p>
          <a:p>
            <a:pPr>
              <a:buNone/>
            </a:pPr>
            <a:endParaRPr lang="tr-TR" sz="2200" dirty="0" smtClean="0"/>
          </a:p>
          <a:p>
            <a:pPr algn="ctr">
              <a:buNone/>
            </a:pPr>
            <a:r>
              <a:rPr lang="tr-TR" sz="2200" dirty="0" smtClean="0"/>
              <a:t>İ</a:t>
            </a:r>
            <a:r>
              <a:rPr lang="en-US" sz="2200" dirty="0" smtClean="0"/>
              <a:t>C </a:t>
            </a:r>
            <a:r>
              <a:rPr lang="tr-TR" sz="2200" dirty="0" smtClean="0"/>
              <a:t> oluşumu </a:t>
            </a:r>
            <a:r>
              <a:rPr lang="tr-TR" sz="2200" dirty="0" err="1" smtClean="0"/>
              <a:t>inflamasyon</a:t>
            </a:r>
            <a:r>
              <a:rPr lang="tr-TR" sz="2200" dirty="0" smtClean="0"/>
              <a:t> ve doku hasarı oluşturan </a:t>
            </a:r>
          </a:p>
          <a:p>
            <a:pPr algn="ctr">
              <a:buNone/>
            </a:pPr>
            <a:r>
              <a:rPr lang="tr-TR" sz="2200" dirty="0" err="1" smtClean="0"/>
              <a:t>kompleman</a:t>
            </a:r>
            <a:r>
              <a:rPr lang="tr-TR" sz="2200" dirty="0" smtClean="0"/>
              <a:t> aktivasyonuna neden olur.</a:t>
            </a:r>
          </a:p>
          <a:p>
            <a:pPr algn="ctr">
              <a:buNone/>
            </a:pPr>
            <a:endParaRPr lang="tr-TR" sz="2200" dirty="0" smtClean="0"/>
          </a:p>
          <a:p>
            <a:pPr>
              <a:buNone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Bağ dokusu hastalıklarında; 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489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2200" dirty="0" smtClean="0"/>
              <a:t>Çoklu organ ve sistem tutulumu vardır</a:t>
            </a:r>
          </a:p>
          <a:p>
            <a:pPr algn="ctr">
              <a:buNone/>
            </a:pPr>
            <a:r>
              <a:rPr lang="tr-TR" sz="2200" dirty="0" smtClean="0"/>
              <a:t>Yakınma ve bulgular çok çeşitlidir</a:t>
            </a:r>
          </a:p>
          <a:p>
            <a:endParaRPr lang="tr-TR" sz="2400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57200" y="2684140"/>
            <a:ext cx="8229600" cy="14897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tr-T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475656" y="2500306"/>
            <a:ext cx="61926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r-TR" sz="2200" dirty="0" err="1" smtClean="0"/>
              <a:t>Otoimmün</a:t>
            </a:r>
            <a:r>
              <a:rPr lang="tr-TR" sz="2200" dirty="0" smtClean="0"/>
              <a:t> yolla hedef organda </a:t>
            </a:r>
            <a:r>
              <a:rPr lang="tr-TR" sz="2200" dirty="0" err="1" smtClean="0"/>
              <a:t>inflamasyon</a:t>
            </a:r>
            <a:r>
              <a:rPr lang="tr-TR" sz="2200" dirty="0" smtClean="0"/>
              <a:t> olur</a:t>
            </a:r>
          </a:p>
        </p:txBody>
      </p:sp>
      <p:sp>
        <p:nvSpPr>
          <p:cNvPr id="6" name="5 Dikdörtgen"/>
          <p:cNvSpPr/>
          <p:nvPr/>
        </p:nvSpPr>
        <p:spPr>
          <a:xfrm>
            <a:off x="467544" y="3286124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r-TR" sz="2200" dirty="0" smtClean="0"/>
              <a:t>Birden fazla </a:t>
            </a:r>
            <a:r>
              <a:rPr lang="tr-TR" sz="2200" dirty="0" err="1" smtClean="0"/>
              <a:t>otoimmün</a:t>
            </a:r>
            <a:r>
              <a:rPr lang="tr-TR" sz="2200" dirty="0" smtClean="0"/>
              <a:t> hastalık bir arada görülebilir</a:t>
            </a:r>
          </a:p>
          <a:p>
            <a:pPr algn="ctr">
              <a:buNone/>
            </a:pPr>
            <a:r>
              <a:rPr lang="tr-TR" sz="2200" dirty="0" smtClean="0"/>
              <a:t>Birleşik-karma bağ dokusu hastalığı</a:t>
            </a:r>
          </a:p>
          <a:p>
            <a:pPr algn="ctr">
              <a:buNone/>
            </a:pPr>
            <a:r>
              <a:rPr lang="tr-TR" sz="2200" dirty="0" smtClean="0"/>
              <a:t>(</a:t>
            </a:r>
            <a:r>
              <a:rPr lang="tr-TR" sz="2200" dirty="0" err="1" smtClean="0"/>
              <a:t>Miks</a:t>
            </a:r>
            <a:r>
              <a:rPr lang="tr-TR" sz="2200" dirty="0" smtClean="0"/>
              <a:t> bağ dokusu hastalığı)</a:t>
            </a:r>
          </a:p>
        </p:txBody>
      </p:sp>
      <p:sp>
        <p:nvSpPr>
          <p:cNvPr id="7" name="6 Dikdörtgen"/>
          <p:cNvSpPr/>
          <p:nvPr/>
        </p:nvSpPr>
        <p:spPr>
          <a:xfrm>
            <a:off x="827584" y="4945575"/>
            <a:ext cx="7560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r-TR" sz="2200" dirty="0" smtClean="0"/>
              <a:t>Çocuklarda farklılaşmamış- tanı koydurucu özellikleri tam olmayan bağ dokusu hastalığı görülebilir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dirty="0">
                <a:solidFill>
                  <a:sysClr val="windowText" lastClr="000000"/>
                </a:solidFill>
                <a:latin typeface="+mn-lt"/>
              </a:rPr>
              <a:t/>
            </a:r>
            <a:br>
              <a:rPr lang="tr-TR" sz="3200" dirty="0">
                <a:solidFill>
                  <a:sysClr val="windowText" lastClr="000000"/>
                </a:solidFill>
                <a:latin typeface="+mn-lt"/>
              </a:rPr>
            </a:br>
            <a:r>
              <a:rPr lang="tr-TR" sz="3100" dirty="0">
                <a:solidFill>
                  <a:srgbClr val="C00000"/>
                </a:solidFill>
                <a:latin typeface="Book Antiqua" pitchFamily="18" charset="0"/>
              </a:rPr>
              <a:t>SLE tanısında </a:t>
            </a:r>
            <a:br>
              <a:rPr lang="tr-TR" sz="3100" dirty="0">
                <a:solidFill>
                  <a:srgbClr val="C00000"/>
                </a:solidFill>
                <a:latin typeface="Book Antiqua" pitchFamily="18" charset="0"/>
              </a:rPr>
            </a:br>
            <a:endParaRPr lang="tr-TR" sz="1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596" y="1357298"/>
            <a:ext cx="7929618" cy="414340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640715" lvl="1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tr-TR" sz="2300" dirty="0" smtClean="0">
              <a:latin typeface="+mj-lt"/>
            </a:endParaRPr>
          </a:p>
          <a:p>
            <a:pPr marL="915352" lvl="2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tr-TR" sz="2200" dirty="0" smtClean="0"/>
              <a:t>Klinik bulgular hastalığa özgül değildir </a:t>
            </a:r>
          </a:p>
          <a:p>
            <a:pPr marL="915352" lvl="2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"/>
              <a:defRPr/>
            </a:pPr>
            <a:endParaRPr lang="tr-TR" sz="2200" dirty="0" smtClean="0"/>
          </a:p>
          <a:p>
            <a:pPr marL="915352" lvl="2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tr-TR" sz="2200" dirty="0" smtClean="0"/>
              <a:t>Bulgular hastalığın ilerleyen dönemlerinde ortaya çıkabilir. </a:t>
            </a:r>
          </a:p>
          <a:p>
            <a:pPr marL="640715" lvl="1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tr-TR" sz="2200" dirty="0" smtClean="0"/>
          </a:p>
          <a:p>
            <a:pPr marL="915352" lvl="2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tr-TR" sz="2200" dirty="0" smtClean="0"/>
              <a:t>Çocuklarda hastalığın %40-90 kadarında bulgular özgülleşmemiştir. </a:t>
            </a:r>
          </a:p>
          <a:p>
            <a:pPr marL="915352" lvl="2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"/>
              <a:defRPr/>
            </a:pPr>
            <a:endParaRPr lang="tr-TR" sz="2200" dirty="0" smtClean="0"/>
          </a:p>
          <a:p>
            <a:pPr marL="915352" lvl="2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tr-TR" sz="2200" dirty="0" smtClean="0"/>
              <a:t>Tanı: ACR, SLICC  kriterleri</a:t>
            </a:r>
          </a:p>
          <a:p>
            <a:pPr marL="640715" lvl="1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tr-TR" sz="2200" dirty="0" smtClean="0"/>
          </a:p>
          <a:p>
            <a:pPr marL="640715" lvl="1" indent="-320040"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2200" dirty="0" smtClean="0">
                <a:latin typeface="+mj-lt"/>
              </a:rPr>
              <a:t>Klinik şüphe önemli</a:t>
            </a:r>
          </a:p>
          <a:p>
            <a:pPr marL="640715" lvl="1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tr-TR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Başlık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90600"/>
          </a:xfrm>
        </p:spPr>
        <p:txBody>
          <a:bodyPr/>
          <a:lstStyle/>
          <a:p>
            <a:r>
              <a:rPr lang="tr-TR" sz="2000" b="1" dirty="0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SLE tanı ölçütleri (ACR 1982,1997)</a:t>
            </a:r>
            <a:br>
              <a:rPr lang="tr-TR" sz="2000" b="1" dirty="0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</a:br>
            <a:endParaRPr lang="tr-TR" sz="2000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1507" name="2 İçerik Yer Tutucusu"/>
          <p:cNvSpPr>
            <a:spLocks noGrp="1"/>
          </p:cNvSpPr>
          <p:nvPr>
            <p:ph sz="quarter" idx="1"/>
          </p:nvPr>
        </p:nvSpPr>
        <p:spPr>
          <a:xfrm>
            <a:off x="357158" y="1000108"/>
            <a:ext cx="8229600" cy="542928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355600" indent="-355600" eaLnBrk="1" fontAlgn="auto" hangingPunct="1">
              <a:lnSpc>
                <a:spcPts val="32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2000" dirty="0" err="1" smtClean="0">
                <a:cs typeface="Times New Roman" pitchFamily="18" charset="0"/>
              </a:rPr>
              <a:t>Malar</a:t>
            </a:r>
            <a:r>
              <a:rPr lang="tr-TR" sz="2000" dirty="0" smtClean="0">
                <a:cs typeface="Times New Roman" pitchFamily="18" charset="0"/>
              </a:rPr>
              <a:t> </a:t>
            </a:r>
            <a:r>
              <a:rPr lang="tr-TR" sz="2000" dirty="0" err="1" smtClean="0">
                <a:cs typeface="Times New Roman" pitchFamily="18" charset="0"/>
              </a:rPr>
              <a:t>raş</a:t>
            </a:r>
            <a:r>
              <a:rPr lang="tr-TR" sz="2000" dirty="0" smtClean="0">
                <a:cs typeface="Times New Roman" pitchFamily="18" charset="0"/>
              </a:rPr>
              <a:t> </a:t>
            </a:r>
            <a:r>
              <a:rPr lang="tr-TR" sz="1600" dirty="0" smtClean="0">
                <a:cs typeface="Times New Roman" pitchFamily="18" charset="0"/>
              </a:rPr>
              <a:t>(</a:t>
            </a:r>
            <a:r>
              <a:rPr lang="tr-TR" sz="1600" dirty="0" err="1" smtClean="0">
                <a:cs typeface="Times New Roman" pitchFamily="18" charset="0"/>
              </a:rPr>
              <a:t>nazolabial</a:t>
            </a:r>
            <a:r>
              <a:rPr lang="tr-TR" sz="1600" dirty="0" smtClean="0">
                <a:cs typeface="Times New Roman" pitchFamily="18" charset="0"/>
              </a:rPr>
              <a:t> oluk tutulmaz, fiks </a:t>
            </a:r>
            <a:r>
              <a:rPr lang="tr-TR" sz="1600" dirty="0" err="1" smtClean="0">
                <a:cs typeface="Times New Roman" pitchFamily="18" charset="0"/>
              </a:rPr>
              <a:t>eritem</a:t>
            </a:r>
            <a:r>
              <a:rPr lang="tr-TR" sz="1600" dirty="0" smtClean="0">
                <a:cs typeface="Times New Roman" pitchFamily="18" charset="0"/>
              </a:rPr>
              <a:t>, ele gelen döküntüler)</a:t>
            </a:r>
            <a:endParaRPr lang="tr-TR" sz="2000" dirty="0" smtClean="0">
              <a:cs typeface="Times New Roman" pitchFamily="18" charset="0"/>
            </a:endParaRPr>
          </a:p>
          <a:p>
            <a:pPr marL="355600" indent="-355600" eaLnBrk="1" fontAlgn="auto" hangingPunct="1">
              <a:lnSpc>
                <a:spcPts val="32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2000" dirty="0" err="1" smtClean="0">
                <a:cs typeface="Times New Roman" pitchFamily="18" charset="0"/>
              </a:rPr>
              <a:t>Diskoid</a:t>
            </a:r>
            <a:r>
              <a:rPr lang="tr-TR" sz="2000" dirty="0" smtClean="0">
                <a:cs typeface="Times New Roman" pitchFamily="18" charset="0"/>
              </a:rPr>
              <a:t> </a:t>
            </a:r>
            <a:r>
              <a:rPr lang="tr-TR" sz="2000" dirty="0" err="1" smtClean="0">
                <a:cs typeface="Times New Roman" pitchFamily="18" charset="0"/>
              </a:rPr>
              <a:t>lupus</a:t>
            </a:r>
            <a:endParaRPr lang="tr-TR" sz="2000" dirty="0" smtClean="0">
              <a:cs typeface="Times New Roman" pitchFamily="18" charset="0"/>
            </a:endParaRPr>
          </a:p>
          <a:p>
            <a:pPr marL="355600" indent="-355600" eaLnBrk="1" fontAlgn="auto" hangingPunct="1">
              <a:lnSpc>
                <a:spcPts val="32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2000" dirty="0" err="1" smtClean="0">
                <a:cs typeface="Times New Roman" pitchFamily="18" charset="0"/>
              </a:rPr>
              <a:t>Fotosensitivite</a:t>
            </a:r>
            <a:endParaRPr lang="tr-TR" sz="2000" dirty="0" smtClean="0">
              <a:cs typeface="Times New Roman" pitchFamily="18" charset="0"/>
            </a:endParaRPr>
          </a:p>
          <a:p>
            <a:pPr marL="355600" indent="-355600">
              <a:lnSpc>
                <a:spcPts val="3200"/>
              </a:lnSpc>
              <a:buFont typeface="+mj-lt"/>
              <a:buAutoNum type="arabicPeriod"/>
              <a:defRPr/>
            </a:pPr>
            <a:r>
              <a:rPr lang="tr-TR" sz="2000" dirty="0" smtClean="0">
                <a:cs typeface="Times New Roman" pitchFamily="18" charset="0"/>
              </a:rPr>
              <a:t>Oral veya nazal ülserler</a:t>
            </a:r>
          </a:p>
          <a:p>
            <a:pPr marL="355600" indent="-355600" eaLnBrk="1" fontAlgn="auto" hangingPunct="1">
              <a:lnSpc>
                <a:spcPts val="32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2000" dirty="0" err="1" smtClean="0">
                <a:cs typeface="Times New Roman" pitchFamily="18" charset="0"/>
              </a:rPr>
              <a:t>Artrit</a:t>
            </a:r>
            <a:endParaRPr lang="tr-TR" sz="2000" dirty="0" smtClean="0">
              <a:cs typeface="Times New Roman" pitchFamily="18" charset="0"/>
            </a:endParaRPr>
          </a:p>
          <a:p>
            <a:pPr marL="355600" indent="-355600">
              <a:lnSpc>
                <a:spcPts val="3200"/>
              </a:lnSpc>
              <a:buFont typeface="+mj-lt"/>
              <a:buAutoNum type="arabicPeriod"/>
              <a:defRPr/>
            </a:pPr>
            <a:r>
              <a:rPr lang="tr-TR" sz="2000" dirty="0" err="1" smtClean="0">
                <a:cs typeface="Times New Roman" pitchFamily="18" charset="0"/>
              </a:rPr>
              <a:t>Serozit</a:t>
            </a:r>
            <a:r>
              <a:rPr lang="tr-TR" sz="2000" dirty="0" smtClean="0">
                <a:cs typeface="Times New Roman" pitchFamily="18" charset="0"/>
              </a:rPr>
              <a:t> </a:t>
            </a:r>
            <a:endParaRPr lang="tr-TR" sz="1600" dirty="0" smtClean="0">
              <a:cs typeface="Times New Roman" pitchFamily="18" charset="0"/>
            </a:endParaRPr>
          </a:p>
          <a:p>
            <a:pPr marL="355600" indent="-355600">
              <a:lnSpc>
                <a:spcPts val="3200"/>
              </a:lnSpc>
              <a:buFont typeface="+mj-lt"/>
              <a:buAutoNum type="arabicPeriod"/>
              <a:defRPr/>
            </a:pPr>
            <a:r>
              <a:rPr lang="tr-TR" sz="2000" dirty="0" smtClean="0">
                <a:cs typeface="Times New Roman" pitchFamily="18" charset="0"/>
              </a:rPr>
              <a:t>Böbrek tutulumu </a:t>
            </a:r>
            <a:endParaRPr lang="tr-TR" sz="1600" dirty="0" smtClean="0">
              <a:cs typeface="Times New Roman" pitchFamily="18" charset="0"/>
            </a:endParaRPr>
          </a:p>
          <a:p>
            <a:pPr marL="355600" indent="-355600">
              <a:lnSpc>
                <a:spcPts val="3200"/>
              </a:lnSpc>
              <a:buFont typeface="+mj-lt"/>
              <a:buAutoNum type="arabicPeriod"/>
              <a:defRPr/>
            </a:pPr>
            <a:r>
              <a:rPr lang="tr-TR" sz="2000" dirty="0" smtClean="0">
                <a:cs typeface="Times New Roman" pitchFamily="18" charset="0"/>
              </a:rPr>
              <a:t>Nörolojik tutulum</a:t>
            </a:r>
          </a:p>
          <a:p>
            <a:pPr marL="355600" indent="-355600">
              <a:lnSpc>
                <a:spcPts val="3200"/>
              </a:lnSpc>
              <a:buFont typeface="+mj-lt"/>
              <a:buAutoNum type="arabicPeriod"/>
              <a:defRPr/>
            </a:pPr>
            <a:r>
              <a:rPr lang="tr-TR" sz="2000" dirty="0" smtClean="0">
                <a:cs typeface="Times New Roman" pitchFamily="18" charset="0"/>
              </a:rPr>
              <a:t>Hematolojik tutulum</a:t>
            </a:r>
          </a:p>
          <a:p>
            <a:pPr marL="355600" indent="-355600" eaLnBrk="1" fontAlgn="auto" hangingPunct="1">
              <a:lnSpc>
                <a:spcPts val="32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2000" dirty="0" smtClean="0">
                <a:cs typeface="Times New Roman" pitchFamily="18" charset="0"/>
              </a:rPr>
              <a:t>ANA pozitifliği</a:t>
            </a:r>
          </a:p>
          <a:p>
            <a:pPr marL="355600" indent="-355600">
              <a:lnSpc>
                <a:spcPts val="3200"/>
              </a:lnSpc>
              <a:buFont typeface="+mj-lt"/>
              <a:buAutoNum type="arabicPeriod"/>
              <a:defRPr/>
            </a:pPr>
            <a:r>
              <a:rPr lang="tr-TR" sz="2000" dirty="0" smtClean="0">
                <a:cs typeface="Times New Roman" pitchFamily="18" charset="0"/>
              </a:rPr>
              <a:t>İmmünolojik tutulum (Anti </a:t>
            </a:r>
            <a:r>
              <a:rPr lang="tr-TR" sz="2000" dirty="0" err="1" smtClean="0">
                <a:cs typeface="Times New Roman" pitchFamily="18" charset="0"/>
              </a:rPr>
              <a:t>dsDNA</a:t>
            </a:r>
            <a:r>
              <a:rPr lang="tr-TR" sz="2000" dirty="0" smtClean="0">
                <a:cs typeface="Times New Roman" pitchFamily="18" charset="0"/>
              </a:rPr>
              <a:t>, Anti-</a:t>
            </a:r>
            <a:r>
              <a:rPr lang="tr-TR" sz="2000" dirty="0" err="1" smtClean="0">
                <a:cs typeface="Times New Roman" pitchFamily="18" charset="0"/>
              </a:rPr>
              <a:t>Sm</a:t>
            </a:r>
            <a:r>
              <a:rPr lang="tr-TR" sz="2000" dirty="0" smtClean="0">
                <a:cs typeface="Times New Roman" pitchFamily="18" charset="0"/>
              </a:rPr>
              <a:t>, </a:t>
            </a:r>
            <a:r>
              <a:rPr lang="tr-TR" sz="2000" dirty="0" err="1" smtClean="0">
                <a:cs typeface="Times New Roman" pitchFamily="18" charset="0"/>
              </a:rPr>
              <a:t>Antifosfolipid</a:t>
            </a:r>
            <a:r>
              <a:rPr lang="tr-TR" sz="2000" dirty="0" smtClean="0">
                <a:cs typeface="Times New Roman" pitchFamily="18" charset="0"/>
              </a:rPr>
              <a:t> antikor, </a:t>
            </a:r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etin kutusu"/>
          <p:cNvSpPr txBox="1"/>
          <p:nvPr/>
        </p:nvSpPr>
        <p:spPr>
          <a:xfrm>
            <a:off x="5214942" y="2428868"/>
            <a:ext cx="178595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Tanı için 4 kriter </a:t>
            </a:r>
            <a:endParaRPr lang="tr-T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Başlık"/>
          <p:cNvSpPr>
            <a:spLocks noGrp="1"/>
          </p:cNvSpPr>
          <p:nvPr>
            <p:ph type="title"/>
          </p:nvPr>
        </p:nvSpPr>
        <p:spPr>
          <a:xfrm>
            <a:off x="566738" y="0"/>
            <a:ext cx="8153400" cy="714375"/>
          </a:xfrm>
        </p:spPr>
        <p:txBody>
          <a:bodyPr/>
          <a:lstStyle/>
          <a:p>
            <a:r>
              <a:rPr lang="tr-TR" sz="2000" b="1" dirty="0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SLE immünolojik ve klinik tanı ölçütleri (SLICC-2012)</a:t>
            </a:r>
            <a:br>
              <a:rPr lang="tr-TR" sz="2000" b="1" dirty="0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en-US" sz="2000" dirty="0" smtClean="0"/>
              <a:t> </a:t>
            </a:r>
            <a:r>
              <a:rPr lang="tr-TR" sz="2000" dirty="0" smtClean="0">
                <a:solidFill>
                  <a:srgbClr val="C00000"/>
                </a:solidFill>
              </a:rPr>
              <a:t>(</a:t>
            </a:r>
            <a:r>
              <a:rPr lang="en-US" sz="2000" dirty="0" smtClean="0">
                <a:solidFill>
                  <a:srgbClr val="C00000"/>
                </a:solidFill>
              </a:rPr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ystemic</a:t>
            </a:r>
            <a:r>
              <a:rPr lang="en-US" sz="2000" dirty="0" smtClean="0">
                <a:solidFill>
                  <a:srgbClr val="C00000"/>
                </a:solidFill>
              </a:rPr>
              <a:t> L</a:t>
            </a:r>
            <a:r>
              <a:rPr lang="en-US" sz="2000" dirty="0" smtClean="0"/>
              <a:t>upus </a:t>
            </a:r>
            <a:r>
              <a:rPr lang="en-US" sz="2000" dirty="0" smtClean="0">
                <a:solidFill>
                  <a:srgbClr val="C00000"/>
                </a:solidFill>
              </a:rPr>
              <a:t>I</a:t>
            </a:r>
            <a:r>
              <a:rPr lang="en-US" sz="2000" dirty="0" smtClean="0"/>
              <a:t>nternational </a:t>
            </a:r>
            <a:r>
              <a:rPr lang="en-US" sz="2000" dirty="0" smtClean="0">
                <a:solidFill>
                  <a:srgbClr val="C00000"/>
                </a:solidFill>
              </a:rPr>
              <a:t>C</a:t>
            </a:r>
            <a:r>
              <a:rPr lang="en-US" sz="2000" dirty="0" smtClean="0"/>
              <a:t>ollaborating </a:t>
            </a:r>
            <a:r>
              <a:rPr lang="en-US" sz="2000" dirty="0" smtClean="0">
                <a:solidFill>
                  <a:srgbClr val="C00000"/>
                </a:solidFill>
              </a:rPr>
              <a:t>C</a:t>
            </a:r>
            <a:r>
              <a:rPr lang="en-US" sz="2000" dirty="0" smtClean="0"/>
              <a:t>linics</a:t>
            </a:r>
            <a:r>
              <a:rPr lang="tr-TR" sz="2000" dirty="0" smtClean="0"/>
              <a:t>)</a:t>
            </a:r>
            <a:r>
              <a:rPr lang="en-US" sz="2000" dirty="0" smtClean="0"/>
              <a:t> </a:t>
            </a:r>
            <a:endParaRPr lang="tr-TR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2 İçerik Yer Tutucusu"/>
          <p:cNvSpPr>
            <a:spLocks noGrp="1"/>
          </p:cNvSpPr>
          <p:nvPr>
            <p:ph sz="quarter" idx="1"/>
          </p:nvPr>
        </p:nvSpPr>
        <p:spPr>
          <a:xfrm>
            <a:off x="609600" y="785835"/>
            <a:ext cx="4033838" cy="5857875"/>
          </a:xfrm>
          <a:solidFill>
            <a:schemeClr val="bg1">
              <a:lumMod val="95000"/>
            </a:schemeClr>
          </a:solidFill>
        </p:spPr>
        <p:txBody>
          <a:bodyPr>
            <a:normAutofit fontScale="25000" lnSpcReduction="20000"/>
          </a:bodyPr>
          <a:lstStyle/>
          <a:p>
            <a:pPr marL="273050" indent="-27305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tr-TR" sz="8000" b="1" dirty="0" smtClean="0">
                <a:cs typeface="Times New Roman" pitchFamily="18" charset="0"/>
              </a:rPr>
              <a:t>Klinik ölçütler </a:t>
            </a: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7200" dirty="0" smtClean="0">
                <a:cs typeface="Times New Roman" pitchFamily="18" charset="0"/>
              </a:rPr>
              <a:t>Akut </a:t>
            </a:r>
            <a:r>
              <a:rPr lang="tr-TR" sz="7200" dirty="0" err="1" smtClean="0">
                <a:cs typeface="Times New Roman" pitchFamily="18" charset="0"/>
              </a:rPr>
              <a:t>kutanöz</a:t>
            </a:r>
            <a:r>
              <a:rPr lang="tr-TR" sz="7200" dirty="0" smtClean="0">
                <a:cs typeface="Times New Roman" pitchFamily="18" charset="0"/>
              </a:rPr>
              <a:t> </a:t>
            </a:r>
            <a:r>
              <a:rPr lang="tr-TR" sz="7200" dirty="0" err="1" smtClean="0">
                <a:cs typeface="Times New Roman" pitchFamily="18" charset="0"/>
              </a:rPr>
              <a:t>lupus</a:t>
            </a:r>
            <a:endParaRPr lang="tr-TR" sz="7200" dirty="0" smtClean="0">
              <a:cs typeface="Times New Roman" pitchFamily="18" charset="0"/>
            </a:endParaRP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7200" dirty="0" smtClean="0">
                <a:cs typeface="Times New Roman" pitchFamily="18" charset="0"/>
              </a:rPr>
              <a:t>Kronik </a:t>
            </a:r>
            <a:r>
              <a:rPr lang="tr-TR" sz="7200" dirty="0" err="1" smtClean="0">
                <a:cs typeface="Times New Roman" pitchFamily="18" charset="0"/>
              </a:rPr>
              <a:t>kutanöz</a:t>
            </a:r>
            <a:r>
              <a:rPr lang="tr-TR" sz="7200" dirty="0" smtClean="0">
                <a:cs typeface="Times New Roman" pitchFamily="18" charset="0"/>
              </a:rPr>
              <a:t> </a:t>
            </a:r>
            <a:r>
              <a:rPr lang="tr-TR" sz="7200" dirty="0" err="1" smtClean="0">
                <a:cs typeface="Times New Roman" pitchFamily="18" charset="0"/>
              </a:rPr>
              <a:t>lupus</a:t>
            </a:r>
            <a:endParaRPr lang="tr-TR" sz="7200" dirty="0" smtClean="0">
              <a:cs typeface="Times New Roman" pitchFamily="18" charset="0"/>
            </a:endParaRP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7200" dirty="0" smtClean="0">
                <a:cs typeface="Times New Roman" pitchFamily="18" charset="0"/>
              </a:rPr>
              <a:t>Oral veya nazal ülserler</a:t>
            </a: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7200" dirty="0" err="1" smtClean="0">
                <a:cs typeface="Times New Roman" pitchFamily="18" charset="0"/>
              </a:rPr>
              <a:t>Skar</a:t>
            </a:r>
            <a:r>
              <a:rPr lang="tr-TR" sz="7200" dirty="0" smtClean="0">
                <a:cs typeface="Times New Roman" pitchFamily="18" charset="0"/>
              </a:rPr>
              <a:t> olmaksızın </a:t>
            </a:r>
            <a:r>
              <a:rPr lang="tr-TR" sz="7200" dirty="0" err="1" smtClean="0">
                <a:cs typeface="Times New Roman" pitchFamily="18" charset="0"/>
              </a:rPr>
              <a:t>alopesi</a:t>
            </a:r>
            <a:endParaRPr lang="tr-TR" sz="7200" dirty="0" smtClean="0">
              <a:cs typeface="Times New Roman" pitchFamily="18" charset="0"/>
            </a:endParaRP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7200" dirty="0" err="1" smtClean="0">
                <a:cs typeface="Times New Roman" pitchFamily="18" charset="0"/>
              </a:rPr>
              <a:t>Sinovit</a:t>
            </a:r>
            <a:endParaRPr lang="tr-TR" sz="7200" dirty="0" smtClean="0">
              <a:cs typeface="Times New Roman" pitchFamily="18" charset="0"/>
            </a:endParaRP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7200" dirty="0" err="1" smtClean="0">
                <a:cs typeface="Times New Roman" pitchFamily="18" charset="0"/>
              </a:rPr>
              <a:t>Serozit</a:t>
            </a:r>
            <a:endParaRPr lang="tr-TR" sz="7200" dirty="0" smtClean="0">
              <a:cs typeface="Times New Roman" pitchFamily="18" charset="0"/>
            </a:endParaRP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7200" dirty="0" smtClean="0">
                <a:cs typeface="Times New Roman" pitchFamily="18" charset="0"/>
              </a:rPr>
              <a:t>Böbrek tutulumu</a:t>
            </a: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7200" dirty="0" smtClean="0">
                <a:cs typeface="Times New Roman" pitchFamily="18" charset="0"/>
              </a:rPr>
              <a:t>Nörolojik tutulum</a:t>
            </a: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7200" dirty="0" err="1" smtClean="0">
                <a:cs typeface="Times New Roman" pitchFamily="18" charset="0"/>
              </a:rPr>
              <a:t>Hemolitik</a:t>
            </a:r>
            <a:r>
              <a:rPr lang="tr-TR" sz="7200" dirty="0" smtClean="0">
                <a:cs typeface="Times New Roman" pitchFamily="18" charset="0"/>
              </a:rPr>
              <a:t> anemi</a:t>
            </a: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7200" dirty="0" err="1" smtClean="0">
                <a:cs typeface="Times New Roman" pitchFamily="18" charset="0"/>
              </a:rPr>
              <a:t>Lökopeni</a:t>
            </a:r>
            <a:endParaRPr lang="tr-TR" sz="7200" dirty="0" smtClean="0">
              <a:cs typeface="Times New Roman" pitchFamily="18" charset="0"/>
            </a:endParaRP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7200" dirty="0" err="1" smtClean="0">
                <a:cs typeface="Times New Roman" pitchFamily="18" charset="0"/>
              </a:rPr>
              <a:t>Trombositopeni</a:t>
            </a:r>
            <a:endParaRPr lang="tr-TR" sz="7200" dirty="0" smtClean="0">
              <a:cs typeface="Times New Roman" pitchFamily="18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tr-TR" sz="4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tr-TR" dirty="0" smtClean="0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3438" y="785794"/>
            <a:ext cx="4071966" cy="585791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320040" indent="-32004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tr-TR" sz="2000" b="1" dirty="0" smtClean="0">
                <a:cs typeface="Times New Roman" pitchFamily="18" charset="0"/>
              </a:rPr>
              <a:t>İmmünolojik ölçütler</a:t>
            </a: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1600" dirty="0" smtClean="0">
                <a:cs typeface="Times New Roman" pitchFamily="18" charset="0"/>
              </a:rPr>
              <a:t>ANA </a:t>
            </a: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1600" dirty="0" smtClean="0">
                <a:cs typeface="Times New Roman" pitchFamily="18" charset="0"/>
              </a:rPr>
              <a:t>Anti </a:t>
            </a:r>
            <a:r>
              <a:rPr lang="tr-TR" sz="1600" dirty="0" err="1" smtClean="0">
                <a:cs typeface="Times New Roman" pitchFamily="18" charset="0"/>
              </a:rPr>
              <a:t>dsDNA</a:t>
            </a:r>
            <a:endParaRPr lang="tr-TR" sz="1600" dirty="0" smtClean="0">
              <a:cs typeface="Times New Roman" pitchFamily="18" charset="0"/>
            </a:endParaRP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1600" dirty="0" smtClean="0">
                <a:cs typeface="Times New Roman" pitchFamily="18" charset="0"/>
              </a:rPr>
              <a:t>Anti-</a:t>
            </a:r>
            <a:r>
              <a:rPr lang="tr-TR" sz="1600" dirty="0" err="1" smtClean="0">
                <a:cs typeface="Times New Roman" pitchFamily="18" charset="0"/>
              </a:rPr>
              <a:t>Sm</a:t>
            </a:r>
            <a:endParaRPr lang="tr-TR" sz="1600" dirty="0" smtClean="0">
              <a:cs typeface="Times New Roman" pitchFamily="18" charset="0"/>
            </a:endParaRP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1600" dirty="0" err="1" smtClean="0">
                <a:cs typeface="Times New Roman" pitchFamily="18" charset="0"/>
              </a:rPr>
              <a:t>Antifosfolipid</a:t>
            </a:r>
            <a:r>
              <a:rPr lang="tr-TR" sz="1600" dirty="0" smtClean="0">
                <a:cs typeface="Times New Roman" pitchFamily="18" charset="0"/>
              </a:rPr>
              <a:t> antikor, LA, yalancı pozitif WDRL, AC (</a:t>
            </a:r>
            <a:r>
              <a:rPr lang="tr-TR" sz="1600" dirty="0" err="1" smtClean="0">
                <a:cs typeface="Times New Roman" pitchFamily="18" charset="0"/>
              </a:rPr>
              <a:t>IgA</a:t>
            </a:r>
            <a:r>
              <a:rPr lang="tr-TR" sz="1600" dirty="0" smtClean="0">
                <a:cs typeface="Times New Roman" pitchFamily="18" charset="0"/>
              </a:rPr>
              <a:t>,M,G), anti-2-</a:t>
            </a:r>
            <a:r>
              <a:rPr lang="tr-TR" sz="1600" dirty="0" err="1" smtClean="0">
                <a:cs typeface="Times New Roman" pitchFamily="18" charset="0"/>
              </a:rPr>
              <a:t>glikoprotein</a:t>
            </a:r>
            <a:r>
              <a:rPr lang="tr-TR" sz="1600" dirty="0" smtClean="0">
                <a:cs typeface="Times New Roman" pitchFamily="18" charset="0"/>
              </a:rPr>
              <a:t> I(</a:t>
            </a:r>
            <a:r>
              <a:rPr lang="tr-TR" sz="1600" dirty="0" err="1" smtClean="0">
                <a:cs typeface="Times New Roman" pitchFamily="18" charset="0"/>
              </a:rPr>
              <a:t>IgA</a:t>
            </a:r>
            <a:r>
              <a:rPr lang="tr-TR" sz="1600" dirty="0" smtClean="0">
                <a:cs typeface="Times New Roman" pitchFamily="18" charset="0"/>
              </a:rPr>
              <a:t>,M,G) pozitifliği</a:t>
            </a: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1600" dirty="0" smtClean="0">
                <a:cs typeface="Times New Roman" pitchFamily="18" charset="0"/>
              </a:rPr>
              <a:t>C3, C4, CH50 düşüklüğü</a:t>
            </a: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1600" dirty="0" smtClean="0">
                <a:cs typeface="Times New Roman" pitchFamily="18" charset="0"/>
              </a:rPr>
              <a:t>Direkt </a:t>
            </a:r>
            <a:r>
              <a:rPr lang="tr-TR" sz="1600" dirty="0" err="1" smtClean="0">
                <a:cs typeface="Times New Roman" pitchFamily="18" charset="0"/>
              </a:rPr>
              <a:t>coombs</a:t>
            </a:r>
            <a:r>
              <a:rPr lang="tr-TR" sz="1600" dirty="0" smtClean="0">
                <a:cs typeface="Times New Roman" pitchFamily="18" charset="0"/>
              </a:rPr>
              <a:t> pozitifliği- </a:t>
            </a:r>
            <a:r>
              <a:rPr lang="tr-TR" sz="1600" dirty="0" err="1" smtClean="0">
                <a:cs typeface="Times New Roman" pitchFamily="18" charset="0"/>
              </a:rPr>
              <a:t>hemolitik</a:t>
            </a:r>
            <a:r>
              <a:rPr lang="tr-TR" sz="1600" dirty="0" smtClean="0">
                <a:cs typeface="Times New Roman" pitchFamily="18" charset="0"/>
              </a:rPr>
              <a:t> anemi olmaksızın</a:t>
            </a:r>
          </a:p>
          <a:p>
            <a:pPr marL="320040" indent="-32004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tr-TR" sz="1600" dirty="0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SLE-Tanı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285720" y="1371560"/>
            <a:ext cx="8686800" cy="34862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200" dirty="0" smtClean="0"/>
              <a:t>ACR kriterlerine göre 4 kriter</a:t>
            </a:r>
          </a:p>
          <a:p>
            <a:endParaRPr lang="tr-TR" sz="2200" dirty="0" smtClean="0"/>
          </a:p>
          <a:p>
            <a:r>
              <a:rPr lang="en-US" sz="2200" dirty="0" smtClean="0"/>
              <a:t>SLICC </a:t>
            </a:r>
            <a:r>
              <a:rPr lang="tr-TR" sz="2200" dirty="0" smtClean="0"/>
              <a:t>kriterlerine göre</a:t>
            </a:r>
            <a:r>
              <a:rPr lang="en-US" sz="2200" dirty="0" smtClean="0"/>
              <a:t> </a:t>
            </a:r>
            <a:r>
              <a:rPr lang="tr-TR" sz="2200" dirty="0" smtClean="0"/>
              <a:t>(</a:t>
            </a:r>
            <a:r>
              <a:rPr lang="en-US" sz="2200" dirty="0" smtClean="0"/>
              <a:t>11 </a:t>
            </a:r>
            <a:r>
              <a:rPr lang="tr-TR" sz="2200" dirty="0" smtClean="0"/>
              <a:t>klinik, 6 immünolojik bulgudan)</a:t>
            </a:r>
            <a:r>
              <a:rPr lang="en-US" sz="2200" dirty="0" smtClean="0"/>
              <a:t> </a:t>
            </a:r>
            <a:endParaRPr lang="tr-TR" sz="2200" dirty="0" smtClean="0"/>
          </a:p>
          <a:p>
            <a:pPr algn="ctr">
              <a:buNone/>
            </a:pPr>
            <a:r>
              <a:rPr lang="tr-TR" sz="2200" dirty="0" smtClean="0"/>
              <a:t>4 kriter gerekli</a:t>
            </a:r>
          </a:p>
          <a:p>
            <a:pPr lvl="1">
              <a:buNone/>
            </a:pPr>
            <a:r>
              <a:rPr lang="tr-TR" sz="2200" dirty="0" smtClean="0"/>
              <a:t> </a:t>
            </a:r>
          </a:p>
          <a:p>
            <a:pPr lvl="1"/>
            <a:r>
              <a:rPr lang="tr-TR" sz="2200" dirty="0" smtClean="0"/>
              <a:t>Bunların en az biri klinik ve biri </a:t>
            </a:r>
            <a:r>
              <a:rPr lang="tr-TR" sz="2200" dirty="0" err="1" smtClean="0"/>
              <a:t>laboratuvar</a:t>
            </a:r>
            <a:r>
              <a:rPr lang="tr-TR" sz="2200" dirty="0" smtClean="0"/>
              <a:t> kriter olmalı</a:t>
            </a:r>
          </a:p>
          <a:p>
            <a:pPr lvl="1"/>
            <a:r>
              <a:rPr lang="tr-TR" sz="2200" dirty="0" smtClean="0"/>
              <a:t>Biyopsi tanılı böbrek tutulumu varsa ANA veya </a:t>
            </a:r>
            <a:r>
              <a:rPr lang="tr-TR" sz="2200" dirty="0" err="1" smtClean="0"/>
              <a:t>antidsDNA</a:t>
            </a:r>
            <a:r>
              <a:rPr lang="tr-TR" sz="2200" dirty="0" smtClean="0"/>
              <a:t> pozitifliği yeterli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SLE-klinik bulgular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586444"/>
            <a:ext cx="8229600" cy="26998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200" dirty="0" smtClean="0"/>
              <a:t>Ateş, halsizlik, kilo kaybı, iştahsızlık</a:t>
            </a:r>
          </a:p>
          <a:p>
            <a:endParaRPr lang="tr-TR" sz="2200" dirty="0" smtClean="0"/>
          </a:p>
          <a:p>
            <a:r>
              <a:rPr lang="tr-TR" sz="2200" dirty="0" err="1" smtClean="0"/>
              <a:t>İmmün</a:t>
            </a:r>
            <a:r>
              <a:rPr lang="tr-TR" sz="2200" dirty="0" smtClean="0"/>
              <a:t> aktivasyona bağlı yaygın </a:t>
            </a:r>
            <a:r>
              <a:rPr lang="tr-TR" sz="2200" dirty="0" err="1" smtClean="0"/>
              <a:t>lenfadenopati</a:t>
            </a:r>
            <a:r>
              <a:rPr lang="tr-TR" sz="2200" dirty="0" smtClean="0"/>
              <a:t>, </a:t>
            </a:r>
            <a:r>
              <a:rPr lang="tr-TR" sz="2200" dirty="0" err="1" smtClean="0"/>
              <a:t>hepatosplenomegali</a:t>
            </a:r>
            <a:endParaRPr lang="tr-TR" sz="2200" dirty="0" smtClean="0"/>
          </a:p>
          <a:p>
            <a:endParaRPr lang="tr-TR" sz="2200" dirty="0" smtClean="0"/>
          </a:p>
          <a:p>
            <a:r>
              <a:rPr lang="tr-TR" sz="2200" dirty="0" smtClean="0"/>
              <a:t>Tek organ tutulumu ile başlayabilir veya çoklu organ tutulumu ile gelir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Mukokütanöz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 bulgular (%85) 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8758"/>
          </a:xfrm>
          <a:solidFill>
            <a:schemeClr val="bg1">
              <a:lumMod val="95000"/>
            </a:schemeClr>
          </a:solidFill>
        </p:spPr>
        <p:txBody>
          <a:bodyPr>
            <a:normAutofit fontScale="92500"/>
          </a:bodyPr>
          <a:lstStyle/>
          <a:p>
            <a:pPr>
              <a:lnSpc>
                <a:spcPts val="3400"/>
              </a:lnSpc>
            </a:pPr>
            <a:r>
              <a:rPr lang="tr-TR" sz="2200" dirty="0" smtClean="0"/>
              <a:t>Oral ve </a:t>
            </a:r>
            <a:r>
              <a:rPr lang="tr-TR" sz="2200" dirty="0" err="1" smtClean="0"/>
              <a:t>nozofarengeal</a:t>
            </a:r>
            <a:r>
              <a:rPr lang="tr-TR" sz="2200" dirty="0" smtClean="0"/>
              <a:t> ağrısız ülserler</a:t>
            </a:r>
          </a:p>
          <a:p>
            <a:pPr>
              <a:lnSpc>
                <a:spcPts val="3400"/>
              </a:lnSpc>
            </a:pPr>
            <a:r>
              <a:rPr lang="en-US" sz="2200" dirty="0" err="1" smtClean="0"/>
              <a:t>Malar</a:t>
            </a:r>
            <a:r>
              <a:rPr lang="en-US" sz="2200" dirty="0" smtClean="0"/>
              <a:t> </a:t>
            </a:r>
            <a:r>
              <a:rPr lang="en-US" sz="2200" dirty="0" err="1" smtClean="0"/>
              <a:t>ra</a:t>
            </a:r>
            <a:r>
              <a:rPr lang="tr-TR" sz="2200" dirty="0" smtClean="0"/>
              <a:t>ş</a:t>
            </a:r>
          </a:p>
          <a:p>
            <a:pPr lvl="1">
              <a:lnSpc>
                <a:spcPts val="3400"/>
              </a:lnSpc>
            </a:pPr>
            <a:r>
              <a:rPr lang="tr-TR" sz="2200" dirty="0" smtClean="0"/>
              <a:t>Solmayan </a:t>
            </a:r>
            <a:r>
              <a:rPr lang="tr-TR" sz="2200" dirty="0" err="1" smtClean="0"/>
              <a:t>eritem</a:t>
            </a:r>
            <a:r>
              <a:rPr lang="tr-TR" sz="2200" dirty="0" smtClean="0"/>
              <a:t>, ciltten kabarık , </a:t>
            </a:r>
            <a:r>
              <a:rPr lang="tr-TR" sz="2200" dirty="0" err="1" smtClean="0"/>
              <a:t>malar</a:t>
            </a:r>
            <a:r>
              <a:rPr lang="tr-TR" sz="2200" dirty="0" smtClean="0"/>
              <a:t> çıkıntılar ve burun </a:t>
            </a:r>
            <a:r>
              <a:rPr lang="tr-TR" sz="2200" dirty="0" err="1" smtClean="0"/>
              <a:t>kökünüde</a:t>
            </a:r>
            <a:r>
              <a:rPr lang="tr-TR" sz="2200" dirty="0" smtClean="0"/>
              <a:t> içine alan- kelebek benzeri </a:t>
            </a:r>
            <a:r>
              <a:rPr lang="tr-TR" sz="2200" dirty="0" err="1" smtClean="0"/>
              <a:t>makülopapüler</a:t>
            </a:r>
            <a:r>
              <a:rPr lang="tr-TR" sz="2200" dirty="0" smtClean="0"/>
              <a:t> döküntü</a:t>
            </a:r>
          </a:p>
          <a:p>
            <a:pPr lvl="1">
              <a:lnSpc>
                <a:spcPts val="3400"/>
              </a:lnSpc>
            </a:pPr>
            <a:r>
              <a:rPr lang="tr-TR" sz="2200" dirty="0" err="1" smtClean="0"/>
              <a:t>Nazolabial</a:t>
            </a:r>
            <a:r>
              <a:rPr lang="tr-TR" sz="2200" dirty="0" smtClean="0"/>
              <a:t> oluk genellikle tutulmaz</a:t>
            </a:r>
          </a:p>
          <a:p>
            <a:pPr>
              <a:lnSpc>
                <a:spcPts val="3400"/>
              </a:lnSpc>
            </a:pPr>
            <a:r>
              <a:rPr lang="en-US" sz="2200" dirty="0" err="1" smtClean="0"/>
              <a:t>Dis</a:t>
            </a:r>
            <a:r>
              <a:rPr lang="tr-TR" sz="2200" dirty="0" smtClean="0"/>
              <a:t>k</a:t>
            </a:r>
            <a:r>
              <a:rPr lang="en-US" sz="2200" dirty="0" err="1" smtClean="0"/>
              <a:t>oid</a:t>
            </a:r>
            <a:r>
              <a:rPr lang="en-US" sz="2200" dirty="0" smtClean="0"/>
              <a:t> </a:t>
            </a:r>
            <a:r>
              <a:rPr lang="en-US" sz="2200" dirty="0" err="1" smtClean="0"/>
              <a:t>ra</a:t>
            </a:r>
            <a:r>
              <a:rPr lang="tr-TR" sz="2200" dirty="0" smtClean="0"/>
              <a:t>ş</a:t>
            </a:r>
          </a:p>
          <a:p>
            <a:pPr lvl="1">
              <a:lnSpc>
                <a:spcPts val="3400"/>
              </a:lnSpc>
            </a:pPr>
            <a:r>
              <a:rPr lang="tr-TR" sz="2200" dirty="0" err="1" smtClean="0"/>
              <a:t>Eritematöz</a:t>
            </a:r>
            <a:r>
              <a:rPr lang="tr-TR" sz="2200" dirty="0" smtClean="0"/>
              <a:t> yama şeklinde, </a:t>
            </a:r>
            <a:r>
              <a:rPr lang="tr-TR" sz="2200" dirty="0" err="1" smtClean="0"/>
              <a:t>keratoz</a:t>
            </a:r>
            <a:r>
              <a:rPr lang="tr-TR" sz="2200" dirty="0" smtClean="0"/>
              <a:t>, pullanma</a:t>
            </a:r>
            <a:r>
              <a:rPr lang="en-US" sz="2200" dirty="0" smtClean="0"/>
              <a:t> </a:t>
            </a:r>
            <a:r>
              <a:rPr lang="tr-TR" sz="2200" dirty="0" smtClean="0"/>
              <a:t>, </a:t>
            </a:r>
            <a:r>
              <a:rPr lang="tr-TR" sz="2200" dirty="0" err="1" smtClean="0"/>
              <a:t>atrofi</a:t>
            </a:r>
            <a:r>
              <a:rPr lang="tr-TR" sz="2200" dirty="0" smtClean="0"/>
              <a:t>, </a:t>
            </a:r>
            <a:r>
              <a:rPr lang="tr-TR" sz="2200" dirty="0" err="1" smtClean="0"/>
              <a:t>folliküler</a:t>
            </a:r>
            <a:r>
              <a:rPr lang="tr-TR" sz="2200" dirty="0" smtClean="0"/>
              <a:t> tıkaçlar</a:t>
            </a:r>
          </a:p>
          <a:p>
            <a:pPr>
              <a:lnSpc>
                <a:spcPts val="3400"/>
              </a:lnSpc>
            </a:pPr>
            <a:r>
              <a:rPr lang="tr-TR" sz="2200" dirty="0" err="1" smtClean="0"/>
              <a:t>Fotosensistivite</a:t>
            </a:r>
            <a:endParaRPr lang="tr-TR" sz="2200" dirty="0" smtClean="0"/>
          </a:p>
          <a:p>
            <a:pPr marL="548640" lvl="2">
              <a:lnSpc>
                <a:spcPts val="34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tr-TR" sz="2200" dirty="0" smtClean="0"/>
              <a:t>Güneş ışınları-UV ile cilt lezyonlarında, ve sistemik bulgularda alevlenme</a:t>
            </a:r>
          </a:p>
          <a:p>
            <a:pPr>
              <a:lnSpc>
                <a:spcPts val="3400"/>
              </a:lnSpc>
            </a:pPr>
            <a:r>
              <a:rPr lang="tr-TR" sz="2200" dirty="0" err="1" smtClean="0"/>
              <a:t>Alopesi</a:t>
            </a:r>
            <a:r>
              <a:rPr lang="tr-TR" sz="2200" dirty="0" smtClean="0"/>
              <a:t> (</a:t>
            </a:r>
            <a:r>
              <a:rPr lang="tr-TR" sz="2200" dirty="0" err="1" smtClean="0"/>
              <a:t>skarsız</a:t>
            </a:r>
            <a:r>
              <a:rPr lang="tr-TR" sz="2200" dirty="0" smtClean="0"/>
              <a:t>)</a:t>
            </a:r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SLE- 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Mukokutanöz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 bulgular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8215370" cy="3143272"/>
          </a:xfrm>
          <a:solidFill>
            <a:schemeClr val="tx2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tr-TR" sz="2200" dirty="0" err="1" smtClean="0"/>
              <a:t>Raynaud</a:t>
            </a:r>
            <a:r>
              <a:rPr lang="tr-TR" sz="2200" dirty="0" smtClean="0"/>
              <a:t> fenomeni</a:t>
            </a:r>
          </a:p>
          <a:p>
            <a:r>
              <a:rPr lang="tr-TR" sz="2200" dirty="0" err="1" smtClean="0"/>
              <a:t>Palmar</a:t>
            </a:r>
            <a:r>
              <a:rPr lang="tr-TR" sz="2200" dirty="0" smtClean="0"/>
              <a:t>/</a:t>
            </a:r>
            <a:r>
              <a:rPr lang="tr-TR" sz="2200" dirty="0" err="1" smtClean="0"/>
              <a:t>plantar</a:t>
            </a:r>
            <a:r>
              <a:rPr lang="tr-TR" sz="2200" dirty="0" smtClean="0"/>
              <a:t>/</a:t>
            </a:r>
            <a:r>
              <a:rPr lang="tr-TR" sz="2200" dirty="0" err="1" smtClean="0"/>
              <a:t>periungual</a:t>
            </a:r>
            <a:r>
              <a:rPr lang="tr-TR" sz="2200" dirty="0" smtClean="0"/>
              <a:t> </a:t>
            </a:r>
            <a:r>
              <a:rPr lang="tr-TR" sz="2200" dirty="0" err="1" smtClean="0"/>
              <a:t>eritem</a:t>
            </a:r>
            <a:endParaRPr lang="tr-TR" sz="2200" dirty="0" smtClean="0"/>
          </a:p>
          <a:p>
            <a:r>
              <a:rPr lang="tr-TR" sz="2200" dirty="0" err="1" smtClean="0"/>
              <a:t>Livedo</a:t>
            </a:r>
            <a:r>
              <a:rPr lang="tr-TR" sz="2200" dirty="0" smtClean="0"/>
              <a:t> </a:t>
            </a:r>
            <a:r>
              <a:rPr lang="tr-TR" sz="2200" dirty="0" err="1" smtClean="0"/>
              <a:t>retikularis</a:t>
            </a:r>
            <a:endParaRPr lang="tr-TR" sz="2200" dirty="0" smtClean="0"/>
          </a:p>
          <a:p>
            <a:r>
              <a:rPr lang="tr-TR" sz="2200" dirty="0" err="1" smtClean="0"/>
              <a:t>Vaskulit</a:t>
            </a:r>
            <a:r>
              <a:rPr lang="tr-TR" sz="2200" dirty="0" smtClean="0"/>
              <a:t>  </a:t>
            </a:r>
          </a:p>
          <a:p>
            <a:pPr lvl="1"/>
            <a:r>
              <a:rPr lang="tr-TR" sz="2000" dirty="0" err="1" smtClean="0"/>
              <a:t>Peteşi</a:t>
            </a:r>
            <a:r>
              <a:rPr lang="tr-TR" sz="2000" dirty="0" smtClean="0"/>
              <a:t>  </a:t>
            </a:r>
          </a:p>
          <a:p>
            <a:pPr lvl="1"/>
            <a:r>
              <a:rPr lang="tr-TR" sz="2000" dirty="0" smtClean="0"/>
              <a:t>Ele gelen </a:t>
            </a:r>
            <a:r>
              <a:rPr lang="tr-TR" sz="2000" dirty="0" err="1" smtClean="0"/>
              <a:t>purpura</a:t>
            </a:r>
            <a:r>
              <a:rPr lang="tr-TR" sz="2000" dirty="0" smtClean="0"/>
              <a:t> (</a:t>
            </a:r>
            <a:r>
              <a:rPr lang="tr-TR" sz="2000" dirty="0" err="1" smtClean="0"/>
              <a:t>lekositoklastik</a:t>
            </a:r>
            <a:r>
              <a:rPr lang="tr-TR" sz="2000" dirty="0" smtClean="0"/>
              <a:t> </a:t>
            </a:r>
            <a:r>
              <a:rPr lang="tr-TR" sz="2000" dirty="0" err="1" smtClean="0"/>
              <a:t>vaskülit</a:t>
            </a:r>
            <a:r>
              <a:rPr lang="tr-TR" sz="2000" dirty="0" smtClean="0"/>
              <a:t> )  </a:t>
            </a:r>
          </a:p>
          <a:p>
            <a:pPr lvl="1"/>
            <a:r>
              <a:rPr lang="tr-TR" sz="2000" dirty="0" err="1" smtClean="0"/>
              <a:t>Chilblain</a:t>
            </a:r>
            <a:r>
              <a:rPr lang="tr-TR" sz="2000" dirty="0" smtClean="0"/>
              <a:t> lezyonlar/Nodül  </a:t>
            </a:r>
          </a:p>
          <a:p>
            <a:pPr lvl="1"/>
            <a:r>
              <a:rPr lang="tr-TR" sz="2000" dirty="0" smtClean="0"/>
              <a:t>Parmaklarda ülserler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5" descr="DSC0143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28604"/>
            <a:ext cx="4679950" cy="3119437"/>
          </a:xfrm>
          <a:noFill/>
        </p:spPr>
      </p:pic>
      <p:pic>
        <p:nvPicPr>
          <p:cNvPr id="86021" name="Picture 10" descr="DSC0143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27538" y="3429000"/>
            <a:ext cx="4716462" cy="3144838"/>
          </a:xfrm>
          <a:noFill/>
        </p:spPr>
      </p:pic>
      <p:sp>
        <p:nvSpPr>
          <p:cNvPr id="8" name="7 Dikdörtgen"/>
          <p:cNvSpPr/>
          <p:nvPr/>
        </p:nvSpPr>
        <p:spPr>
          <a:xfrm>
            <a:off x="1500166" y="1285860"/>
            <a:ext cx="57606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2643174" y="1357298"/>
            <a:ext cx="57606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6012160" y="3645024"/>
            <a:ext cx="792088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4716016" y="3717032"/>
            <a:ext cx="360040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Metin Yer Tutucusu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3" name="1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5670922" cy="658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5292080" y="501317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 smtClean="0"/>
              <a:t>Mukokütanöz</a:t>
            </a:r>
            <a:r>
              <a:rPr lang="tr-TR" sz="2000" dirty="0" smtClean="0"/>
              <a:t> bulgular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88067" name="Picture 4" descr="DSC014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3429000"/>
            <a:ext cx="4464496" cy="3119438"/>
          </a:xfrm>
          <a:noFill/>
        </p:spPr>
      </p:pic>
      <p:pic>
        <p:nvPicPr>
          <p:cNvPr id="88068" name="Picture 10" descr="DSC0142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60032" y="548680"/>
            <a:ext cx="3905250" cy="5399087"/>
          </a:xfrm>
          <a:noFill/>
        </p:spPr>
      </p:pic>
      <p:pic>
        <p:nvPicPr>
          <p:cNvPr id="5" name="Picture 5" descr="DSC014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393" y="260648"/>
            <a:ext cx="449463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1547664" y="26064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>
                <a:solidFill>
                  <a:schemeClr val="bg1"/>
                </a:solidFill>
              </a:rPr>
              <a:t>Palmar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eritem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5292080" y="609329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/>
              <a:t>Parmak uçlarında, bacaklarda </a:t>
            </a:r>
            <a:r>
              <a:rPr lang="tr-TR" sz="2000" dirty="0" err="1" smtClean="0"/>
              <a:t>purpura</a:t>
            </a:r>
            <a:r>
              <a:rPr lang="tr-TR" sz="2000" dirty="0" smtClean="0"/>
              <a:t> 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Klinik yakınmalar</a:t>
            </a: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sz="2200" dirty="0" smtClean="0"/>
              <a:t>Enfeksiyon</a:t>
            </a:r>
          </a:p>
          <a:p>
            <a:r>
              <a:rPr lang="tr-TR" sz="2200" dirty="0" err="1" smtClean="0"/>
              <a:t>Malignite</a:t>
            </a:r>
            <a:endParaRPr lang="tr-TR" sz="2200" dirty="0" smtClean="0"/>
          </a:p>
          <a:p>
            <a:r>
              <a:rPr lang="tr-TR" sz="2200" dirty="0" err="1" smtClean="0"/>
              <a:t>Metabolik</a:t>
            </a:r>
            <a:endParaRPr lang="tr-TR" sz="2200" dirty="0" smtClean="0"/>
          </a:p>
          <a:p>
            <a:r>
              <a:rPr lang="tr-TR" sz="2200" dirty="0" smtClean="0"/>
              <a:t>Ortopedik</a:t>
            </a:r>
          </a:p>
          <a:p>
            <a:r>
              <a:rPr lang="tr-TR" sz="2200" dirty="0" smtClean="0"/>
              <a:t>Kronik ağrı oluşturan durumlar</a:t>
            </a:r>
          </a:p>
          <a:p>
            <a:r>
              <a:rPr lang="tr-TR" sz="2200" dirty="0" smtClean="0"/>
              <a:t>Bağ dokusu hastalıkları</a:t>
            </a:r>
          </a:p>
          <a:p>
            <a:endParaRPr lang="tr-TR" sz="2200" dirty="0" smtClean="0"/>
          </a:p>
          <a:p>
            <a:pPr algn="ctr">
              <a:buNone/>
            </a:pPr>
            <a:endParaRPr lang="tr-TR" sz="2200" dirty="0" smtClean="0"/>
          </a:p>
          <a:p>
            <a:pPr algn="ctr">
              <a:buNone/>
            </a:pPr>
            <a:r>
              <a:rPr lang="tr-TR" sz="2200" dirty="0" smtClean="0"/>
              <a:t>Öykü ve fizik muayene bulgularına dayanan ayırıcı tanı yapılır</a:t>
            </a:r>
          </a:p>
          <a:p>
            <a:endParaRPr lang="tr-TR" dirty="0" smtClean="0"/>
          </a:p>
        </p:txBody>
      </p:sp>
      <p:sp>
        <p:nvSpPr>
          <p:cNvPr id="5" name="4 Sağ Ayraç"/>
          <p:cNvSpPr/>
          <p:nvPr/>
        </p:nvSpPr>
        <p:spPr>
          <a:xfrm>
            <a:off x="4714876" y="1643050"/>
            <a:ext cx="571504" cy="2643206"/>
          </a:xfrm>
          <a:prstGeom prst="rightBrace">
            <a:avLst>
              <a:gd name="adj1" fmla="val 71947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5357818" y="2714620"/>
            <a:ext cx="307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/>
              <a:t>Benzer klinik yakınmalara neden olur</a:t>
            </a:r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04155"/>
            <a:ext cx="5544616" cy="404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2843808" y="5805264"/>
            <a:ext cx="3492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err="1" smtClean="0"/>
              <a:t>Subakut</a:t>
            </a:r>
            <a:r>
              <a:rPr lang="tr-TR" sz="2200" dirty="0" smtClean="0"/>
              <a:t> </a:t>
            </a:r>
            <a:r>
              <a:rPr lang="tr-TR" sz="2200" dirty="0" err="1" smtClean="0"/>
              <a:t>kutanöz</a:t>
            </a:r>
            <a:r>
              <a:rPr lang="tr-TR" sz="2200" dirty="0" smtClean="0"/>
              <a:t> </a:t>
            </a:r>
            <a:r>
              <a:rPr lang="tr-TR" sz="2200" dirty="0" err="1" smtClean="0"/>
              <a:t>lupus</a:t>
            </a:r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463869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200" dirty="0" err="1" smtClean="0">
                <a:cs typeface="Times New Roman" pitchFamily="18" charset="0"/>
              </a:rPr>
              <a:t>Artrit</a:t>
            </a:r>
            <a:r>
              <a:rPr lang="tr-TR" sz="2200" dirty="0" smtClean="0">
                <a:cs typeface="Times New Roman" pitchFamily="18" charset="0"/>
              </a:rPr>
              <a:t> </a:t>
            </a:r>
          </a:p>
          <a:p>
            <a:pPr lvl="1"/>
            <a:r>
              <a:rPr lang="tr-TR" sz="2200" dirty="0" smtClean="0">
                <a:cs typeface="Times New Roman" pitchFamily="18" charset="0"/>
              </a:rPr>
              <a:t>≥2 eklemde hasar bırakmayan akut </a:t>
            </a:r>
            <a:r>
              <a:rPr lang="tr-TR" sz="2200" dirty="0" err="1" smtClean="0">
                <a:cs typeface="Times New Roman" pitchFamily="18" charset="0"/>
              </a:rPr>
              <a:t>artrit</a:t>
            </a:r>
            <a:endParaRPr lang="tr-TR" sz="2200" dirty="0" smtClean="0">
              <a:cs typeface="Times New Roman" pitchFamily="18" charset="0"/>
            </a:endParaRPr>
          </a:p>
          <a:p>
            <a:endParaRPr lang="tr-TR" sz="2200" dirty="0" smtClean="0"/>
          </a:p>
          <a:p>
            <a:r>
              <a:rPr lang="en-US" sz="2200" dirty="0" err="1" smtClean="0"/>
              <a:t>Sero</a:t>
            </a:r>
            <a:r>
              <a:rPr lang="tr-TR" sz="2200" dirty="0" err="1" smtClean="0"/>
              <a:t>zit</a:t>
            </a:r>
            <a:r>
              <a:rPr lang="tr-TR" sz="2200" dirty="0" smtClean="0"/>
              <a:t>-</a:t>
            </a:r>
            <a:r>
              <a:rPr lang="tr-TR" sz="2200" dirty="0" err="1" smtClean="0"/>
              <a:t>Plevrit</a:t>
            </a:r>
            <a:endParaRPr lang="tr-TR" sz="2200" dirty="0" smtClean="0"/>
          </a:p>
          <a:p>
            <a:pPr lvl="1"/>
            <a:r>
              <a:rPr lang="tr-TR" sz="2200" dirty="0" smtClean="0"/>
              <a:t>P</a:t>
            </a:r>
            <a:r>
              <a:rPr lang="en-US" sz="2200" dirty="0" smtClean="0"/>
              <a:t>l</a:t>
            </a:r>
            <a:r>
              <a:rPr lang="tr-TR" sz="2200" dirty="0" err="1" smtClean="0"/>
              <a:t>öretik</a:t>
            </a:r>
            <a:r>
              <a:rPr lang="tr-TR" sz="2200" dirty="0" smtClean="0"/>
              <a:t> ağrı, sürtünme sesi, </a:t>
            </a:r>
            <a:r>
              <a:rPr lang="tr-TR" sz="2200" dirty="0" err="1" smtClean="0"/>
              <a:t>perikardiyal</a:t>
            </a:r>
            <a:r>
              <a:rPr lang="tr-TR" sz="2200" dirty="0" smtClean="0"/>
              <a:t> </a:t>
            </a:r>
            <a:r>
              <a:rPr lang="tr-TR" sz="2200" dirty="0" err="1" smtClean="0"/>
              <a:t>effüzyon</a:t>
            </a:r>
            <a:r>
              <a:rPr lang="tr-TR" sz="2200" dirty="0" smtClean="0"/>
              <a:t> belirtileri (sürtünme sesi, EKG, EKO)</a:t>
            </a:r>
          </a:p>
          <a:p>
            <a:endParaRPr lang="tr-TR" sz="2200" dirty="0" smtClean="0"/>
          </a:p>
          <a:p>
            <a:r>
              <a:rPr lang="tr-TR" sz="2200" dirty="0" smtClean="0"/>
              <a:t>Böbrek hastalığı</a:t>
            </a:r>
          </a:p>
          <a:p>
            <a:pPr lvl="1"/>
            <a:r>
              <a:rPr lang="en-US" sz="2200" dirty="0" err="1" smtClean="0"/>
              <a:t>Persisten</a:t>
            </a:r>
            <a:r>
              <a:rPr lang="tr-TR" sz="2200" dirty="0" smtClean="0"/>
              <a:t> </a:t>
            </a:r>
            <a:r>
              <a:rPr lang="tr-TR" sz="2200" dirty="0" err="1" smtClean="0"/>
              <a:t>proteinüri</a:t>
            </a:r>
            <a:r>
              <a:rPr lang="tr-TR" sz="2200" dirty="0" smtClean="0"/>
              <a:t> &gt;0,5 g/gün veya +++ </a:t>
            </a:r>
            <a:r>
              <a:rPr lang="tr-TR" sz="2200" dirty="0" err="1" smtClean="0"/>
              <a:t>proteinüri</a:t>
            </a:r>
            <a:r>
              <a:rPr lang="tr-TR" sz="2200" dirty="0" smtClean="0"/>
              <a:t>,  hücre ve </a:t>
            </a:r>
            <a:r>
              <a:rPr lang="tr-TR" sz="2200" dirty="0" err="1" smtClean="0"/>
              <a:t>granüler</a:t>
            </a:r>
            <a:r>
              <a:rPr lang="tr-TR" sz="2200" dirty="0" smtClean="0"/>
              <a:t> silendirler</a:t>
            </a:r>
          </a:p>
          <a:p>
            <a:pPr lvl="1"/>
            <a:r>
              <a:rPr lang="tr-TR" sz="2200" dirty="0" err="1" smtClean="0"/>
              <a:t>Lupus</a:t>
            </a:r>
            <a:r>
              <a:rPr lang="tr-TR" sz="2200" dirty="0" smtClean="0"/>
              <a:t> nefriti (Klas I-VI)</a:t>
            </a:r>
            <a:endParaRPr lang="en-US" sz="2200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362076"/>
            <a:ext cx="8229600" cy="421006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200" dirty="0" smtClean="0"/>
              <a:t>Nörolojik tutulum </a:t>
            </a:r>
          </a:p>
          <a:p>
            <a:pPr lvl="1">
              <a:lnSpc>
                <a:spcPct val="150000"/>
              </a:lnSpc>
            </a:pPr>
            <a:r>
              <a:rPr lang="tr-TR" sz="2200" dirty="0" err="1" smtClean="0"/>
              <a:t>Başağrısı</a:t>
            </a:r>
            <a:r>
              <a:rPr lang="tr-TR" sz="2200" dirty="0" smtClean="0"/>
              <a:t>, </a:t>
            </a:r>
            <a:r>
              <a:rPr lang="tr-TR" sz="2200" dirty="0" err="1" smtClean="0"/>
              <a:t>konvülziyon</a:t>
            </a:r>
            <a:r>
              <a:rPr lang="tr-TR" sz="2200" dirty="0" smtClean="0"/>
              <a:t>, </a:t>
            </a:r>
            <a:r>
              <a:rPr lang="tr-TR" sz="2200" dirty="0" err="1" smtClean="0"/>
              <a:t>anksiyete</a:t>
            </a:r>
            <a:r>
              <a:rPr lang="tr-TR" sz="2200" dirty="0" smtClean="0"/>
              <a:t>, psikoz (İlaca bağlı olmayan ve böbrek yetmezliği, </a:t>
            </a:r>
            <a:r>
              <a:rPr lang="tr-TR" sz="2200" dirty="0" err="1" smtClean="0"/>
              <a:t>ketoasidoz</a:t>
            </a:r>
            <a:r>
              <a:rPr lang="tr-TR" sz="2200" dirty="0" smtClean="0"/>
              <a:t>, elektrolit dengesizliği olmaksızın), </a:t>
            </a:r>
            <a:r>
              <a:rPr lang="tr-TR" sz="2200" dirty="0" err="1" smtClean="0"/>
              <a:t>nörit</a:t>
            </a:r>
            <a:r>
              <a:rPr lang="tr-TR" sz="2200" dirty="0" smtClean="0"/>
              <a:t>, </a:t>
            </a:r>
            <a:r>
              <a:rPr lang="tr-TR" sz="2200" dirty="0" err="1" smtClean="0"/>
              <a:t>myelit</a:t>
            </a:r>
            <a:r>
              <a:rPr lang="tr-TR" sz="2200" dirty="0" smtClean="0"/>
              <a:t>                                                                              </a:t>
            </a:r>
          </a:p>
          <a:p>
            <a:pPr lvl="1">
              <a:buNone/>
            </a:pPr>
            <a:endParaRPr lang="tr-TR" sz="2200" dirty="0" smtClean="0"/>
          </a:p>
          <a:p>
            <a:r>
              <a:rPr lang="en-US" sz="2200" dirty="0" err="1" smtClean="0"/>
              <a:t>Hematolo</a:t>
            </a:r>
            <a:r>
              <a:rPr lang="tr-TR" sz="2200" dirty="0" err="1" smtClean="0"/>
              <a:t>jik</a:t>
            </a:r>
            <a:r>
              <a:rPr lang="tr-TR" sz="2200" dirty="0" smtClean="0"/>
              <a:t> tutulum</a:t>
            </a:r>
          </a:p>
          <a:p>
            <a:pPr lvl="1">
              <a:lnSpc>
                <a:spcPct val="150000"/>
              </a:lnSpc>
            </a:pPr>
            <a:r>
              <a:rPr lang="en-US" sz="2200" dirty="0" err="1" smtClean="0"/>
              <a:t>Hemol</a:t>
            </a:r>
            <a:r>
              <a:rPr lang="tr-TR" sz="2200" dirty="0" err="1" smtClean="0"/>
              <a:t>itik</a:t>
            </a:r>
            <a:r>
              <a:rPr lang="tr-TR" sz="2200" dirty="0" smtClean="0"/>
              <a:t> anemi ve</a:t>
            </a:r>
            <a:r>
              <a:rPr lang="en-US" sz="2200" dirty="0" smtClean="0"/>
              <a:t> </a:t>
            </a:r>
            <a:r>
              <a:rPr lang="en-US" sz="2200" dirty="0" err="1" smtClean="0"/>
              <a:t>reti</a:t>
            </a:r>
            <a:r>
              <a:rPr lang="tr-TR" sz="2200" dirty="0" err="1" smtClean="0"/>
              <a:t>külositoz</a:t>
            </a:r>
            <a:r>
              <a:rPr lang="tr-TR" sz="2200" dirty="0" smtClean="0"/>
              <a:t> / </a:t>
            </a:r>
            <a:r>
              <a:rPr lang="tr-TR" sz="2200" dirty="0" err="1" smtClean="0"/>
              <a:t>lökopeni</a:t>
            </a:r>
            <a:r>
              <a:rPr lang="tr-TR" sz="2200" dirty="0" smtClean="0"/>
              <a:t>&lt;</a:t>
            </a:r>
            <a:r>
              <a:rPr lang="en-US" sz="2200" dirty="0" smtClean="0"/>
              <a:t> 4000/mm3 </a:t>
            </a:r>
            <a:r>
              <a:rPr lang="tr-TR" sz="2200" dirty="0" smtClean="0"/>
              <a:t>/</a:t>
            </a:r>
            <a:r>
              <a:rPr lang="tr-TR" sz="2200" dirty="0" err="1" smtClean="0"/>
              <a:t>lenfopeni</a:t>
            </a:r>
            <a:r>
              <a:rPr lang="tr-TR" sz="2200" dirty="0" smtClean="0"/>
              <a:t>&lt;</a:t>
            </a:r>
            <a:r>
              <a:rPr lang="en-US" sz="2200" dirty="0" smtClean="0"/>
              <a:t> 1500/mm3 </a:t>
            </a:r>
            <a:r>
              <a:rPr lang="tr-TR" sz="2200" dirty="0" smtClean="0"/>
              <a:t>/</a:t>
            </a:r>
            <a:r>
              <a:rPr lang="en-US" sz="2200" dirty="0" err="1" smtClean="0"/>
              <a:t>trombo</a:t>
            </a:r>
            <a:r>
              <a:rPr lang="tr-TR" sz="2200" dirty="0" err="1" smtClean="0"/>
              <a:t>sitopeni</a:t>
            </a:r>
            <a:r>
              <a:rPr lang="tr-TR" sz="2200" dirty="0" smtClean="0"/>
              <a:t>&lt;</a:t>
            </a:r>
            <a:r>
              <a:rPr lang="en-US" sz="2200" dirty="0" smtClean="0"/>
              <a:t> 100,000/mm3 </a:t>
            </a:r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00076" y="1563074"/>
            <a:ext cx="7758138" cy="28660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tr-TR" sz="2000" dirty="0" err="1" smtClean="0"/>
              <a:t>Antifosfolipid</a:t>
            </a:r>
            <a:r>
              <a:rPr lang="tr-TR" sz="2000" dirty="0" smtClean="0"/>
              <a:t> sendromu</a:t>
            </a:r>
          </a:p>
          <a:p>
            <a:pPr lvl="1"/>
            <a:r>
              <a:rPr lang="tr-TR" sz="2000" dirty="0" err="1" smtClean="0"/>
              <a:t>Trombozlar</a:t>
            </a:r>
            <a:endParaRPr lang="tr-TR" sz="2000" dirty="0" smtClean="0"/>
          </a:p>
          <a:p>
            <a:pPr lvl="1"/>
            <a:r>
              <a:rPr lang="tr-TR" sz="2000" dirty="0" err="1" smtClean="0"/>
              <a:t>Katastrofik</a:t>
            </a:r>
            <a:r>
              <a:rPr lang="tr-TR" sz="2000" dirty="0" smtClean="0"/>
              <a:t> </a:t>
            </a:r>
            <a:r>
              <a:rPr lang="tr-TR" sz="2000" dirty="0" err="1" smtClean="0"/>
              <a:t>antifosfolipid</a:t>
            </a:r>
            <a:r>
              <a:rPr lang="tr-TR" sz="2000" dirty="0" smtClean="0"/>
              <a:t> sendromu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endParaRPr lang="tr-TR" sz="2000" dirty="0" smtClean="0"/>
          </a:p>
          <a:p>
            <a:pPr lvl="1">
              <a:buNone/>
            </a:pPr>
            <a:r>
              <a:rPr lang="tr-TR" sz="2000" dirty="0" err="1" smtClean="0"/>
              <a:t>Kardiyovasküler</a:t>
            </a:r>
            <a:r>
              <a:rPr lang="tr-TR" sz="2000" dirty="0" smtClean="0"/>
              <a:t> hastalık</a:t>
            </a:r>
          </a:p>
          <a:p>
            <a:pPr lvl="1"/>
            <a:r>
              <a:rPr lang="tr-TR" sz="2000" dirty="0" err="1" smtClean="0"/>
              <a:t>Perikardit</a:t>
            </a:r>
            <a:r>
              <a:rPr lang="tr-TR" sz="2000" dirty="0" smtClean="0"/>
              <a:t>, </a:t>
            </a:r>
            <a:r>
              <a:rPr lang="tr-TR" sz="2000" dirty="0" err="1" smtClean="0"/>
              <a:t>myokardit</a:t>
            </a:r>
            <a:r>
              <a:rPr lang="tr-TR" sz="2000" dirty="0" smtClean="0"/>
              <a:t>, </a:t>
            </a:r>
            <a:r>
              <a:rPr lang="tr-TR" sz="2000" dirty="0" err="1" smtClean="0"/>
              <a:t>endokardit</a:t>
            </a:r>
            <a:r>
              <a:rPr lang="tr-TR" sz="2000" dirty="0" smtClean="0"/>
              <a:t> (</a:t>
            </a:r>
            <a:r>
              <a:rPr lang="tr-TR" sz="2000" dirty="0" err="1" smtClean="0"/>
              <a:t>Libman</a:t>
            </a:r>
            <a:r>
              <a:rPr lang="tr-TR" sz="2000" dirty="0" smtClean="0"/>
              <a:t> –</a:t>
            </a:r>
            <a:r>
              <a:rPr lang="tr-TR" sz="2000" dirty="0" err="1" smtClean="0"/>
              <a:t>Sacks</a:t>
            </a:r>
            <a:r>
              <a:rPr lang="tr-TR" sz="2000" dirty="0" smtClean="0"/>
              <a:t>)</a:t>
            </a:r>
          </a:p>
          <a:p>
            <a:pPr lvl="1"/>
            <a:r>
              <a:rPr lang="tr-TR" sz="2000" dirty="0" err="1" smtClean="0"/>
              <a:t>Neonatal</a:t>
            </a:r>
            <a:r>
              <a:rPr lang="tr-TR" sz="2000" dirty="0" smtClean="0"/>
              <a:t> </a:t>
            </a:r>
            <a:r>
              <a:rPr lang="tr-TR" sz="2000" dirty="0" err="1" smtClean="0"/>
              <a:t>lupus</a:t>
            </a:r>
            <a:r>
              <a:rPr lang="tr-TR" sz="2000" dirty="0" smtClean="0"/>
              <a:t> (</a:t>
            </a:r>
            <a:r>
              <a:rPr lang="tr-TR" sz="2000" dirty="0" err="1" smtClean="0"/>
              <a:t>antiRo</a:t>
            </a:r>
            <a:r>
              <a:rPr lang="tr-TR" sz="2000" dirty="0" smtClean="0"/>
              <a:t>/SSA, </a:t>
            </a:r>
            <a:r>
              <a:rPr lang="tr-TR" sz="2000" dirty="0" err="1" smtClean="0"/>
              <a:t>antiLa</a:t>
            </a:r>
            <a:r>
              <a:rPr lang="tr-TR" sz="2000" dirty="0" smtClean="0"/>
              <a:t>/SSB), </a:t>
            </a:r>
            <a:r>
              <a:rPr lang="tr-TR" sz="2000" dirty="0" err="1" smtClean="0"/>
              <a:t>konjenital</a:t>
            </a:r>
            <a:r>
              <a:rPr lang="tr-TR" sz="2000" dirty="0" smtClean="0"/>
              <a:t> kalp blokları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İlaç ilişkili 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lupus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504952"/>
            <a:ext cx="8229600" cy="385287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400" dirty="0" smtClean="0"/>
              <a:t>Kesin ilişkisi olanlar</a:t>
            </a:r>
          </a:p>
          <a:p>
            <a:r>
              <a:rPr lang="tr-TR" sz="2000" dirty="0" err="1" smtClean="0"/>
              <a:t>Minocycline</a:t>
            </a:r>
            <a:r>
              <a:rPr lang="tr-TR" sz="2000" dirty="0" smtClean="0"/>
              <a:t>, </a:t>
            </a:r>
            <a:r>
              <a:rPr lang="tr-TR" sz="2000" dirty="0" err="1" smtClean="0"/>
              <a:t>procainamide</a:t>
            </a:r>
            <a:r>
              <a:rPr lang="tr-TR" sz="2000" dirty="0" smtClean="0"/>
              <a:t>, </a:t>
            </a:r>
            <a:r>
              <a:rPr lang="tr-TR" sz="2000" dirty="0" err="1" smtClean="0"/>
              <a:t>hydralazine</a:t>
            </a:r>
            <a:r>
              <a:rPr lang="tr-TR" sz="2000" dirty="0" smtClean="0"/>
              <a:t>, </a:t>
            </a:r>
            <a:r>
              <a:rPr lang="tr-TR" sz="2000" dirty="0" err="1" smtClean="0"/>
              <a:t>isoniazid</a:t>
            </a:r>
            <a:r>
              <a:rPr lang="tr-TR" sz="2000" dirty="0" smtClean="0"/>
              <a:t>, </a:t>
            </a:r>
            <a:r>
              <a:rPr lang="tr-TR" sz="2000" dirty="0" err="1" smtClean="0"/>
              <a:t>penicillamine</a:t>
            </a:r>
            <a:r>
              <a:rPr lang="tr-TR" sz="2000" dirty="0" smtClean="0"/>
              <a:t>, </a:t>
            </a:r>
            <a:r>
              <a:rPr lang="tr-TR" sz="2000" dirty="0" err="1" smtClean="0"/>
              <a:t>diltiazem</a:t>
            </a:r>
            <a:r>
              <a:rPr lang="tr-TR" sz="2000" dirty="0" smtClean="0"/>
              <a:t>, interferon-</a:t>
            </a:r>
            <a:r>
              <a:rPr lang="el-GR" sz="2000" dirty="0" smtClean="0"/>
              <a:t>α, </a:t>
            </a:r>
            <a:r>
              <a:rPr lang="tr-TR" sz="2000" dirty="0" err="1" smtClean="0"/>
              <a:t>methyldopa</a:t>
            </a:r>
            <a:r>
              <a:rPr lang="tr-TR" sz="2000" dirty="0" smtClean="0"/>
              <a:t>, </a:t>
            </a:r>
            <a:r>
              <a:rPr lang="tr-TR" sz="2000" dirty="0" err="1" smtClean="0"/>
              <a:t>chlorpromazine</a:t>
            </a:r>
            <a:r>
              <a:rPr lang="tr-TR" sz="2000" dirty="0" smtClean="0"/>
              <a:t>, </a:t>
            </a:r>
            <a:r>
              <a:rPr lang="tr-TR" sz="2000" dirty="0" err="1" smtClean="0"/>
              <a:t>etanercept</a:t>
            </a:r>
            <a:r>
              <a:rPr lang="tr-TR" sz="2000" dirty="0" smtClean="0"/>
              <a:t>, </a:t>
            </a:r>
            <a:r>
              <a:rPr lang="tr-TR" sz="2000" dirty="0" err="1" smtClean="0"/>
              <a:t>infliximab</a:t>
            </a:r>
            <a:r>
              <a:rPr lang="tr-TR" sz="2000" dirty="0" smtClean="0"/>
              <a:t>, </a:t>
            </a:r>
            <a:r>
              <a:rPr lang="tr-TR" sz="2000" dirty="0" err="1" smtClean="0"/>
              <a:t>adalimumab</a:t>
            </a:r>
            <a:endParaRPr lang="tr-TR" sz="2000" dirty="0" smtClean="0"/>
          </a:p>
          <a:p>
            <a:endParaRPr lang="tr-TR" dirty="0" smtClean="0"/>
          </a:p>
          <a:p>
            <a:r>
              <a:rPr lang="tr-TR" sz="2400" dirty="0" smtClean="0"/>
              <a:t>Olası ilişkisi olanlar</a:t>
            </a:r>
          </a:p>
          <a:p>
            <a:r>
              <a:rPr lang="tr-TR" sz="1600" dirty="0" err="1" smtClean="0"/>
              <a:t>Fenitoin</a:t>
            </a:r>
            <a:r>
              <a:rPr lang="tr-TR" sz="1600" dirty="0" smtClean="0"/>
              <a:t>, </a:t>
            </a:r>
            <a:r>
              <a:rPr lang="tr-TR" sz="1600" dirty="0" err="1" smtClean="0"/>
              <a:t>ethosuximide</a:t>
            </a:r>
            <a:r>
              <a:rPr lang="tr-TR" sz="1600" dirty="0" smtClean="0"/>
              <a:t>, </a:t>
            </a:r>
            <a:r>
              <a:rPr lang="tr-TR" sz="1600" dirty="0" err="1" smtClean="0"/>
              <a:t>karbamazepine</a:t>
            </a:r>
            <a:r>
              <a:rPr lang="tr-TR" sz="1600" dirty="0" smtClean="0"/>
              <a:t>, </a:t>
            </a:r>
            <a:r>
              <a:rPr lang="tr-TR" sz="1600" dirty="0" err="1" smtClean="0"/>
              <a:t>sulfasalazine</a:t>
            </a:r>
            <a:r>
              <a:rPr lang="tr-TR" sz="1600" dirty="0" smtClean="0"/>
              <a:t>, </a:t>
            </a:r>
            <a:r>
              <a:rPr lang="tr-TR" sz="1600" dirty="0" err="1" smtClean="0"/>
              <a:t>amiodarone</a:t>
            </a:r>
            <a:r>
              <a:rPr lang="tr-TR" sz="1600" dirty="0" smtClean="0"/>
              <a:t>, </a:t>
            </a:r>
            <a:r>
              <a:rPr lang="tr-TR" sz="1600" dirty="0" err="1" smtClean="0"/>
              <a:t>rifampin</a:t>
            </a:r>
            <a:r>
              <a:rPr lang="tr-TR" sz="1600" dirty="0" smtClean="0"/>
              <a:t>, ………….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857224" y="1714488"/>
            <a:ext cx="6972320" cy="320993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200" dirty="0" smtClean="0"/>
              <a:t>İlaçlar;</a:t>
            </a:r>
          </a:p>
          <a:p>
            <a:pPr lvl="1"/>
            <a:r>
              <a:rPr lang="tr-TR" sz="2200" dirty="0" err="1" smtClean="0"/>
              <a:t>Lupusu</a:t>
            </a:r>
            <a:r>
              <a:rPr lang="tr-TR" sz="2200" dirty="0" smtClean="0"/>
              <a:t> başlatabilir</a:t>
            </a:r>
          </a:p>
          <a:p>
            <a:pPr lvl="1"/>
            <a:r>
              <a:rPr lang="tr-TR" sz="2200" dirty="0" err="1" smtClean="0"/>
              <a:t>Lupusa</a:t>
            </a:r>
            <a:r>
              <a:rPr lang="tr-TR" sz="2200" dirty="0" smtClean="0"/>
              <a:t> benzer tablo oluşturabilir</a:t>
            </a:r>
          </a:p>
          <a:p>
            <a:pPr lvl="1"/>
            <a:endParaRPr lang="tr-TR" sz="2200" dirty="0" smtClean="0"/>
          </a:p>
          <a:p>
            <a:pPr lvl="1"/>
            <a:r>
              <a:rPr lang="tr-TR" sz="2200" dirty="0" smtClean="0"/>
              <a:t>Anti-</a:t>
            </a:r>
            <a:r>
              <a:rPr lang="tr-TR" sz="2200" dirty="0" err="1" smtClean="0"/>
              <a:t>histon</a:t>
            </a:r>
            <a:r>
              <a:rPr lang="tr-TR" sz="2200" dirty="0" smtClean="0"/>
              <a:t> antikor pozitifliği yüksek</a:t>
            </a:r>
          </a:p>
          <a:p>
            <a:pPr lvl="1"/>
            <a:r>
              <a:rPr lang="tr-TR" sz="2200" dirty="0" smtClean="0"/>
              <a:t>Anti-</a:t>
            </a:r>
            <a:r>
              <a:rPr lang="tr-TR" sz="2200" dirty="0" err="1" smtClean="0"/>
              <a:t>dsDNA</a:t>
            </a:r>
            <a:r>
              <a:rPr lang="tr-TR" sz="2200" dirty="0" smtClean="0"/>
              <a:t>, </a:t>
            </a:r>
            <a:r>
              <a:rPr lang="tr-TR" sz="2200" dirty="0" err="1" smtClean="0"/>
              <a:t>hipokomplementemi</a:t>
            </a:r>
            <a:r>
              <a:rPr lang="tr-TR" sz="2200" dirty="0" smtClean="0"/>
              <a:t> nadir</a:t>
            </a:r>
          </a:p>
          <a:p>
            <a:pPr lvl="1"/>
            <a:r>
              <a:rPr lang="tr-TR" sz="2200" dirty="0" smtClean="0"/>
              <a:t>Nörolojik hastalık ve böbrek tutulumu olağan değil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Laboratuvar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 bulguları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946322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tr-TR" sz="2400" dirty="0" smtClean="0"/>
              <a:t>ESH</a:t>
            </a:r>
          </a:p>
          <a:p>
            <a:r>
              <a:rPr lang="tr-TR" sz="2400" dirty="0" err="1" smtClean="0"/>
              <a:t>Ferritin</a:t>
            </a:r>
            <a:r>
              <a:rPr lang="tr-TR" sz="2400" dirty="0" smtClean="0"/>
              <a:t> </a:t>
            </a:r>
          </a:p>
          <a:p>
            <a:r>
              <a:rPr lang="tr-TR" sz="2400" dirty="0" smtClean="0"/>
              <a:t>CRP (enfeksiyon,</a:t>
            </a:r>
            <a:r>
              <a:rPr lang="tr-TR" sz="2400" dirty="0" err="1" smtClean="0"/>
              <a:t>serozit</a:t>
            </a:r>
            <a:r>
              <a:rPr lang="tr-TR" sz="2400" dirty="0" smtClean="0"/>
              <a:t>, </a:t>
            </a:r>
            <a:r>
              <a:rPr lang="tr-TR" sz="2400" dirty="0" err="1" smtClean="0"/>
              <a:t>artrit</a:t>
            </a:r>
            <a:r>
              <a:rPr lang="tr-TR" sz="2400" dirty="0" smtClean="0"/>
              <a:t> varsa )</a:t>
            </a:r>
          </a:p>
          <a:p>
            <a:r>
              <a:rPr lang="tr-TR" sz="2400" dirty="0" smtClean="0"/>
              <a:t>İmmünolojik  bulgular </a:t>
            </a:r>
          </a:p>
          <a:p>
            <a:pPr lvl="1"/>
            <a:r>
              <a:rPr lang="tr-TR" sz="2400" dirty="0" smtClean="0"/>
              <a:t>ANA pozitifliği (&gt;1/80 titre)</a:t>
            </a:r>
          </a:p>
          <a:p>
            <a:pPr lvl="1"/>
            <a:r>
              <a:rPr lang="tr-TR" sz="2400" dirty="0" smtClean="0"/>
              <a:t>Anti-DNA antikor pozitifliği</a:t>
            </a:r>
          </a:p>
          <a:p>
            <a:pPr lvl="1"/>
            <a:r>
              <a:rPr lang="tr-TR" sz="2400" dirty="0" smtClean="0"/>
              <a:t>Anti-</a:t>
            </a:r>
            <a:r>
              <a:rPr lang="tr-TR" sz="2400" dirty="0" err="1" smtClean="0"/>
              <a:t>Sm</a:t>
            </a:r>
            <a:r>
              <a:rPr lang="tr-TR" sz="2400" dirty="0" smtClean="0"/>
              <a:t> antikor  pozitifliği</a:t>
            </a:r>
          </a:p>
          <a:p>
            <a:pPr lvl="1"/>
            <a:r>
              <a:rPr lang="tr-TR" sz="2400" dirty="0" err="1" smtClean="0"/>
              <a:t>APLs</a:t>
            </a:r>
            <a:r>
              <a:rPr lang="tr-TR" sz="2400" dirty="0" smtClean="0"/>
              <a:t> antikor pozitifliği: ACA (</a:t>
            </a:r>
            <a:r>
              <a:rPr lang="tr-TR" sz="2400" dirty="0" err="1" smtClean="0"/>
              <a:t>IgG</a:t>
            </a:r>
            <a:r>
              <a:rPr lang="tr-TR" sz="2400" dirty="0" smtClean="0"/>
              <a:t> veya </a:t>
            </a:r>
            <a:r>
              <a:rPr lang="tr-TR" sz="2400" dirty="0" err="1" smtClean="0"/>
              <a:t>IgM</a:t>
            </a:r>
            <a:r>
              <a:rPr lang="tr-TR" sz="2400" dirty="0" smtClean="0"/>
              <a:t>), LA+,yalancı pozitif VDRL</a:t>
            </a:r>
          </a:p>
          <a:p>
            <a:r>
              <a:rPr lang="tr-TR" sz="2400" dirty="0" smtClean="0"/>
              <a:t>C3, C4</a:t>
            </a:r>
            <a:r>
              <a:rPr lang="tr-TR" sz="2400" dirty="0" smtClean="0">
                <a:sym typeface="Symbol"/>
              </a:rPr>
              <a:t></a:t>
            </a:r>
          </a:p>
          <a:p>
            <a:r>
              <a:rPr lang="tr-TR" sz="2400" dirty="0" err="1" smtClean="0">
                <a:sym typeface="Symbol"/>
              </a:rPr>
              <a:t>Hemogram</a:t>
            </a:r>
            <a:r>
              <a:rPr lang="tr-TR" sz="2400" dirty="0" smtClean="0">
                <a:sym typeface="Symbol"/>
              </a:rPr>
              <a:t> (</a:t>
            </a:r>
            <a:r>
              <a:rPr lang="tr-TR" sz="2400" dirty="0" err="1" smtClean="0">
                <a:sym typeface="Symbol"/>
              </a:rPr>
              <a:t>lenfopeni</a:t>
            </a:r>
            <a:r>
              <a:rPr lang="tr-TR" sz="2400" dirty="0" smtClean="0">
                <a:sym typeface="Symbol"/>
              </a:rPr>
              <a:t>, </a:t>
            </a:r>
            <a:r>
              <a:rPr lang="tr-TR" sz="2400" dirty="0" err="1" smtClean="0">
                <a:sym typeface="Symbol"/>
              </a:rPr>
              <a:t>trombositopeni</a:t>
            </a:r>
            <a:r>
              <a:rPr lang="tr-TR" sz="2400" dirty="0" smtClean="0">
                <a:sym typeface="Symbol"/>
              </a:rPr>
              <a:t>)</a:t>
            </a:r>
          </a:p>
          <a:p>
            <a:r>
              <a:rPr lang="tr-TR" sz="2400" dirty="0" smtClean="0">
                <a:sym typeface="Symbol"/>
              </a:rPr>
              <a:t>İdrar </a:t>
            </a:r>
          </a:p>
          <a:p>
            <a:r>
              <a:rPr lang="tr-TR" sz="2400" dirty="0" smtClean="0">
                <a:sym typeface="Symbol"/>
              </a:rPr>
              <a:t>BFT, KCFT, TFT</a:t>
            </a:r>
          </a:p>
          <a:p>
            <a:endParaRPr lang="en-US" dirty="0" smtClean="0"/>
          </a:p>
        </p:txBody>
      </p:sp>
      <p:cxnSp>
        <p:nvCxnSpPr>
          <p:cNvPr id="5" name="4 Düz Ok Bağlayıcısı"/>
          <p:cNvCxnSpPr/>
          <p:nvPr/>
        </p:nvCxnSpPr>
        <p:spPr>
          <a:xfrm rot="5400000" flipH="1" flipV="1">
            <a:off x="4529726" y="1811670"/>
            <a:ext cx="945224" cy="34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Tedavi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433514"/>
            <a:ext cx="8229600" cy="320993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sz="2200" dirty="0" err="1" smtClean="0"/>
              <a:t>Hidroksiklorokin</a:t>
            </a:r>
            <a:endParaRPr lang="tr-TR" sz="2200" dirty="0" smtClean="0"/>
          </a:p>
          <a:p>
            <a:pPr>
              <a:lnSpc>
                <a:spcPct val="150000"/>
              </a:lnSpc>
            </a:pPr>
            <a:r>
              <a:rPr lang="tr-TR" sz="2200" dirty="0" err="1" smtClean="0"/>
              <a:t>Kortikostreoidler</a:t>
            </a:r>
            <a:endParaRPr lang="tr-TR" sz="2200" dirty="0" smtClean="0"/>
          </a:p>
          <a:p>
            <a:pPr>
              <a:lnSpc>
                <a:spcPct val="150000"/>
              </a:lnSpc>
            </a:pPr>
            <a:r>
              <a:rPr lang="tr-TR" sz="2200" dirty="0" err="1" smtClean="0"/>
              <a:t>Sitotoksik</a:t>
            </a:r>
            <a:r>
              <a:rPr lang="tr-TR" sz="2200" dirty="0" smtClean="0"/>
              <a:t> tedavi (</a:t>
            </a:r>
            <a:r>
              <a:rPr lang="tr-TR" sz="2200" dirty="0" err="1" smtClean="0"/>
              <a:t>siklofosfamid</a:t>
            </a:r>
            <a:r>
              <a:rPr lang="tr-TR" sz="2200" dirty="0" smtClean="0"/>
              <a:t>, </a:t>
            </a:r>
            <a:r>
              <a:rPr lang="tr-TR" sz="2200" dirty="0" err="1" smtClean="0"/>
              <a:t>azathiopürin</a:t>
            </a:r>
            <a:r>
              <a:rPr lang="tr-TR" sz="2200" dirty="0" smtClean="0"/>
              <a:t>, </a:t>
            </a:r>
            <a:r>
              <a:rPr lang="tr-TR" sz="2200" dirty="0" err="1" smtClean="0"/>
              <a:t>mikofenolat</a:t>
            </a:r>
            <a:r>
              <a:rPr lang="tr-TR" sz="2200" dirty="0" smtClean="0"/>
              <a:t> </a:t>
            </a:r>
            <a:r>
              <a:rPr lang="tr-TR" sz="2200" dirty="0" err="1" smtClean="0"/>
              <a:t>mofetil</a:t>
            </a:r>
            <a:r>
              <a:rPr lang="tr-TR" sz="22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tr-TR" sz="2200" dirty="0" smtClean="0"/>
              <a:t>Biyolojik ilaçlar)</a:t>
            </a:r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SLE-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Prognoz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742952" y="1777388"/>
            <a:ext cx="7043758" cy="193736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200" dirty="0" smtClean="0"/>
              <a:t>5 yıllık yaşam çocuklarda %95, 10 yıllık yaşam %80-90</a:t>
            </a:r>
          </a:p>
          <a:p>
            <a:r>
              <a:rPr lang="tr-TR" sz="2200" dirty="0" smtClean="0"/>
              <a:t>Erken dönemde </a:t>
            </a:r>
            <a:r>
              <a:rPr lang="tr-TR" sz="2200" dirty="0" err="1" smtClean="0"/>
              <a:t>renal</a:t>
            </a:r>
            <a:r>
              <a:rPr lang="tr-TR" sz="2200" dirty="0" smtClean="0"/>
              <a:t> ve nörolojik tutulum, enfeksiyonlar            </a:t>
            </a:r>
            <a:r>
              <a:rPr lang="tr-TR" sz="2200" dirty="0" err="1" smtClean="0"/>
              <a:t>prognozu</a:t>
            </a:r>
            <a:r>
              <a:rPr lang="tr-TR" sz="2200" dirty="0" smtClean="0"/>
              <a:t> etkiler</a:t>
            </a:r>
          </a:p>
          <a:p>
            <a:r>
              <a:rPr lang="tr-TR" sz="2200" dirty="0" smtClean="0"/>
              <a:t>Geç dönemde </a:t>
            </a:r>
            <a:r>
              <a:rPr lang="tr-TR" sz="2200" dirty="0" err="1" smtClean="0"/>
              <a:t>ateroskleroz</a:t>
            </a:r>
            <a:r>
              <a:rPr lang="tr-TR" sz="2200" dirty="0" smtClean="0"/>
              <a:t> ve </a:t>
            </a:r>
            <a:r>
              <a:rPr lang="tr-TR" sz="2200" dirty="0" err="1" smtClean="0"/>
              <a:t>malignite</a:t>
            </a:r>
            <a:r>
              <a:rPr lang="tr-TR" sz="2200" dirty="0" smtClean="0"/>
              <a:t> riski var</a:t>
            </a:r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Neonatal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Lupus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57158" y="1357298"/>
            <a:ext cx="6900882" cy="26432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tr-TR" sz="2200" dirty="0" smtClean="0"/>
              <a:t>Yüzde, gövdede, saçlı deride </a:t>
            </a:r>
            <a:r>
              <a:rPr lang="tr-TR" sz="2200" dirty="0" err="1" smtClean="0"/>
              <a:t>anüler</a:t>
            </a:r>
            <a:r>
              <a:rPr lang="tr-TR" sz="2200" dirty="0" smtClean="0"/>
              <a:t>, </a:t>
            </a:r>
            <a:r>
              <a:rPr lang="tr-TR" sz="2200" dirty="0" err="1" smtClean="0"/>
              <a:t>maküler</a:t>
            </a:r>
            <a:r>
              <a:rPr lang="tr-TR" sz="2200" dirty="0" smtClean="0"/>
              <a:t> </a:t>
            </a:r>
            <a:r>
              <a:rPr lang="tr-TR" sz="2200" dirty="0" err="1" smtClean="0"/>
              <a:t>raş</a:t>
            </a:r>
            <a:endParaRPr lang="tr-TR" sz="2200" dirty="0" smtClean="0"/>
          </a:p>
          <a:p>
            <a:pPr>
              <a:lnSpc>
                <a:spcPts val="3000"/>
              </a:lnSpc>
            </a:pPr>
            <a:r>
              <a:rPr lang="tr-TR" sz="2200" dirty="0" smtClean="0"/>
              <a:t>UV’ ye </a:t>
            </a:r>
            <a:r>
              <a:rPr lang="tr-TR" sz="2200" dirty="0" err="1" smtClean="0"/>
              <a:t>maruziyetten</a:t>
            </a:r>
            <a:r>
              <a:rPr lang="tr-TR" sz="2200" dirty="0" smtClean="0"/>
              <a:t> 1-6 saat sonra başlar 3-4 ay sürer</a:t>
            </a:r>
          </a:p>
          <a:p>
            <a:pPr>
              <a:lnSpc>
                <a:spcPts val="3000"/>
              </a:lnSpc>
            </a:pPr>
            <a:r>
              <a:rPr lang="tr-TR" sz="2200" dirty="0" smtClean="0"/>
              <a:t>En önemli bulgusu </a:t>
            </a:r>
            <a:r>
              <a:rPr lang="tr-TR" sz="2200" dirty="0" err="1" smtClean="0"/>
              <a:t>konjenital</a:t>
            </a:r>
            <a:r>
              <a:rPr lang="tr-TR" sz="2200" dirty="0" smtClean="0"/>
              <a:t> kalp bloğudur-kalıcıdır</a:t>
            </a:r>
          </a:p>
          <a:p>
            <a:pPr>
              <a:lnSpc>
                <a:spcPts val="3000"/>
              </a:lnSpc>
            </a:pPr>
            <a:r>
              <a:rPr lang="tr-TR" sz="2200" dirty="0" err="1" smtClean="0"/>
              <a:t>Sitopeni</a:t>
            </a:r>
            <a:r>
              <a:rPr lang="tr-TR" sz="2200" dirty="0" smtClean="0"/>
              <a:t> ve hepatit olabilir</a:t>
            </a:r>
          </a:p>
          <a:p>
            <a:pPr>
              <a:lnSpc>
                <a:spcPts val="3000"/>
              </a:lnSpc>
            </a:pPr>
            <a:r>
              <a:rPr lang="tr-TR" sz="2200" dirty="0" smtClean="0"/>
              <a:t>Annedeki </a:t>
            </a:r>
            <a:r>
              <a:rPr lang="tr-TR" sz="2200" dirty="0" err="1" smtClean="0"/>
              <a:t>antiRo</a:t>
            </a:r>
            <a:r>
              <a:rPr lang="tr-TR" sz="2200" dirty="0" smtClean="0"/>
              <a:t> ve anti La antikor ilişkilidir</a:t>
            </a:r>
          </a:p>
          <a:p>
            <a:endParaRPr lang="en-US" dirty="0" smtClean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786058"/>
            <a:ext cx="227454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Bağ dokusu hastalıklarında;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571736" y="1714488"/>
            <a:ext cx="2857520" cy="19288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400" dirty="0" smtClean="0"/>
              <a:t>Ateş</a:t>
            </a:r>
          </a:p>
          <a:p>
            <a:r>
              <a:rPr lang="tr-TR" sz="2400" dirty="0" smtClean="0"/>
              <a:t>Halsizlik</a:t>
            </a:r>
          </a:p>
          <a:p>
            <a:r>
              <a:rPr lang="tr-TR" sz="2400" dirty="0" smtClean="0"/>
              <a:t>Eklem ağrısı</a:t>
            </a:r>
          </a:p>
          <a:p>
            <a:r>
              <a:rPr lang="tr-TR" sz="2400" dirty="0" smtClean="0"/>
              <a:t>Döküntü</a:t>
            </a:r>
            <a:endParaRPr lang="tr-TR" sz="24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1785918" y="4286256"/>
            <a:ext cx="450059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Sık görülen yakınmalardır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990600"/>
          </a:xfrm>
        </p:spPr>
        <p:txBody>
          <a:bodyPr>
            <a:normAutofit/>
          </a:bodyPr>
          <a:lstStyle/>
          <a:p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Juvenil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Dermatomyozit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433514"/>
            <a:ext cx="8229600" cy="29241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tr-TR" sz="2200" dirty="0" smtClean="0"/>
              <a:t>Kronik </a:t>
            </a:r>
            <a:r>
              <a:rPr lang="tr-TR" sz="2200" dirty="0" err="1" smtClean="0"/>
              <a:t>idyopatik</a:t>
            </a:r>
            <a:r>
              <a:rPr lang="tr-TR" sz="2200" dirty="0" smtClean="0"/>
              <a:t> </a:t>
            </a:r>
            <a:r>
              <a:rPr lang="tr-TR" sz="2200" dirty="0" err="1" smtClean="0"/>
              <a:t>inflamatuvar</a:t>
            </a:r>
            <a:r>
              <a:rPr lang="tr-TR" sz="2200" dirty="0" smtClean="0"/>
              <a:t> </a:t>
            </a:r>
            <a:r>
              <a:rPr lang="tr-TR" sz="2200" dirty="0" err="1" smtClean="0"/>
              <a:t>myopati</a:t>
            </a:r>
            <a:endParaRPr lang="tr-TR" sz="2200" dirty="0" smtClean="0"/>
          </a:p>
          <a:p>
            <a:endParaRPr lang="tr-TR" sz="2200" dirty="0" smtClean="0"/>
          </a:p>
          <a:p>
            <a:r>
              <a:rPr lang="tr-TR" sz="2200" dirty="0" smtClean="0"/>
              <a:t>Çoklu organ tutulumu, çizgili kas ve cildin </a:t>
            </a:r>
            <a:r>
              <a:rPr lang="tr-TR" sz="2200" dirty="0" err="1" smtClean="0"/>
              <a:t>inflamatuvar</a:t>
            </a:r>
            <a:r>
              <a:rPr lang="tr-TR" sz="2200" dirty="0" smtClean="0"/>
              <a:t> hastalığıdır.</a:t>
            </a:r>
          </a:p>
          <a:p>
            <a:endParaRPr lang="tr-TR" sz="2200" dirty="0" smtClean="0"/>
          </a:p>
          <a:p>
            <a:r>
              <a:rPr lang="tr-TR" sz="2200" dirty="0" smtClean="0"/>
              <a:t>Erken dönemde çeşitli organlarda </a:t>
            </a:r>
            <a:r>
              <a:rPr lang="tr-TR" sz="2200" dirty="0" err="1" smtClean="0"/>
              <a:t>perivasküler</a:t>
            </a:r>
            <a:r>
              <a:rPr lang="tr-TR" sz="2200" dirty="0" smtClean="0"/>
              <a:t> </a:t>
            </a:r>
            <a:r>
              <a:rPr lang="tr-TR" sz="2200" dirty="0" err="1" smtClean="0"/>
              <a:t>inflamasyon</a:t>
            </a:r>
            <a:r>
              <a:rPr lang="tr-TR" sz="2200" dirty="0" smtClean="0"/>
              <a:t>, geç dönemde </a:t>
            </a:r>
            <a:r>
              <a:rPr lang="tr-TR" sz="2200" dirty="0" err="1" smtClean="0"/>
              <a:t>subkutan</a:t>
            </a:r>
            <a:r>
              <a:rPr lang="tr-TR" sz="2200" dirty="0" smtClean="0"/>
              <a:t> </a:t>
            </a:r>
            <a:r>
              <a:rPr lang="tr-TR" sz="2200" dirty="0" err="1" smtClean="0"/>
              <a:t>kalsinozis</a:t>
            </a:r>
            <a:r>
              <a:rPr lang="tr-TR" sz="2200" dirty="0" smtClean="0"/>
              <a:t> ile karakterizedir</a:t>
            </a:r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JDM-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patogenez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362076"/>
            <a:ext cx="7615262" cy="44958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dirty="0" err="1" smtClean="0"/>
              <a:t>Otoimmün</a:t>
            </a:r>
            <a:r>
              <a:rPr lang="tr-TR" dirty="0" smtClean="0"/>
              <a:t> </a:t>
            </a:r>
            <a:r>
              <a:rPr lang="tr-TR" dirty="0" err="1" smtClean="0"/>
              <a:t>anjiyopati</a:t>
            </a:r>
            <a:endParaRPr lang="tr-TR" dirty="0" smtClean="0"/>
          </a:p>
          <a:p>
            <a:pPr lvl="1"/>
            <a:r>
              <a:rPr lang="tr-TR" sz="2400" dirty="0" smtClean="0"/>
              <a:t>Genetik yatkınlık</a:t>
            </a:r>
          </a:p>
          <a:p>
            <a:pPr lvl="1"/>
            <a:r>
              <a:rPr lang="tr-TR" sz="2400" dirty="0" smtClean="0"/>
              <a:t>Enfeksiyon </a:t>
            </a:r>
            <a:r>
              <a:rPr lang="tr-TR" sz="2000" dirty="0" smtClean="0"/>
              <a:t>(</a:t>
            </a:r>
            <a:r>
              <a:rPr lang="tr-TR" sz="2000" dirty="0" err="1" smtClean="0"/>
              <a:t>coxackie</a:t>
            </a:r>
            <a:r>
              <a:rPr lang="tr-TR" sz="2000" dirty="0" smtClean="0"/>
              <a:t> B)</a:t>
            </a:r>
            <a:r>
              <a:rPr lang="tr-TR" sz="2400" dirty="0" smtClean="0"/>
              <a:t>, aşılar, çevresel faktörler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sz="2400" dirty="0"/>
          </a:p>
        </p:txBody>
      </p:sp>
      <p:sp>
        <p:nvSpPr>
          <p:cNvPr id="6" name="5 Sola Bükülü Ok"/>
          <p:cNvSpPr/>
          <p:nvPr/>
        </p:nvSpPr>
        <p:spPr>
          <a:xfrm>
            <a:off x="6516216" y="1412776"/>
            <a:ext cx="864096" cy="2016224"/>
          </a:xfrm>
          <a:prstGeom prst="curvedLeftArrow">
            <a:avLst>
              <a:gd name="adj1" fmla="val 6404"/>
              <a:gd name="adj2" fmla="val 50000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1691680" y="2977788"/>
            <a:ext cx="4608512" cy="5232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sz="2800" dirty="0" err="1" smtClean="0"/>
              <a:t>İmmün</a:t>
            </a:r>
            <a:r>
              <a:rPr lang="tr-TR" sz="2800" dirty="0" smtClean="0"/>
              <a:t> aktivasyon, </a:t>
            </a:r>
            <a:r>
              <a:rPr lang="tr-TR" sz="2800" dirty="0" err="1" smtClean="0"/>
              <a:t>Otoantikor</a:t>
            </a:r>
            <a:endParaRPr lang="tr-TR" sz="2800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2627784" y="4347101"/>
            <a:ext cx="3024336" cy="9541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Kas </a:t>
            </a:r>
            <a:r>
              <a:rPr lang="tr-TR" sz="2800" dirty="0" err="1" smtClean="0"/>
              <a:t>Fibrilleri</a:t>
            </a:r>
            <a:endParaRPr lang="tr-TR" sz="2800" dirty="0" smtClean="0"/>
          </a:p>
          <a:p>
            <a:pPr algn="ctr"/>
            <a:r>
              <a:rPr lang="tr-TR" sz="2800" dirty="0" smtClean="0"/>
              <a:t>Damar </a:t>
            </a:r>
            <a:r>
              <a:rPr lang="tr-TR" sz="2800" dirty="0" err="1" smtClean="0"/>
              <a:t>endoteli</a:t>
            </a:r>
            <a:endParaRPr lang="tr-TR" sz="2800" dirty="0"/>
          </a:p>
        </p:txBody>
      </p:sp>
      <p:sp>
        <p:nvSpPr>
          <p:cNvPr id="12" name="11 Şeritli Sağ Ok"/>
          <p:cNvSpPr/>
          <p:nvPr/>
        </p:nvSpPr>
        <p:spPr>
          <a:xfrm rot="5400000">
            <a:off x="3851920" y="3717032"/>
            <a:ext cx="576064" cy="432048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JDM-Klinik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714348" y="1587584"/>
            <a:ext cx="7929618" cy="35559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200" dirty="0" smtClean="0"/>
              <a:t>Genel</a:t>
            </a:r>
          </a:p>
          <a:p>
            <a:pPr lvl="1"/>
            <a:r>
              <a:rPr lang="tr-TR" sz="2200" dirty="0" smtClean="0"/>
              <a:t>Ateş, halsizlik, iştahsızlık, kilo kaybı</a:t>
            </a:r>
          </a:p>
          <a:p>
            <a:pPr lvl="1"/>
            <a:r>
              <a:rPr lang="tr-TR" sz="2200" dirty="0" smtClean="0"/>
              <a:t>Kas bulguları</a:t>
            </a:r>
          </a:p>
          <a:p>
            <a:pPr lvl="2"/>
            <a:r>
              <a:rPr lang="tr-TR" sz="1900" dirty="0" err="1" smtClean="0"/>
              <a:t>Proksimal</a:t>
            </a:r>
            <a:r>
              <a:rPr lang="tr-TR" sz="1900" dirty="0" smtClean="0"/>
              <a:t> </a:t>
            </a:r>
            <a:r>
              <a:rPr lang="tr-TR" sz="1900" dirty="0" err="1" smtClean="0"/>
              <a:t>adelelerde</a:t>
            </a:r>
            <a:r>
              <a:rPr lang="tr-TR" sz="1900" dirty="0" smtClean="0"/>
              <a:t>  daha belirgin (omuz, boyun, kalça), (</a:t>
            </a:r>
            <a:r>
              <a:rPr lang="tr-TR" sz="1900" dirty="0" err="1" smtClean="0"/>
              <a:t>Gowers</a:t>
            </a:r>
            <a:r>
              <a:rPr lang="tr-TR" sz="1900" dirty="0" smtClean="0"/>
              <a:t> ve </a:t>
            </a:r>
            <a:r>
              <a:rPr lang="tr-TR" sz="1900" dirty="0" err="1" smtClean="0"/>
              <a:t>Trendelenburg</a:t>
            </a:r>
            <a:r>
              <a:rPr lang="tr-TR" sz="1900" dirty="0" smtClean="0"/>
              <a:t> belirtisi), karın kaslarında güçsüzlük</a:t>
            </a:r>
          </a:p>
          <a:p>
            <a:pPr lvl="2"/>
            <a:r>
              <a:rPr lang="tr-TR" sz="1900" dirty="0" smtClean="0"/>
              <a:t>Yutma güçlüğü, konuşmanın bozulması-zayıf ses</a:t>
            </a:r>
          </a:p>
          <a:p>
            <a:pPr lvl="2"/>
            <a:r>
              <a:rPr lang="tr-TR" sz="1900" dirty="0" err="1" smtClean="0"/>
              <a:t>Subkutan</a:t>
            </a:r>
            <a:r>
              <a:rPr lang="tr-TR" sz="1900" dirty="0" smtClean="0"/>
              <a:t> doku ödemli, kaslar hassas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tr-TR" sz="2200" dirty="0" err="1" smtClean="0"/>
              <a:t>Artrit</a:t>
            </a:r>
            <a:r>
              <a:rPr lang="tr-TR" sz="2200" dirty="0" smtClean="0"/>
              <a:t>, </a:t>
            </a:r>
            <a:r>
              <a:rPr lang="tr-TR" sz="2200" dirty="0" err="1" smtClean="0"/>
              <a:t>artralji</a:t>
            </a:r>
            <a:endParaRPr lang="tr-TR" sz="2200" dirty="0" smtClean="0"/>
          </a:p>
          <a:p>
            <a:endParaRPr lang="tr-T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JDM tanı kriterleri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600208" y="1428736"/>
            <a:ext cx="5900750" cy="427087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sz="2200" dirty="0" smtClean="0"/>
              <a:t>Karakteristik </a:t>
            </a:r>
            <a:r>
              <a:rPr lang="tr-TR" sz="2200" dirty="0" err="1" smtClean="0"/>
              <a:t>raş</a:t>
            </a:r>
            <a:endParaRPr lang="tr-TR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tr-TR" sz="2200" dirty="0" smtClean="0"/>
              <a:t>Simetrik, </a:t>
            </a:r>
            <a:r>
              <a:rPr lang="tr-TR" sz="2200" dirty="0" err="1" smtClean="0"/>
              <a:t>proksimal</a:t>
            </a:r>
            <a:r>
              <a:rPr lang="tr-TR" sz="2200" dirty="0" smtClean="0"/>
              <a:t>, </a:t>
            </a:r>
            <a:r>
              <a:rPr lang="tr-TR" sz="2200" dirty="0" err="1" smtClean="0"/>
              <a:t>progressif</a:t>
            </a:r>
            <a:r>
              <a:rPr lang="tr-TR" sz="2200" dirty="0" smtClean="0"/>
              <a:t> kas zayıflığı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200" dirty="0" smtClean="0"/>
              <a:t>Kas enzimlerinde yükseklik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200" dirty="0" err="1" smtClean="0"/>
              <a:t>Miyozitle</a:t>
            </a:r>
            <a:r>
              <a:rPr lang="tr-TR" sz="2200" dirty="0" smtClean="0"/>
              <a:t> karakteristik EMG </a:t>
            </a:r>
            <a:r>
              <a:rPr lang="tr-TR" sz="2200" dirty="0" err="1" smtClean="0"/>
              <a:t>triadı</a:t>
            </a:r>
            <a:endParaRPr lang="tr-TR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tr-TR" sz="2200" dirty="0" smtClean="0"/>
              <a:t>Kas biyopsisinde </a:t>
            </a:r>
            <a:r>
              <a:rPr lang="tr-TR" sz="2200" dirty="0" err="1" smtClean="0"/>
              <a:t>inflamasyon</a:t>
            </a:r>
            <a:endParaRPr lang="tr-TR" sz="2200" dirty="0" smtClean="0"/>
          </a:p>
          <a:p>
            <a:pPr marL="788670" lvl="1" indent="-514350">
              <a:buNone/>
            </a:pPr>
            <a:r>
              <a:rPr lang="tr-TR" sz="2200" dirty="0" smtClean="0"/>
              <a:t>    (Manyetik rezonans  inceleme)</a:t>
            </a:r>
          </a:p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2553496" y="4429132"/>
            <a:ext cx="3447264" cy="76944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rgbClr val="C00000"/>
                </a:solidFill>
              </a:rPr>
              <a:t>3 bulgu varsa olası JDM</a:t>
            </a:r>
          </a:p>
          <a:p>
            <a:r>
              <a:rPr lang="tr-TR" sz="2200" dirty="0" smtClean="0">
                <a:solidFill>
                  <a:srgbClr val="C00000"/>
                </a:solidFill>
              </a:rPr>
              <a:t>4 bulgu varsa kesin JDM</a:t>
            </a:r>
            <a:endParaRPr lang="tr-TR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JDM-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Otoantikorlar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742952" y="1443568"/>
            <a:ext cx="7258072" cy="391425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2200" dirty="0" smtClean="0"/>
              <a:t>ANA  %40-70</a:t>
            </a:r>
          </a:p>
          <a:p>
            <a:r>
              <a:rPr lang="tr-TR" sz="2200" dirty="0" err="1" smtClean="0"/>
              <a:t>Myozite</a:t>
            </a:r>
            <a:r>
              <a:rPr lang="tr-TR" sz="2200" dirty="0" smtClean="0"/>
              <a:t> özgül </a:t>
            </a:r>
            <a:r>
              <a:rPr lang="tr-TR" sz="2200" dirty="0" err="1" smtClean="0"/>
              <a:t>otoantikorlar</a:t>
            </a:r>
            <a:r>
              <a:rPr lang="tr-TR" sz="2200" dirty="0" smtClean="0"/>
              <a:t> %30-60 olguda negatif </a:t>
            </a:r>
          </a:p>
          <a:p>
            <a:pPr lvl="1"/>
            <a:r>
              <a:rPr lang="tr-TR" sz="2200" dirty="0" smtClean="0"/>
              <a:t>Anti-p155/140</a:t>
            </a:r>
          </a:p>
          <a:p>
            <a:pPr lvl="1"/>
            <a:r>
              <a:rPr lang="tr-TR" sz="2200" dirty="0" smtClean="0"/>
              <a:t>Anti-MJ</a:t>
            </a:r>
          </a:p>
          <a:p>
            <a:pPr lvl="1"/>
            <a:r>
              <a:rPr lang="tr-TR" sz="2200" dirty="0" smtClean="0"/>
              <a:t>Anti -Mi</a:t>
            </a:r>
          </a:p>
          <a:p>
            <a:pPr lvl="1"/>
            <a:r>
              <a:rPr lang="tr-TR" sz="2200" dirty="0" smtClean="0"/>
              <a:t>Anti </a:t>
            </a:r>
            <a:r>
              <a:rPr lang="tr-TR" sz="2200" dirty="0" err="1" smtClean="0"/>
              <a:t>Jo</a:t>
            </a:r>
            <a:r>
              <a:rPr lang="tr-TR" sz="2200" dirty="0" smtClean="0"/>
              <a:t>-1</a:t>
            </a:r>
          </a:p>
          <a:p>
            <a:endParaRPr lang="tr-TR" dirty="0"/>
          </a:p>
        </p:txBody>
      </p:sp>
      <p:sp>
        <p:nvSpPr>
          <p:cNvPr id="4" name="3 Sağ Ayraç"/>
          <p:cNvSpPr/>
          <p:nvPr/>
        </p:nvSpPr>
        <p:spPr>
          <a:xfrm>
            <a:off x="3214678" y="2357430"/>
            <a:ext cx="360040" cy="15841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3779912" y="29969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Pozitif olabilir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1008839" y="4561964"/>
            <a:ext cx="7920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/>
              <a:t>Otoantikorun</a:t>
            </a:r>
            <a:r>
              <a:rPr lang="tr-TR" sz="2400" dirty="0" smtClean="0"/>
              <a:t> gösterilememiş olması tanıyı dışlamaz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Mukokütanöz</a:t>
            </a:r>
            <a:r>
              <a:rPr lang="tr-TR" dirty="0" smtClean="0"/>
              <a:t> bulgular </a:t>
            </a:r>
          </a:p>
        </p:txBody>
      </p:sp>
      <p:pic>
        <p:nvPicPr>
          <p:cNvPr id="5123" name="Picture 3" descr="H:\Resimlerim-kopya\kol.doku resim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7"/>
            <a:ext cx="2887160" cy="4383995"/>
          </a:xfrm>
          <a:prstGeom prst="rect">
            <a:avLst/>
          </a:prstGeom>
          <a:noFill/>
        </p:spPr>
      </p:pic>
      <p:pic>
        <p:nvPicPr>
          <p:cNvPr id="110594" name="Picture 2" descr="gottron papules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71480"/>
            <a:ext cx="2752728" cy="2335307"/>
          </a:xfrm>
          <a:prstGeom prst="rect">
            <a:avLst/>
          </a:prstGeom>
          <a:noFill/>
        </p:spPr>
      </p:pic>
      <p:pic>
        <p:nvPicPr>
          <p:cNvPr id="8" name="Picture 2" descr="DSC008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8014" y="3071810"/>
            <a:ext cx="4595919" cy="3448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11 İçerik Yer Tutucusu"/>
          <p:cNvSpPr txBox="1">
            <a:spLocks noGrp="1"/>
          </p:cNvSpPr>
          <p:nvPr>
            <p:ph sz="quarter" idx="1"/>
          </p:nvPr>
        </p:nvSpPr>
        <p:spPr>
          <a:xfrm>
            <a:off x="414334" y="1214438"/>
            <a:ext cx="451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r-TR" sz="2400" dirty="0" err="1" smtClean="0"/>
              <a:t>Heliotrop</a:t>
            </a:r>
            <a:r>
              <a:rPr lang="tr-TR" sz="2400" dirty="0" smtClean="0"/>
              <a:t> </a:t>
            </a:r>
            <a:r>
              <a:rPr lang="tr-TR" sz="2400" dirty="0" err="1" smtClean="0"/>
              <a:t>raş</a:t>
            </a:r>
            <a:r>
              <a:rPr lang="tr-TR" sz="2400" dirty="0" smtClean="0"/>
              <a:t>, </a:t>
            </a:r>
            <a:r>
              <a:rPr lang="tr-TR" sz="2400" dirty="0" err="1" smtClean="0"/>
              <a:t>periorbital</a:t>
            </a:r>
            <a:r>
              <a:rPr lang="tr-TR" sz="2400" dirty="0" smtClean="0"/>
              <a:t> ödem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80728"/>
            <a:ext cx="3888432" cy="266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645024"/>
            <a:ext cx="3888432" cy="299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Metin kutusu"/>
          <p:cNvSpPr txBox="1"/>
          <p:nvPr/>
        </p:nvSpPr>
        <p:spPr>
          <a:xfrm>
            <a:off x="5364088" y="47667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/>
              <a:t>Gottron</a:t>
            </a:r>
            <a:r>
              <a:rPr lang="tr-TR" sz="2000" dirty="0" smtClean="0"/>
              <a:t> </a:t>
            </a:r>
            <a:r>
              <a:rPr lang="tr-TR" sz="2000" dirty="0" err="1" smtClean="0"/>
              <a:t>papülleri</a:t>
            </a:r>
            <a:endParaRPr lang="tr-TR" sz="200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890718"/>
            <a:ext cx="41529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Metin kutusu"/>
          <p:cNvSpPr txBox="1"/>
          <p:nvPr/>
        </p:nvSpPr>
        <p:spPr>
          <a:xfrm>
            <a:off x="785786" y="4323528"/>
            <a:ext cx="34563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Tırnak çevresinde </a:t>
            </a:r>
            <a:r>
              <a:rPr lang="tr-TR" sz="2000" dirty="0" err="1" smtClean="0"/>
              <a:t>eritem</a:t>
            </a:r>
            <a:endParaRPr lang="tr-TR" sz="2000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 smtClean="0"/>
          </a:p>
        </p:txBody>
      </p:sp>
      <p:pic>
        <p:nvPicPr>
          <p:cNvPr id="10242" name="Picture 2" descr="H:\Resimlerim-kopya\kol.doku resim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836605"/>
            <a:ext cx="3555790" cy="5092725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3500430" y="5925941"/>
            <a:ext cx="1963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 smtClean="0"/>
              <a:t>Livedo</a:t>
            </a:r>
            <a:r>
              <a:rPr lang="tr-TR" sz="2000" dirty="0" smtClean="0"/>
              <a:t> </a:t>
            </a:r>
            <a:r>
              <a:rPr lang="tr-TR" sz="2000" dirty="0" err="1" smtClean="0"/>
              <a:t>retikülaris</a:t>
            </a:r>
            <a:endParaRPr lang="tr-TR" sz="2000" dirty="0" smtClean="0"/>
          </a:p>
          <a:p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ERMATO MR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0298" y="714356"/>
            <a:ext cx="3887788" cy="445611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4 Dikdörtgen"/>
          <p:cNvSpPr/>
          <p:nvPr/>
        </p:nvSpPr>
        <p:spPr>
          <a:xfrm>
            <a:off x="1500166" y="5572140"/>
            <a:ext cx="6335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prstClr val="black"/>
                </a:solidFill>
              </a:rPr>
              <a:t>MR: </a:t>
            </a:r>
            <a:r>
              <a:rPr lang="tr-TR" dirty="0" err="1" smtClean="0">
                <a:solidFill>
                  <a:prstClr val="black"/>
                </a:solidFill>
              </a:rPr>
              <a:t>Deltoid</a:t>
            </a:r>
            <a:r>
              <a:rPr lang="tr-TR" dirty="0" smtClean="0">
                <a:solidFill>
                  <a:prstClr val="black"/>
                </a:solidFill>
              </a:rPr>
              <a:t> kasta ve </a:t>
            </a:r>
            <a:r>
              <a:rPr lang="tr-TR" dirty="0" err="1" smtClean="0">
                <a:solidFill>
                  <a:prstClr val="black"/>
                </a:solidFill>
              </a:rPr>
              <a:t>muskulus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tr-TR" dirty="0" err="1" smtClean="0">
                <a:solidFill>
                  <a:prstClr val="black"/>
                </a:solidFill>
              </a:rPr>
              <a:t>biceps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tr-TR" dirty="0" err="1" smtClean="0">
                <a:solidFill>
                  <a:prstClr val="black"/>
                </a:solidFill>
              </a:rPr>
              <a:t>braki</a:t>
            </a:r>
            <a:r>
              <a:rPr lang="tr-TR" dirty="0" smtClean="0">
                <a:solidFill>
                  <a:prstClr val="black"/>
                </a:solidFill>
              </a:rPr>
              <a:t> ve </a:t>
            </a:r>
            <a:r>
              <a:rPr lang="tr-TR" dirty="0" err="1" smtClean="0">
                <a:solidFill>
                  <a:prstClr val="black"/>
                </a:solidFill>
              </a:rPr>
              <a:t>muskulus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tr-TR" dirty="0" err="1" smtClean="0">
                <a:solidFill>
                  <a:prstClr val="black"/>
                </a:solidFill>
              </a:rPr>
              <a:t>subskapularis</a:t>
            </a:r>
            <a:r>
              <a:rPr lang="tr-TR" dirty="0" smtClean="0">
                <a:solidFill>
                  <a:prstClr val="black"/>
                </a:solidFill>
              </a:rPr>
              <a:t> kaslarında heterojen </a:t>
            </a:r>
            <a:r>
              <a:rPr lang="tr-TR" dirty="0" err="1" smtClean="0">
                <a:solidFill>
                  <a:prstClr val="black"/>
                </a:solidFill>
              </a:rPr>
              <a:t>hiperintens</a:t>
            </a:r>
            <a:r>
              <a:rPr lang="tr-TR" dirty="0" smtClean="0">
                <a:solidFill>
                  <a:prstClr val="black"/>
                </a:solidFill>
              </a:rPr>
              <a:t> görünümler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Kalsinozis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911101" y="2287365"/>
            <a:ext cx="50006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538287"/>
            <a:ext cx="50006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Ateş, halsizlik</a:t>
            </a:r>
            <a:endParaRPr lang="tr-TR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071538" y="1643050"/>
            <a:ext cx="7072362" cy="45005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200" dirty="0" smtClean="0"/>
              <a:t>Ateş;</a:t>
            </a:r>
          </a:p>
          <a:p>
            <a:r>
              <a:rPr lang="tr-TR" sz="2200" dirty="0" smtClean="0"/>
              <a:t>Sistemik JİA, SLE, </a:t>
            </a:r>
            <a:r>
              <a:rPr lang="tr-TR" sz="2200" dirty="0" err="1" smtClean="0"/>
              <a:t>vaskülitler</a:t>
            </a:r>
            <a:r>
              <a:rPr lang="tr-TR" sz="2200" dirty="0" smtClean="0"/>
              <a:t>, ARA, </a:t>
            </a:r>
            <a:r>
              <a:rPr lang="tr-TR" sz="2200" dirty="0" err="1" smtClean="0"/>
              <a:t>Sarkoidoz</a:t>
            </a:r>
            <a:r>
              <a:rPr lang="tr-TR" sz="2200" dirty="0" smtClean="0"/>
              <a:t>, MKDH </a:t>
            </a:r>
          </a:p>
          <a:p>
            <a:r>
              <a:rPr lang="tr-TR" sz="2200" dirty="0" err="1" smtClean="0"/>
              <a:t>Malignite</a:t>
            </a:r>
            <a:r>
              <a:rPr lang="tr-TR" sz="2200" dirty="0" smtClean="0"/>
              <a:t>, enfeksiyon, İBH, </a:t>
            </a:r>
            <a:r>
              <a:rPr lang="tr-TR" sz="2200" dirty="0" err="1" smtClean="0"/>
              <a:t>otoinflamatuvar</a:t>
            </a:r>
            <a:r>
              <a:rPr lang="tr-TR" sz="2200" dirty="0" smtClean="0"/>
              <a:t> sendromlar, </a:t>
            </a:r>
          </a:p>
          <a:p>
            <a:pPr>
              <a:buNone/>
            </a:pPr>
            <a:r>
              <a:rPr lang="tr-TR" sz="2200" dirty="0" smtClean="0"/>
              <a:t>	</a:t>
            </a:r>
            <a:r>
              <a:rPr lang="tr-TR" sz="2200" dirty="0" err="1" smtClean="0"/>
              <a:t>Kawasaki</a:t>
            </a:r>
            <a:r>
              <a:rPr lang="tr-TR" sz="2200" dirty="0" smtClean="0"/>
              <a:t> hastalığı, </a:t>
            </a:r>
          </a:p>
          <a:p>
            <a:pPr lvl="0">
              <a:defRPr/>
            </a:pPr>
            <a:endParaRPr lang="tr-TR" sz="2200" dirty="0" smtClean="0"/>
          </a:p>
          <a:p>
            <a:pPr lvl="0">
              <a:defRPr/>
            </a:pPr>
            <a:r>
              <a:rPr lang="tr-TR" sz="2200" dirty="0" smtClean="0"/>
              <a:t>Halsizlik ;</a:t>
            </a:r>
          </a:p>
          <a:p>
            <a:pPr lvl="0">
              <a:defRPr/>
            </a:pPr>
            <a:r>
              <a:rPr lang="tr-TR" sz="2200" dirty="0" smtClean="0"/>
              <a:t>Bağ dokusu hastalıklarında</a:t>
            </a:r>
          </a:p>
          <a:p>
            <a:pPr lvl="0">
              <a:defRPr/>
            </a:pPr>
            <a:r>
              <a:rPr lang="tr-TR" sz="2200" dirty="0" smtClean="0"/>
              <a:t>Kronik enfeksiyonlar, </a:t>
            </a:r>
            <a:r>
              <a:rPr lang="tr-TR" sz="2200" dirty="0" err="1" smtClean="0"/>
              <a:t>viral</a:t>
            </a:r>
            <a:r>
              <a:rPr lang="tr-TR" sz="2200" dirty="0" smtClean="0"/>
              <a:t> enfeksiyonlar, </a:t>
            </a:r>
            <a:r>
              <a:rPr lang="tr-TR" sz="2200" dirty="0" err="1" smtClean="0"/>
              <a:t>maligniteler</a:t>
            </a:r>
            <a:r>
              <a:rPr lang="tr-TR" sz="2200" dirty="0" smtClean="0"/>
              <a:t>, depresyon,  kronik halsizlik sendromu</a:t>
            </a:r>
          </a:p>
          <a:p>
            <a:pPr>
              <a:buNone/>
            </a:pPr>
            <a:endParaRPr lang="tr-TR" sz="2200" dirty="0" smtClean="0"/>
          </a:p>
          <a:p>
            <a:pPr>
              <a:buNone/>
            </a:pPr>
            <a:endParaRPr lang="tr-TR" sz="2200" dirty="0" smtClean="0"/>
          </a:p>
          <a:p>
            <a:pPr>
              <a:buNone/>
            </a:pPr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Kalsinozis</a:t>
            </a:r>
            <a:endParaRPr lang="tr-T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340768"/>
            <a:ext cx="3362582" cy="4937125"/>
          </a:xfrm>
        </p:spPr>
      </p:pic>
      <p:pic>
        <p:nvPicPr>
          <p:cNvPr id="5" name="Picture 4" descr="DSC013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3702844" cy="4937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JDM-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Laboratuvar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 bulguları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829576" cy="493776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200" dirty="0" err="1" smtClean="0"/>
              <a:t>İnflamasyona</a:t>
            </a:r>
            <a:r>
              <a:rPr lang="tr-TR" sz="2200" dirty="0" smtClean="0"/>
              <a:t> bağlı anemi, </a:t>
            </a:r>
          </a:p>
          <a:p>
            <a:r>
              <a:rPr lang="tr-TR" sz="2200" dirty="0" smtClean="0"/>
              <a:t>Eritrosit </a:t>
            </a:r>
            <a:r>
              <a:rPr lang="tr-TR" sz="2200" dirty="0" err="1" smtClean="0"/>
              <a:t>sedimentasyon</a:t>
            </a:r>
            <a:r>
              <a:rPr lang="tr-TR" sz="2200" dirty="0" smtClean="0"/>
              <a:t> hızında yükselme</a:t>
            </a:r>
          </a:p>
          <a:p>
            <a:r>
              <a:rPr lang="tr-TR" sz="2200" dirty="0" smtClean="0"/>
              <a:t>Kas enzimlerinde yükselme</a:t>
            </a:r>
            <a:r>
              <a:rPr lang="en-US" sz="2200" dirty="0" smtClean="0"/>
              <a:t> </a:t>
            </a:r>
            <a:endParaRPr lang="tr-TR" sz="2200" dirty="0" smtClean="0"/>
          </a:p>
          <a:p>
            <a:pPr lvl="1"/>
            <a:r>
              <a:rPr lang="tr-TR" sz="2000" dirty="0" err="1" smtClean="0"/>
              <a:t>Kreatin</a:t>
            </a:r>
            <a:r>
              <a:rPr lang="tr-TR" sz="2000" dirty="0" smtClean="0"/>
              <a:t> </a:t>
            </a:r>
            <a:r>
              <a:rPr lang="tr-TR" sz="2000" dirty="0" err="1" smtClean="0"/>
              <a:t>kinaz</a:t>
            </a:r>
            <a:r>
              <a:rPr lang="tr-TR" sz="2000" dirty="0" smtClean="0"/>
              <a:t> </a:t>
            </a:r>
          </a:p>
          <a:p>
            <a:pPr lvl="1"/>
            <a:r>
              <a:rPr lang="tr-TR" sz="2000" dirty="0" err="1" smtClean="0"/>
              <a:t>Aspartat</a:t>
            </a:r>
            <a:r>
              <a:rPr lang="tr-TR" sz="2000" dirty="0" smtClean="0"/>
              <a:t> </a:t>
            </a:r>
            <a:r>
              <a:rPr lang="tr-TR" sz="2000" dirty="0" err="1" smtClean="0"/>
              <a:t>aminotransferaz</a:t>
            </a:r>
            <a:r>
              <a:rPr lang="tr-TR" sz="2000" dirty="0" smtClean="0"/>
              <a:t> (AST) </a:t>
            </a:r>
          </a:p>
          <a:p>
            <a:pPr lvl="1"/>
            <a:r>
              <a:rPr lang="tr-TR" sz="2000" dirty="0" err="1" smtClean="0"/>
              <a:t>Laktat</a:t>
            </a:r>
            <a:r>
              <a:rPr lang="tr-TR" sz="2000" dirty="0" smtClean="0"/>
              <a:t> </a:t>
            </a:r>
            <a:r>
              <a:rPr lang="tr-TR" sz="2000" dirty="0" err="1" smtClean="0"/>
              <a:t>dehidrogenaz</a:t>
            </a:r>
            <a:endParaRPr lang="tr-TR" sz="2000" dirty="0" smtClean="0"/>
          </a:p>
          <a:p>
            <a:pPr lvl="1"/>
            <a:r>
              <a:rPr lang="tr-TR" sz="2000" dirty="0" err="1" smtClean="0"/>
              <a:t>Aldolaz</a:t>
            </a:r>
            <a:endParaRPr lang="tr-TR" sz="2000" dirty="0" smtClean="0"/>
          </a:p>
          <a:p>
            <a:endParaRPr lang="tr-TR" sz="2200" dirty="0" smtClean="0"/>
          </a:p>
          <a:p>
            <a:r>
              <a:rPr lang="tr-TR" sz="2200" dirty="0" smtClean="0"/>
              <a:t>EMG:  </a:t>
            </a:r>
            <a:r>
              <a:rPr lang="tr-TR" sz="2200" dirty="0" err="1" smtClean="0"/>
              <a:t>Myopati</a:t>
            </a:r>
            <a:r>
              <a:rPr lang="tr-TR" sz="2200" dirty="0" smtClean="0"/>
              <a:t> ve </a:t>
            </a:r>
            <a:r>
              <a:rPr lang="tr-TR" sz="2200" dirty="0" err="1" smtClean="0"/>
              <a:t>denervasyon</a:t>
            </a:r>
            <a:r>
              <a:rPr lang="tr-TR" sz="2200" dirty="0" smtClean="0"/>
              <a:t> özellikleri</a:t>
            </a:r>
          </a:p>
          <a:p>
            <a:endParaRPr lang="tr-TR" sz="2200" dirty="0" smtClean="0"/>
          </a:p>
          <a:p>
            <a:r>
              <a:rPr lang="tr-TR" sz="2200" dirty="0" smtClean="0"/>
              <a:t>Kas biyopsisi: Nekroz, </a:t>
            </a:r>
            <a:r>
              <a:rPr lang="tr-TR" sz="2200" dirty="0" err="1" smtClean="0"/>
              <a:t>perifasiküler</a:t>
            </a:r>
            <a:r>
              <a:rPr lang="tr-TR" sz="2200" dirty="0" smtClean="0"/>
              <a:t> </a:t>
            </a:r>
            <a:r>
              <a:rPr lang="tr-TR" sz="2200" dirty="0" err="1" smtClean="0"/>
              <a:t>atrofi</a:t>
            </a:r>
            <a:r>
              <a:rPr lang="tr-TR" sz="2200" dirty="0" smtClean="0"/>
              <a:t>, dejenerasyon, </a:t>
            </a:r>
            <a:r>
              <a:rPr lang="tr-TR" sz="2200" dirty="0" err="1" smtClean="0"/>
              <a:t>rejenerasyon</a:t>
            </a:r>
            <a:r>
              <a:rPr lang="tr-TR" sz="2200" dirty="0" smtClean="0"/>
              <a:t>, </a:t>
            </a:r>
            <a:r>
              <a:rPr lang="tr-TR" sz="2200" dirty="0" err="1" smtClean="0"/>
              <a:t>perivasküler</a:t>
            </a:r>
            <a:r>
              <a:rPr lang="tr-TR" sz="2200" dirty="0" smtClean="0"/>
              <a:t> </a:t>
            </a:r>
            <a:r>
              <a:rPr lang="tr-TR" sz="2200" dirty="0" err="1" smtClean="0"/>
              <a:t>mononükleer</a:t>
            </a:r>
            <a:r>
              <a:rPr lang="tr-TR" sz="2200" dirty="0" smtClean="0"/>
              <a:t> hücre </a:t>
            </a:r>
            <a:r>
              <a:rPr lang="tr-TR" sz="2200" dirty="0" err="1" smtClean="0"/>
              <a:t>infiltarsyonu</a:t>
            </a:r>
            <a:endParaRPr lang="tr-TR" sz="2200" dirty="0" smtClean="0"/>
          </a:p>
          <a:p>
            <a:endParaRPr lang="tr-TR" sz="2200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JDM-Tedavi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71514" y="1362076"/>
            <a:ext cx="4829180" cy="471013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200" dirty="0" err="1" smtClean="0"/>
              <a:t>Kortikosteroid</a:t>
            </a:r>
            <a:endParaRPr lang="tr-TR" sz="2200" dirty="0" smtClean="0"/>
          </a:p>
          <a:p>
            <a:r>
              <a:rPr lang="tr-TR" sz="2200" dirty="0" err="1" smtClean="0"/>
              <a:t>Metotrexat</a:t>
            </a:r>
            <a:endParaRPr lang="tr-TR" sz="2200" dirty="0" smtClean="0"/>
          </a:p>
          <a:p>
            <a:r>
              <a:rPr lang="tr-TR" sz="2200" dirty="0" smtClean="0"/>
              <a:t>İVİG (</a:t>
            </a:r>
            <a:r>
              <a:rPr lang="tr-TR" sz="2200" dirty="0" err="1" smtClean="0"/>
              <a:t>intravenöz</a:t>
            </a:r>
            <a:r>
              <a:rPr lang="tr-TR" sz="2200" dirty="0" smtClean="0"/>
              <a:t> </a:t>
            </a:r>
            <a:r>
              <a:rPr lang="tr-TR" sz="2200" dirty="0" err="1" smtClean="0"/>
              <a:t>immünglobülin</a:t>
            </a:r>
            <a:r>
              <a:rPr lang="tr-TR" sz="2200" dirty="0" smtClean="0"/>
              <a:t>)</a:t>
            </a:r>
          </a:p>
          <a:p>
            <a:r>
              <a:rPr lang="tr-TR" sz="2200" dirty="0" err="1" smtClean="0"/>
              <a:t>Siklosporin</a:t>
            </a:r>
            <a:endParaRPr lang="tr-TR" sz="2200" dirty="0" smtClean="0"/>
          </a:p>
          <a:p>
            <a:r>
              <a:rPr lang="tr-TR" sz="2200" dirty="0" err="1" smtClean="0"/>
              <a:t>Hidroksiklorokin</a:t>
            </a:r>
            <a:endParaRPr lang="tr-TR" sz="2200" dirty="0" smtClean="0"/>
          </a:p>
          <a:p>
            <a:r>
              <a:rPr lang="tr-TR" sz="2200" dirty="0" smtClean="0"/>
              <a:t>Dirençli vakalarda</a:t>
            </a:r>
          </a:p>
          <a:p>
            <a:pPr lvl="1"/>
            <a:r>
              <a:rPr lang="tr-TR" sz="2200" dirty="0" err="1" smtClean="0"/>
              <a:t>Azathioprin</a:t>
            </a:r>
            <a:endParaRPr lang="tr-TR" sz="2200" dirty="0" smtClean="0"/>
          </a:p>
          <a:p>
            <a:pPr lvl="1"/>
            <a:r>
              <a:rPr lang="tr-TR" sz="2200" dirty="0" err="1" smtClean="0"/>
              <a:t>Siklofosfamid</a:t>
            </a:r>
            <a:endParaRPr lang="tr-TR" sz="2200" dirty="0" smtClean="0"/>
          </a:p>
          <a:p>
            <a:pPr lvl="1"/>
            <a:r>
              <a:rPr lang="tr-TR" sz="2200" dirty="0" err="1" smtClean="0"/>
              <a:t>Mycofenolat</a:t>
            </a:r>
            <a:r>
              <a:rPr lang="tr-TR" sz="2200" dirty="0" smtClean="0"/>
              <a:t> </a:t>
            </a:r>
            <a:r>
              <a:rPr lang="tr-TR" sz="2200" dirty="0" err="1" smtClean="0"/>
              <a:t>mofetil</a:t>
            </a:r>
            <a:endParaRPr lang="tr-TR" sz="2200" dirty="0" smtClean="0"/>
          </a:p>
          <a:p>
            <a:pPr lvl="1"/>
            <a:r>
              <a:rPr lang="tr-TR" sz="2200" dirty="0" err="1" smtClean="0"/>
              <a:t>Ritüximab</a:t>
            </a:r>
            <a:endParaRPr lang="tr-TR" sz="2200" dirty="0" smtClean="0"/>
          </a:p>
          <a:p>
            <a:pPr lvl="1"/>
            <a:r>
              <a:rPr lang="tr-TR" sz="2200" dirty="0" smtClean="0"/>
              <a:t>TNF inhibitörleri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Juvenil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skleroderma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000232" y="1714488"/>
            <a:ext cx="4614866" cy="2709866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r-TR" sz="2300" dirty="0" smtClean="0"/>
              <a:t>Ciltte sertleşme ve </a:t>
            </a:r>
            <a:r>
              <a:rPr lang="tr-TR" sz="2300" dirty="0" err="1" smtClean="0"/>
              <a:t>fibrozis</a:t>
            </a:r>
            <a:endParaRPr lang="en-US" sz="2300" dirty="0" smtClean="0"/>
          </a:p>
          <a:p>
            <a:endParaRPr lang="tr-TR" sz="2300" dirty="0" smtClean="0"/>
          </a:p>
          <a:p>
            <a:pPr algn="ctr"/>
            <a:r>
              <a:rPr lang="tr-TR" sz="2300" dirty="0" err="1" smtClean="0"/>
              <a:t>Etyopatogenez</a:t>
            </a:r>
            <a:r>
              <a:rPr lang="tr-TR" sz="2300" dirty="0" smtClean="0"/>
              <a:t>?</a:t>
            </a:r>
          </a:p>
          <a:p>
            <a:pPr lvl="1"/>
            <a:endParaRPr lang="tr-TR" sz="2100" dirty="0" smtClean="0"/>
          </a:p>
          <a:p>
            <a:pPr lvl="1"/>
            <a:r>
              <a:rPr lang="tr-TR" sz="2100" dirty="0" err="1" smtClean="0"/>
              <a:t>Vaskülopati</a:t>
            </a:r>
            <a:endParaRPr lang="tr-TR" sz="2100" dirty="0" smtClean="0"/>
          </a:p>
          <a:p>
            <a:pPr lvl="1"/>
            <a:r>
              <a:rPr lang="tr-TR" sz="2100" dirty="0" err="1" smtClean="0"/>
              <a:t>Otoimmünite</a:t>
            </a:r>
            <a:endParaRPr lang="tr-TR" sz="2100" dirty="0" smtClean="0"/>
          </a:p>
          <a:p>
            <a:pPr lvl="1"/>
            <a:r>
              <a:rPr lang="tr-TR" sz="2100" dirty="0" err="1" smtClean="0"/>
              <a:t>İmmün</a:t>
            </a:r>
            <a:r>
              <a:rPr lang="tr-TR" sz="2100" dirty="0" smtClean="0"/>
              <a:t> aktivasyon ve </a:t>
            </a:r>
            <a:r>
              <a:rPr lang="tr-TR" sz="2100" dirty="0" err="1" smtClean="0"/>
              <a:t>fibrozis</a:t>
            </a:r>
            <a:endParaRPr lang="tr-TR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90600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Sistemik 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sklerozis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sz="2200" dirty="0" err="1" smtClean="0"/>
              <a:t>Diffüz</a:t>
            </a:r>
            <a:r>
              <a:rPr lang="tr-TR" sz="2200" dirty="0" smtClean="0"/>
              <a:t> </a:t>
            </a:r>
            <a:r>
              <a:rPr lang="tr-TR" sz="2200" dirty="0" err="1" smtClean="0"/>
              <a:t>kutanöz</a:t>
            </a:r>
            <a:r>
              <a:rPr lang="tr-TR" sz="2200" dirty="0" smtClean="0"/>
              <a:t> sistemik </a:t>
            </a:r>
            <a:r>
              <a:rPr lang="tr-TR" sz="2200" dirty="0" err="1" smtClean="0"/>
              <a:t>sklerozis</a:t>
            </a:r>
            <a:r>
              <a:rPr lang="tr-TR" sz="2200" dirty="0" smtClean="0"/>
              <a:t> </a:t>
            </a:r>
          </a:p>
          <a:p>
            <a:pPr lvl="1"/>
            <a:r>
              <a:rPr lang="tr-TR" sz="2200" dirty="0" smtClean="0"/>
              <a:t>Kronik, çoklu organ tutulumu, </a:t>
            </a:r>
            <a:r>
              <a:rPr lang="tr-TR" sz="2200" dirty="0" err="1" smtClean="0"/>
              <a:t>sklerodermatöz</a:t>
            </a:r>
            <a:r>
              <a:rPr lang="tr-TR" sz="2200" dirty="0" smtClean="0"/>
              <a:t> cilt değişiklikleri ve </a:t>
            </a:r>
            <a:r>
              <a:rPr lang="tr-TR" sz="2200" dirty="0" err="1" smtClean="0"/>
              <a:t>viseral</a:t>
            </a:r>
            <a:r>
              <a:rPr lang="tr-TR" sz="2200" dirty="0" smtClean="0"/>
              <a:t> tutulum (cilt, parmak damar tutulumu, GİS, AC, kalp, böbrek)</a:t>
            </a:r>
          </a:p>
          <a:p>
            <a:endParaRPr lang="tr-TR" sz="2200" dirty="0" smtClean="0"/>
          </a:p>
          <a:p>
            <a:r>
              <a:rPr lang="tr-TR" sz="2200" dirty="0" smtClean="0"/>
              <a:t>Sınırlı sistemik </a:t>
            </a:r>
            <a:r>
              <a:rPr lang="tr-TR" sz="2200" dirty="0" err="1" smtClean="0"/>
              <a:t>sklerozis</a:t>
            </a:r>
            <a:r>
              <a:rPr lang="tr-TR" sz="2200" dirty="0" smtClean="0"/>
              <a:t> </a:t>
            </a:r>
          </a:p>
          <a:p>
            <a:pPr lvl="1"/>
            <a:r>
              <a:rPr lang="en-US" sz="2200" dirty="0" smtClean="0"/>
              <a:t>CREST s</a:t>
            </a:r>
            <a:r>
              <a:rPr lang="tr-TR" sz="2200" dirty="0" err="1" smtClean="0"/>
              <a:t>endromu</a:t>
            </a:r>
            <a:r>
              <a:rPr lang="en-US" sz="2200" dirty="0" smtClean="0"/>
              <a:t> (</a:t>
            </a:r>
            <a:r>
              <a:rPr lang="tr-TR" sz="2200" dirty="0" smtClean="0"/>
              <a:t>K</a:t>
            </a:r>
            <a:r>
              <a:rPr lang="en-US" sz="2200" dirty="0" smtClean="0"/>
              <a:t>al</a:t>
            </a:r>
            <a:r>
              <a:rPr lang="tr-TR" sz="2200" dirty="0" err="1" smtClean="0"/>
              <a:t>sinozis</a:t>
            </a:r>
            <a:r>
              <a:rPr lang="tr-TR" sz="2200" dirty="0" smtClean="0"/>
              <a:t> kut</a:t>
            </a:r>
            <a:r>
              <a:rPr lang="en-US" sz="2200" dirty="0" smtClean="0"/>
              <a:t>is, </a:t>
            </a:r>
            <a:r>
              <a:rPr lang="en-US" sz="2200" dirty="0" err="1" smtClean="0"/>
              <a:t>Raynaud</a:t>
            </a:r>
            <a:r>
              <a:rPr lang="tr-TR" sz="2200" dirty="0" smtClean="0"/>
              <a:t> fenomeni,  </a:t>
            </a:r>
            <a:r>
              <a:rPr lang="tr-TR" sz="2200" dirty="0" err="1" smtClean="0"/>
              <a:t>özofageal</a:t>
            </a:r>
            <a:r>
              <a:rPr lang="tr-TR" sz="2200" dirty="0" smtClean="0"/>
              <a:t> </a:t>
            </a:r>
            <a:r>
              <a:rPr lang="tr-TR" sz="2200" dirty="0" err="1" smtClean="0"/>
              <a:t>dismotilite</a:t>
            </a:r>
            <a:r>
              <a:rPr lang="tr-TR" sz="2200" dirty="0" smtClean="0"/>
              <a:t>, </a:t>
            </a:r>
            <a:r>
              <a:rPr lang="tr-TR" sz="2200" dirty="0" err="1" smtClean="0"/>
              <a:t>sklerodaktili</a:t>
            </a:r>
            <a:r>
              <a:rPr lang="tr-TR" sz="2200" dirty="0" smtClean="0"/>
              <a:t>, </a:t>
            </a:r>
            <a:r>
              <a:rPr lang="tr-TR" sz="2200" dirty="0" err="1" smtClean="0"/>
              <a:t>telenjiektazi</a:t>
            </a:r>
            <a:r>
              <a:rPr lang="tr-TR" sz="2200" dirty="0" smtClean="0"/>
              <a:t> )</a:t>
            </a:r>
          </a:p>
          <a:p>
            <a:endParaRPr lang="tr-TR" sz="2200" dirty="0" smtClean="0"/>
          </a:p>
          <a:p>
            <a:r>
              <a:rPr lang="tr-TR" sz="2200" dirty="0" smtClean="0"/>
              <a:t>Lokalize </a:t>
            </a:r>
            <a:r>
              <a:rPr lang="tr-TR" sz="2200" dirty="0" err="1" smtClean="0"/>
              <a:t>skleroderma</a:t>
            </a:r>
            <a:r>
              <a:rPr lang="tr-TR" sz="2200" dirty="0" smtClean="0"/>
              <a:t> </a:t>
            </a:r>
          </a:p>
          <a:p>
            <a:pPr lvl="1"/>
            <a:r>
              <a:rPr lang="tr-TR" sz="2200" dirty="0" smtClean="0"/>
              <a:t>M</a:t>
            </a:r>
            <a:r>
              <a:rPr lang="en-US" sz="2200" dirty="0" err="1" smtClean="0"/>
              <a:t>orphea</a:t>
            </a:r>
            <a:r>
              <a:rPr lang="en-US" sz="2200" dirty="0" smtClean="0"/>
              <a:t> </a:t>
            </a:r>
            <a:r>
              <a:rPr lang="tr-TR" sz="2200" dirty="0" smtClean="0"/>
              <a:t>, </a:t>
            </a:r>
            <a:r>
              <a:rPr lang="en-US" sz="2200" dirty="0" smtClean="0"/>
              <a:t>line</a:t>
            </a:r>
            <a:r>
              <a:rPr lang="tr-TR" sz="2200" dirty="0" smtClean="0"/>
              <a:t>e</a:t>
            </a:r>
            <a:r>
              <a:rPr lang="en-US" sz="2200" dirty="0" smtClean="0"/>
              <a:t>r s</a:t>
            </a:r>
            <a:r>
              <a:rPr lang="tr-TR" sz="2200" dirty="0" smtClean="0"/>
              <a:t>k</a:t>
            </a:r>
            <a:r>
              <a:rPr lang="en-US" sz="2200" dirty="0" err="1" smtClean="0"/>
              <a:t>leroderma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 descr="H:\Resimlerim-kopya\kol.doku resim\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29558"/>
            <a:ext cx="4235565" cy="2899442"/>
          </a:xfrm>
          <a:prstGeom prst="rect">
            <a:avLst/>
          </a:prstGeom>
          <a:noFill/>
        </p:spPr>
      </p:pic>
      <p:pic>
        <p:nvPicPr>
          <p:cNvPr id="4099" name="Picture 3" descr="H:\Resimlerim-kopya\kol.doku resim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92946"/>
            <a:ext cx="3264495" cy="507210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429000"/>
            <a:ext cx="29908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Lokalize </a:t>
            </a:r>
            <a:r>
              <a:rPr lang="tr-TR" sz="2800" dirty="0" err="1" smtClean="0">
                <a:solidFill>
                  <a:schemeClr val="tx1"/>
                </a:solidFill>
                <a:latin typeface="Book Antiqua" pitchFamily="18" charset="0"/>
              </a:rPr>
              <a:t>skleroderma</a:t>
            </a:r>
            <a:endParaRPr lang="tr-TR" sz="28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00240"/>
            <a:ext cx="54197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990600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Book Antiqua" pitchFamily="18" charset="0"/>
              </a:rPr>
              <a:t>Lineer </a:t>
            </a:r>
            <a:r>
              <a:rPr lang="tr-TR" sz="2800" dirty="0" err="1" smtClean="0">
                <a:latin typeface="Book Antiqua" pitchFamily="18" charset="0"/>
              </a:rPr>
              <a:t>skleroderma</a:t>
            </a:r>
            <a:endParaRPr lang="tr-TR" sz="2800" dirty="0">
              <a:latin typeface="Book Antiqua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4004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5286380" y="578645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Lineer </a:t>
            </a:r>
            <a:r>
              <a:rPr lang="tr-TR" dirty="0" err="1" smtClean="0"/>
              <a:t>Morphea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323528" y="50851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En </a:t>
            </a:r>
            <a:r>
              <a:rPr lang="tr-TR" dirty="0" err="1" smtClean="0"/>
              <a:t>coup</a:t>
            </a:r>
            <a:r>
              <a:rPr lang="tr-TR" dirty="0" smtClean="0"/>
              <a:t> de </a:t>
            </a:r>
            <a:r>
              <a:rPr lang="tr-TR" dirty="0" err="1" smtClean="0"/>
              <a:t>sabre</a:t>
            </a:r>
            <a:endParaRPr lang="tr-TR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3116"/>
            <a:ext cx="3275856" cy="353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683568" y="188640"/>
            <a:ext cx="8229600" cy="990600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Book Antiqua" pitchFamily="18" charset="0"/>
              </a:rPr>
              <a:t>Lokalize </a:t>
            </a:r>
            <a:r>
              <a:rPr lang="tr-TR" sz="2800" dirty="0" err="1" smtClean="0">
                <a:latin typeface="Book Antiqua" pitchFamily="18" charset="0"/>
              </a:rPr>
              <a:t>skleroderma</a:t>
            </a:r>
            <a:endParaRPr lang="tr-TR" sz="2800" dirty="0">
              <a:latin typeface="Book Antiqua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32656"/>
            <a:ext cx="2819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971600" y="11967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/>
              <a:t>Morphea</a:t>
            </a:r>
            <a:endParaRPr lang="tr-TR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57363"/>
            <a:ext cx="43529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105" y="591926"/>
            <a:ext cx="7829547" cy="376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168" y="4357694"/>
            <a:ext cx="781148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571472" y="457200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Normal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571472" y="564357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Genişlemiş </a:t>
            </a:r>
            <a:r>
              <a:rPr lang="tr-TR" dirty="0" err="1" smtClean="0"/>
              <a:t>kapillerler</a:t>
            </a:r>
            <a:r>
              <a:rPr lang="tr-TR" dirty="0" smtClean="0"/>
              <a:t>-</a:t>
            </a:r>
            <a:r>
              <a:rPr lang="tr-TR" dirty="0" err="1" smtClean="0"/>
              <a:t>Skleroderma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3357554" y="142852"/>
            <a:ext cx="24117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err="1" smtClean="0"/>
              <a:t>Raynoud</a:t>
            </a:r>
            <a:r>
              <a:rPr lang="tr-TR" sz="2200" dirty="0" smtClean="0"/>
              <a:t> fenomeni </a:t>
            </a:r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00034" y="714356"/>
            <a:ext cx="8215370" cy="200026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tr-TR" sz="2200" dirty="0" smtClean="0">
                <a:solidFill>
                  <a:srgbClr val="C00000"/>
                </a:solidFill>
                <a:latin typeface="Book Antiqua" pitchFamily="18" charset="0"/>
              </a:rPr>
              <a:t>Güçsüzlük,</a:t>
            </a:r>
            <a:endParaRPr lang="tr-TR" sz="2200" dirty="0" smtClean="0"/>
          </a:p>
          <a:p>
            <a:r>
              <a:rPr lang="tr-TR" sz="2200" dirty="0" smtClean="0"/>
              <a:t>JDM, SLE, </a:t>
            </a:r>
            <a:r>
              <a:rPr lang="tr-TR" sz="2200" dirty="0" err="1" smtClean="0"/>
              <a:t>MKDH’na</a:t>
            </a:r>
            <a:r>
              <a:rPr lang="tr-TR" sz="2200" dirty="0" smtClean="0"/>
              <a:t> bağlı </a:t>
            </a:r>
            <a:r>
              <a:rPr lang="tr-TR" sz="2200" dirty="0" err="1" smtClean="0"/>
              <a:t>myozit</a:t>
            </a:r>
            <a:r>
              <a:rPr lang="tr-TR" sz="2200" dirty="0" smtClean="0"/>
              <a:t>, derin lokalize </a:t>
            </a:r>
            <a:r>
              <a:rPr lang="tr-TR" sz="2200" dirty="0" err="1" smtClean="0"/>
              <a:t>skleroderma</a:t>
            </a:r>
            <a:endParaRPr lang="tr-TR" sz="2200" dirty="0" smtClean="0"/>
          </a:p>
          <a:p>
            <a:endParaRPr lang="tr-TR" sz="2200" dirty="0" smtClean="0"/>
          </a:p>
          <a:p>
            <a:r>
              <a:rPr lang="tr-TR" sz="2200" dirty="0" err="1" smtClean="0"/>
              <a:t>Müsküler</a:t>
            </a:r>
            <a:r>
              <a:rPr lang="tr-TR" sz="2200" dirty="0" smtClean="0"/>
              <a:t> </a:t>
            </a:r>
            <a:r>
              <a:rPr lang="tr-TR" sz="2200" dirty="0" err="1" smtClean="0"/>
              <a:t>distrofiler</a:t>
            </a:r>
            <a:r>
              <a:rPr lang="tr-TR" sz="2200" dirty="0" smtClean="0"/>
              <a:t>, </a:t>
            </a:r>
            <a:r>
              <a:rPr lang="tr-TR" sz="2200" dirty="0" err="1" smtClean="0"/>
              <a:t>metabolik</a:t>
            </a:r>
            <a:r>
              <a:rPr lang="tr-TR" sz="2200" dirty="0" smtClean="0"/>
              <a:t> ve diğer </a:t>
            </a:r>
            <a:r>
              <a:rPr lang="tr-TR" sz="2200" dirty="0" err="1" smtClean="0"/>
              <a:t>myopatiler</a:t>
            </a:r>
            <a:r>
              <a:rPr lang="tr-TR" sz="2200" dirty="0" smtClean="0"/>
              <a:t>, </a:t>
            </a:r>
            <a:r>
              <a:rPr lang="tr-TR" sz="2200" dirty="0" err="1" smtClean="0"/>
              <a:t>hipotiroidi</a:t>
            </a:r>
            <a:endParaRPr lang="tr-TR" sz="2200" dirty="0" smtClean="0"/>
          </a:p>
          <a:p>
            <a:endParaRPr lang="tr-TR" sz="2200" dirty="0"/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500034" y="3286124"/>
            <a:ext cx="8215370" cy="23574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tr-TR" sz="2200" dirty="0" err="1" smtClean="0">
                <a:solidFill>
                  <a:srgbClr val="C00000"/>
                </a:solidFill>
                <a:latin typeface="Book Antiqua" pitchFamily="18" charset="0"/>
              </a:rPr>
              <a:t>Artralji</a:t>
            </a:r>
            <a:endParaRPr lang="tr-TR" sz="2200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JİA, SLE, JDM, </a:t>
            </a: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vaskülit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skleroderma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sarkoidoz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ARA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Malignite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enfeksiyon </a:t>
            </a: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hipotiroidi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travma, büyüme ağrısı, fazla kullanım</a:t>
            </a:r>
            <a:endParaRPr kumimoji="0" lang="tr-T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00034" y="571480"/>
            <a:ext cx="8215370" cy="200026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>
                <a:solidFill>
                  <a:srgbClr val="C00000"/>
                </a:solidFill>
                <a:latin typeface="Book Antiqua" pitchFamily="18" charset="0"/>
              </a:rPr>
              <a:t>Göğüs ağrısı</a:t>
            </a:r>
          </a:p>
          <a:p>
            <a:pPr>
              <a:buNone/>
            </a:pPr>
            <a:r>
              <a:rPr lang="tr-TR" sz="2400" dirty="0" smtClean="0">
                <a:solidFill>
                  <a:schemeClr val="accent1"/>
                </a:solidFill>
                <a:sym typeface="Wingdings 3"/>
              </a:rPr>
              <a:t> </a:t>
            </a:r>
            <a:r>
              <a:rPr lang="tr-TR" sz="2200" dirty="0" smtClean="0">
                <a:sym typeface="Wingdings 3"/>
              </a:rPr>
              <a:t> </a:t>
            </a:r>
            <a:r>
              <a:rPr lang="tr-TR" sz="2200" dirty="0" smtClean="0"/>
              <a:t>JIA, SLE (</a:t>
            </a:r>
            <a:r>
              <a:rPr lang="tr-TR" sz="2200" dirty="0" err="1" smtClean="0"/>
              <a:t>perikardit</a:t>
            </a:r>
            <a:r>
              <a:rPr lang="tr-TR" sz="2200" dirty="0" smtClean="0"/>
              <a:t>, </a:t>
            </a:r>
            <a:r>
              <a:rPr lang="tr-TR" sz="2200" dirty="0" err="1" smtClean="0"/>
              <a:t>osteokondrit</a:t>
            </a:r>
            <a:r>
              <a:rPr lang="tr-TR" sz="2200" dirty="0" smtClean="0"/>
              <a:t> )</a:t>
            </a:r>
          </a:p>
          <a:p>
            <a:pPr>
              <a:buNone/>
            </a:pPr>
            <a:endParaRPr lang="tr-TR" sz="2200" dirty="0" smtClean="0"/>
          </a:p>
          <a:p>
            <a:pPr>
              <a:buNone/>
            </a:pPr>
            <a:r>
              <a:rPr lang="tr-TR" sz="2200" dirty="0" smtClean="0">
                <a:solidFill>
                  <a:schemeClr val="accent1"/>
                </a:solidFill>
                <a:sym typeface="Wingdings 3"/>
              </a:rPr>
              <a:t></a:t>
            </a:r>
            <a:r>
              <a:rPr lang="tr-TR" sz="2200" dirty="0" smtClean="0">
                <a:sym typeface="Wingdings 3"/>
              </a:rPr>
              <a:t>  </a:t>
            </a:r>
            <a:r>
              <a:rPr lang="tr-TR" sz="2200" dirty="0" smtClean="0"/>
              <a:t>Kosta kırığı, </a:t>
            </a:r>
            <a:r>
              <a:rPr lang="tr-TR" sz="2200" dirty="0" err="1" smtClean="0"/>
              <a:t>viral</a:t>
            </a:r>
            <a:r>
              <a:rPr lang="tr-TR" sz="2200" dirty="0" smtClean="0"/>
              <a:t> </a:t>
            </a:r>
            <a:r>
              <a:rPr lang="tr-TR" sz="2200" dirty="0" err="1" smtClean="0"/>
              <a:t>perikardit</a:t>
            </a:r>
            <a:r>
              <a:rPr lang="tr-TR" sz="2200" dirty="0" smtClean="0"/>
              <a:t>, panik atak, </a:t>
            </a:r>
            <a:r>
              <a:rPr lang="tr-TR" sz="2200" dirty="0" err="1" smtClean="0"/>
              <a:t>hiperventilasyon</a:t>
            </a:r>
            <a:endParaRPr lang="tr-TR" sz="2200" dirty="0" smtClean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85804" y="3000372"/>
            <a:ext cx="8229600" cy="24288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Sırt ağrısı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tr-TR" sz="2400" dirty="0" smtClean="0">
                <a:solidFill>
                  <a:schemeClr val="accent1"/>
                </a:solidFill>
                <a:sym typeface="Wingdings 3"/>
              </a:rPr>
              <a:t>  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Entezit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ilişkili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artritler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juvenil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ankilozan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spondilit</a:t>
            </a: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tr-TR" sz="2400" dirty="0" smtClean="0">
                <a:solidFill>
                  <a:schemeClr val="accent1"/>
                </a:solidFill>
                <a:sym typeface="Wingdings 3"/>
              </a:rPr>
              <a:t></a:t>
            </a:r>
            <a:r>
              <a:rPr lang="tr-TR" sz="2000" dirty="0" smtClean="0">
                <a:sym typeface="Wingdings 3"/>
              </a:rPr>
              <a:t>  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Vertebra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kompresyon kırığı,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diskit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intraspinal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tümör,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spondilolizis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kemik iliğini tutan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maligniteler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ağrı sendromları, kas spazmı, travmalar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Bağ dokusu hastalıklarında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071538" y="1285860"/>
            <a:ext cx="6329378" cy="4937760"/>
          </a:xfrm>
        </p:spPr>
        <p:txBody>
          <a:bodyPr/>
          <a:lstStyle/>
          <a:p>
            <a:r>
              <a:rPr lang="tr-TR" dirty="0" err="1" smtClean="0"/>
              <a:t>Mukokütanöz</a:t>
            </a:r>
            <a:r>
              <a:rPr lang="tr-TR" dirty="0" smtClean="0"/>
              <a:t> </a:t>
            </a:r>
          </a:p>
          <a:p>
            <a:r>
              <a:rPr lang="tr-TR" dirty="0" smtClean="0"/>
              <a:t>Kas iskelet sistemi</a:t>
            </a:r>
          </a:p>
          <a:p>
            <a:r>
              <a:rPr lang="tr-TR" dirty="0" smtClean="0"/>
              <a:t>Göz</a:t>
            </a:r>
          </a:p>
          <a:p>
            <a:r>
              <a:rPr lang="tr-TR" dirty="0" smtClean="0"/>
              <a:t>Hematolojik</a:t>
            </a:r>
          </a:p>
          <a:p>
            <a:r>
              <a:rPr lang="tr-TR" dirty="0" smtClean="0"/>
              <a:t>Kalp- akciğer</a:t>
            </a:r>
          </a:p>
          <a:p>
            <a:r>
              <a:rPr lang="tr-TR" dirty="0" smtClean="0"/>
              <a:t>Böbrek</a:t>
            </a:r>
          </a:p>
          <a:p>
            <a:r>
              <a:rPr lang="tr-TR" dirty="0" err="1" smtClean="0"/>
              <a:t>Gastrointestinal</a:t>
            </a:r>
            <a:endParaRPr lang="tr-TR" dirty="0" smtClean="0"/>
          </a:p>
          <a:p>
            <a:r>
              <a:rPr lang="tr-TR" dirty="0" smtClean="0"/>
              <a:t>Nörolojik</a:t>
            </a:r>
          </a:p>
          <a:p>
            <a:r>
              <a:rPr lang="tr-TR" dirty="0" err="1" smtClean="0"/>
              <a:t>Vasküler</a:t>
            </a:r>
            <a:r>
              <a:rPr lang="tr-TR" dirty="0" smtClean="0"/>
              <a:t> tutuluma ait bulgular </a:t>
            </a:r>
            <a:r>
              <a:rPr lang="tr-TR" dirty="0" err="1" smtClean="0"/>
              <a:t>vaardır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ynak">
  <a:themeElements>
    <a:clrScheme name="Özel 4">
      <a:dk1>
        <a:sysClr val="windowText" lastClr="000000"/>
      </a:dk1>
      <a:lt1>
        <a:sysClr val="window" lastClr="FFFFFF"/>
      </a:lt1>
      <a:dk2>
        <a:srgbClr val="0C0C0C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yna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6344</TotalTime>
  <Words>1808</Words>
  <Application>Microsoft Office PowerPoint</Application>
  <PresentationFormat>Ekran Gösterisi (4:3)</PresentationFormat>
  <Paragraphs>533</Paragraphs>
  <Slides>69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69</vt:i4>
      </vt:variant>
    </vt:vector>
  </HeadingPairs>
  <TitlesOfParts>
    <vt:vector size="70" baseType="lpstr">
      <vt:lpstr>Kaynak</vt:lpstr>
      <vt:lpstr>Slayt 1</vt:lpstr>
      <vt:lpstr>Slayt 2</vt:lpstr>
      <vt:lpstr>Bağ dokusu hastalıklarında; </vt:lpstr>
      <vt:lpstr>Klinik yakınmalar</vt:lpstr>
      <vt:lpstr>Bağ dokusu hastalıklarında;</vt:lpstr>
      <vt:lpstr>Ateş, halsizlik</vt:lpstr>
      <vt:lpstr>Slayt 7</vt:lpstr>
      <vt:lpstr>Slayt 8</vt:lpstr>
      <vt:lpstr>Bağ dokusu hastalıklarında</vt:lpstr>
      <vt:lpstr>Bağ dokusu hastalıklarında cilt bulguları</vt:lpstr>
      <vt:lpstr>Malar raş</vt:lpstr>
      <vt:lpstr>Oral Ülserler</vt:lpstr>
      <vt:lpstr>Purpurik raş </vt:lpstr>
      <vt:lpstr>Gottron papülleri</vt:lpstr>
      <vt:lpstr>Bağ dokusu hastalıklarında muayene bulguları </vt:lpstr>
      <vt:lpstr>Artrit</vt:lpstr>
      <vt:lpstr>Slayt 17</vt:lpstr>
      <vt:lpstr>Slayt 18</vt:lpstr>
      <vt:lpstr>Tanı</vt:lpstr>
      <vt:lpstr>Laboratuvar incelemeler</vt:lpstr>
      <vt:lpstr>Antinükleer antikorlar (1/100 titrenin üzeri anlamlı)</vt:lpstr>
      <vt:lpstr>Otoantikorların duyarlılık ve özgüllükleri </vt:lpstr>
      <vt:lpstr>Görüntüleme</vt:lpstr>
      <vt:lpstr>Tedavi</vt:lpstr>
      <vt:lpstr>Bağ dokusu hastalıkları</vt:lpstr>
      <vt:lpstr>Sistemik Lupus Eritematozus</vt:lpstr>
      <vt:lpstr>SLE etyoloji-patogenez</vt:lpstr>
      <vt:lpstr>SLE patogenez </vt:lpstr>
      <vt:lpstr>SLE patogenez</vt:lpstr>
      <vt:lpstr> SLE tanısında  </vt:lpstr>
      <vt:lpstr>SLE tanı ölçütleri (ACR 1982,1997) </vt:lpstr>
      <vt:lpstr>SLE immünolojik ve klinik tanı ölçütleri (SLICC-2012)  (Systemic Lupus International Collaborating Clinics) </vt:lpstr>
      <vt:lpstr>SLE-Tanı</vt:lpstr>
      <vt:lpstr>SLE-klinik bulgular</vt:lpstr>
      <vt:lpstr>Mukokütanöz bulgular (%85) </vt:lpstr>
      <vt:lpstr>SLE- Mukokutanöz bulgular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İlaç ilişkili lupus</vt:lpstr>
      <vt:lpstr>Slayt 45</vt:lpstr>
      <vt:lpstr>Laboratuvar bulguları</vt:lpstr>
      <vt:lpstr>Tedavi</vt:lpstr>
      <vt:lpstr>SLE-Prognoz</vt:lpstr>
      <vt:lpstr>Neonatal Lupus</vt:lpstr>
      <vt:lpstr>Juvenil Dermatomyozit</vt:lpstr>
      <vt:lpstr>JDM-patogenez</vt:lpstr>
      <vt:lpstr>JDM-Klinik</vt:lpstr>
      <vt:lpstr>JDM tanı kriterleri</vt:lpstr>
      <vt:lpstr>JDM-Otoantikorlar</vt:lpstr>
      <vt:lpstr> Mukokütanöz bulgular </vt:lpstr>
      <vt:lpstr> </vt:lpstr>
      <vt:lpstr> </vt:lpstr>
      <vt:lpstr>Slayt 58</vt:lpstr>
      <vt:lpstr>Kalsinozis </vt:lpstr>
      <vt:lpstr>Kalsinozis</vt:lpstr>
      <vt:lpstr>JDM-Laboratuvar bulguları</vt:lpstr>
      <vt:lpstr>JDM-Tedavi</vt:lpstr>
      <vt:lpstr>Juvenil skleroderma</vt:lpstr>
      <vt:lpstr>Sistemik sklerozis</vt:lpstr>
      <vt:lpstr>Slayt 65</vt:lpstr>
      <vt:lpstr>Lokalize skleroderma</vt:lpstr>
      <vt:lpstr>Lineer skleroderma</vt:lpstr>
      <vt:lpstr>Lokalize skleroderma</vt:lpstr>
      <vt:lpstr>Slayt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Bağ Dokusu Hastalıklarına Tanısal Yaklaşım</dc:title>
  <dc:creator>user</dc:creator>
  <cp:lastModifiedBy>user</cp:lastModifiedBy>
  <cp:revision>407</cp:revision>
  <dcterms:created xsi:type="dcterms:W3CDTF">2016-06-28T06:34:13Z</dcterms:created>
  <dcterms:modified xsi:type="dcterms:W3CDTF">2017-11-03T10:41:07Z</dcterms:modified>
</cp:coreProperties>
</file>