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3" r:id="rId3"/>
    <p:sldId id="272" r:id="rId4"/>
    <p:sldId id="258" r:id="rId5"/>
    <p:sldId id="259" r:id="rId6"/>
    <p:sldId id="260" r:id="rId7"/>
    <p:sldId id="261" r:id="rId8"/>
    <p:sldId id="262" r:id="rId9"/>
    <p:sldId id="263" r:id="rId10"/>
    <p:sldId id="264" r:id="rId11"/>
    <p:sldId id="274" r:id="rId12"/>
    <p:sldId id="265" r:id="rId13"/>
    <p:sldId id="266" r:id="rId14"/>
    <p:sldId id="267" r:id="rId15"/>
    <p:sldId id="271" r:id="rId16"/>
    <p:sldId id="268" r:id="rId17"/>
    <p:sldId id="269" r:id="rId18"/>
    <p:sldId id="270" r:id="rId19"/>
    <p:sldId id="275"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EE3E9538-E6E0-4D26-B5A2-AB38BF2183DE}" type="datetimeFigureOut">
              <a:rPr lang="tr-TR" smtClean="0"/>
              <a:pPr/>
              <a:t>30.01.2017</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576A9D8A-8ED0-46E3-B29B-0B58243D5D4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EE3E9538-E6E0-4D26-B5A2-AB38BF2183DE}"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6A9D8A-8ED0-46E3-B29B-0B58243D5D4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EE3E9538-E6E0-4D26-B5A2-AB38BF2183DE}"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6A9D8A-8ED0-46E3-B29B-0B58243D5D4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EE3E9538-E6E0-4D26-B5A2-AB38BF2183DE}"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6A9D8A-8ED0-46E3-B29B-0B58243D5D4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EE3E9538-E6E0-4D26-B5A2-AB38BF2183DE}"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6A9D8A-8ED0-46E3-B29B-0B58243D5D4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EE3E9538-E6E0-4D26-B5A2-AB38BF2183DE}"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6A9D8A-8ED0-46E3-B29B-0B58243D5D4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EE3E9538-E6E0-4D26-B5A2-AB38BF2183DE}" type="datetimeFigureOut">
              <a:rPr lang="tr-TR" smtClean="0"/>
              <a:pPr/>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76A9D8A-8ED0-46E3-B29B-0B58243D5D4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EE3E9538-E6E0-4D26-B5A2-AB38BF2183DE}" type="datetimeFigureOut">
              <a:rPr lang="tr-TR" smtClean="0"/>
              <a:pPr/>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76A9D8A-8ED0-46E3-B29B-0B58243D5D4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3E9538-E6E0-4D26-B5A2-AB38BF2183DE}" type="datetimeFigureOut">
              <a:rPr lang="tr-TR" smtClean="0"/>
              <a:pPr/>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76A9D8A-8ED0-46E3-B29B-0B58243D5D4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EE3E9538-E6E0-4D26-B5A2-AB38BF2183DE}"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6A9D8A-8ED0-46E3-B29B-0B58243D5D4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EE3E9538-E6E0-4D26-B5A2-AB38BF2183DE}"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576A9D8A-8ED0-46E3-B29B-0B58243D5D48}"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E3E9538-E6E0-4D26-B5A2-AB38BF2183DE}" type="datetimeFigureOut">
              <a:rPr lang="tr-TR" smtClean="0"/>
              <a:pPr/>
              <a:t>30.01.2017</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6A9D8A-8ED0-46E3-B29B-0B58243D5D48}"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PROBLEMİ TANIMLAMA</a:t>
            </a:r>
            <a:endParaRPr lang="tr-TR" dirty="0"/>
          </a:p>
        </p:txBody>
      </p:sp>
      <p:sp>
        <p:nvSpPr>
          <p:cNvPr id="3" name="Alt Başlık 2"/>
          <p:cNvSpPr>
            <a:spLocks noGrp="1"/>
          </p:cNvSpPr>
          <p:nvPr>
            <p:ph type="subTitle" idx="1"/>
          </p:nvPr>
        </p:nvSpPr>
        <p:spPr/>
        <p:txBody>
          <a:bodyPr>
            <a:normAutofit fontScale="85000" lnSpcReduction="20000"/>
          </a:bodyPr>
          <a:lstStyle/>
          <a:p>
            <a:endParaRPr lang="tr-TR" dirty="0" smtClean="0"/>
          </a:p>
          <a:p>
            <a:endParaRPr lang="tr-TR" dirty="0"/>
          </a:p>
          <a:p>
            <a:endParaRPr lang="tr-TR" dirty="0" smtClean="0"/>
          </a:p>
          <a:p>
            <a:endParaRPr lang="tr-TR" dirty="0"/>
          </a:p>
          <a:p>
            <a:r>
              <a:rPr lang="tr-TR" smtClean="0"/>
              <a:t>Doç</a:t>
            </a:r>
            <a:r>
              <a:rPr lang="tr-TR" dirty="0" smtClean="0"/>
              <a:t>. Dr. Ender DURUALP</a:t>
            </a:r>
            <a:endParaRPr lang="tr-TR" dirty="0"/>
          </a:p>
        </p:txBody>
      </p:sp>
    </p:spTree>
    <p:extLst>
      <p:ext uri="{BB962C8B-B14F-4D97-AF65-F5344CB8AC3E}">
        <p14:creationId xmlns:p14="http://schemas.microsoft.com/office/powerpoint/2010/main" val="1673175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Problem alanının bütünleştirilmesi, sınırlandırılması ve tanımlanmasında ilgili kaynakların (</a:t>
            </a:r>
            <a:r>
              <a:rPr lang="tr-TR" dirty="0" err="1" smtClean="0"/>
              <a:t>alanyazın</a:t>
            </a:r>
            <a:r>
              <a:rPr lang="tr-TR" dirty="0" smtClean="0"/>
              <a:t>-literatür) taranması önemli bir yer tutar. Genellikle kitaplar ve araştırma raporlarıdır. </a:t>
            </a:r>
          </a:p>
          <a:p>
            <a:pPr lvl="1"/>
            <a:r>
              <a:rPr lang="tr-TR" dirty="0" smtClean="0"/>
              <a:t>Genel bir çerçeve oluşturmalı</a:t>
            </a:r>
          </a:p>
          <a:p>
            <a:pPr lvl="1"/>
            <a:r>
              <a:rPr lang="tr-TR" dirty="0" smtClean="0"/>
              <a:t>Amaçlardan önce taranmalı</a:t>
            </a:r>
          </a:p>
          <a:p>
            <a:pPr lvl="1"/>
            <a:r>
              <a:rPr lang="tr-TR" dirty="0" smtClean="0"/>
              <a:t>İlgili kaynaklar yer almalı</a:t>
            </a:r>
          </a:p>
        </p:txBody>
      </p:sp>
    </p:spTree>
    <p:extLst>
      <p:ext uri="{BB962C8B-B14F-4D97-AF65-F5344CB8AC3E}">
        <p14:creationId xmlns:p14="http://schemas.microsoft.com/office/powerpoint/2010/main" val="607376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484784"/>
            <a:ext cx="8229600" cy="4839816"/>
          </a:xfrm>
        </p:spPr>
        <p:txBody>
          <a:bodyPr>
            <a:normAutofit lnSpcReduction="10000"/>
          </a:bodyPr>
          <a:lstStyle/>
          <a:p>
            <a:r>
              <a:rPr lang="tr-TR" dirty="0" smtClean="0">
                <a:solidFill>
                  <a:srgbClr val="FF0000"/>
                </a:solidFill>
              </a:rPr>
              <a:t>Hipotez (denence, varsayım); </a:t>
            </a:r>
            <a:r>
              <a:rPr lang="tr-TR" dirty="0" smtClean="0"/>
              <a:t>bir araştırmanın olası sonucuna dair yapılan tahminlerin ifadesidir. </a:t>
            </a:r>
          </a:p>
          <a:p>
            <a:r>
              <a:rPr lang="tr-TR" dirty="0" smtClean="0"/>
              <a:t>Bilimsel bir öneri, bir önermedir.</a:t>
            </a:r>
          </a:p>
          <a:p>
            <a:r>
              <a:rPr lang="tr-TR" dirty="0" smtClean="0"/>
              <a:t>Sıfır hipotez (</a:t>
            </a:r>
            <a:r>
              <a:rPr lang="tr-TR" dirty="0" err="1" smtClean="0"/>
              <a:t>null</a:t>
            </a:r>
            <a:r>
              <a:rPr lang="tr-TR" dirty="0" smtClean="0"/>
              <a:t>); değişkenler arasında farkın veya ilişkinin olmadığını belirtir. H₀</a:t>
            </a:r>
          </a:p>
          <a:p>
            <a:r>
              <a:rPr lang="tr-TR" dirty="0" smtClean="0"/>
              <a:t>Örnek: Ergenlerin internet kullanım süresi akademik başarılarını etkilemez.</a:t>
            </a:r>
          </a:p>
          <a:p>
            <a:r>
              <a:rPr lang="tr-TR" dirty="0" smtClean="0"/>
              <a:t>Alternatif hipotez</a:t>
            </a:r>
            <a:r>
              <a:rPr lang="tr-TR" dirty="0"/>
              <a:t> </a:t>
            </a:r>
            <a:r>
              <a:rPr lang="tr-TR" dirty="0" smtClean="0"/>
              <a:t>(araştırma); değişkenler arasında farkın veya ilişkinin olduğunu gösterir. H₁</a:t>
            </a:r>
          </a:p>
          <a:p>
            <a:r>
              <a:rPr lang="tr-TR" dirty="0" smtClean="0"/>
              <a:t>Örnek: Ergenlerin internet kullanım süresi arttıkça akademik başarıları düşer.</a:t>
            </a:r>
            <a:endParaRPr lang="tr-TR" dirty="0"/>
          </a:p>
        </p:txBody>
      </p:sp>
    </p:spTree>
    <p:extLst>
      <p:ext uri="{BB962C8B-B14F-4D97-AF65-F5344CB8AC3E}">
        <p14:creationId xmlns:p14="http://schemas.microsoft.com/office/powerpoint/2010/main" val="333306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908720"/>
            <a:ext cx="8229600" cy="5415880"/>
          </a:xfrm>
        </p:spPr>
        <p:txBody>
          <a:bodyPr>
            <a:normAutofit lnSpcReduction="10000"/>
          </a:bodyPr>
          <a:lstStyle/>
          <a:p>
            <a:r>
              <a:rPr lang="tr-TR" b="1" dirty="0" smtClean="0">
                <a:solidFill>
                  <a:srgbClr val="FF0000"/>
                </a:solidFill>
              </a:rPr>
              <a:t>AMAÇ:</a:t>
            </a:r>
            <a:r>
              <a:rPr lang="tr-TR" dirty="0" smtClean="0"/>
              <a:t> İyi tanımlanmış bir problem ifadesinde saklı olmakla birlikte, yanlış anlamayı önleyecek açıklıkta ve ayrı bir alt bölümde yer almalıdır. İyi hazırlanmış araştırma başlığının açılımıdır. Genel bir cümle ile belirtilir. Ne? Nasıl? Niçin? Gibi sorularla ilgilidir. Örneğin, çocukların sosyal beceri düzeylerini belirlemek (genel amaç), sosyal becerilerin yaş, cinsiyet, anne-baba öğrenim düzeyi, anne-babanın çalışma durumuna göre belirlemek (alt amaçlar)</a:t>
            </a:r>
          </a:p>
          <a:p>
            <a:r>
              <a:rPr lang="tr-TR" dirty="0" smtClean="0"/>
              <a:t>Üç şekilde ifade edilir:</a:t>
            </a:r>
          </a:p>
          <a:p>
            <a:pPr lvl="1"/>
            <a:r>
              <a:rPr lang="tr-TR" dirty="0" smtClean="0"/>
              <a:t>Soru cümlesi</a:t>
            </a:r>
          </a:p>
          <a:p>
            <a:pPr lvl="1"/>
            <a:r>
              <a:rPr lang="tr-TR" dirty="0" smtClean="0"/>
              <a:t>Düz cümle</a:t>
            </a:r>
          </a:p>
          <a:p>
            <a:pPr lvl="1"/>
            <a:r>
              <a:rPr lang="tr-TR" dirty="0" smtClean="0"/>
              <a:t>Denence (hipotezler)</a:t>
            </a:r>
            <a:endParaRPr lang="tr-TR" dirty="0"/>
          </a:p>
        </p:txBody>
      </p:sp>
    </p:spTree>
    <p:extLst>
      <p:ext uri="{BB962C8B-B14F-4D97-AF65-F5344CB8AC3E}">
        <p14:creationId xmlns:p14="http://schemas.microsoft.com/office/powerpoint/2010/main" val="3895913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836712"/>
            <a:ext cx="8229600" cy="5487888"/>
          </a:xfrm>
        </p:spPr>
        <p:txBody>
          <a:bodyPr/>
          <a:lstStyle/>
          <a:p>
            <a:endParaRPr lang="tr-TR" dirty="0" smtClean="0"/>
          </a:p>
          <a:p>
            <a:r>
              <a:rPr lang="tr-TR" dirty="0" smtClean="0"/>
              <a:t>Çocukların sosyal beceri düzeyleri nedir? (</a:t>
            </a:r>
            <a:r>
              <a:rPr lang="tr-TR" dirty="0" err="1" smtClean="0"/>
              <a:t>betimsel</a:t>
            </a:r>
            <a:r>
              <a:rPr lang="tr-TR" dirty="0" smtClean="0"/>
              <a:t>)</a:t>
            </a:r>
          </a:p>
          <a:p>
            <a:r>
              <a:rPr lang="tr-TR" dirty="0" smtClean="0"/>
              <a:t>Çocukların sosyal beceri düzeyi anne-baba öğrenim düzeyine göre değişmekte midir? (karşılaştırmalı)</a:t>
            </a:r>
          </a:p>
          <a:p>
            <a:r>
              <a:rPr lang="tr-TR" dirty="0" smtClean="0"/>
              <a:t>Çocukların zeka düzeyleri ile beslenme arasında ilişki var mıdır? (</a:t>
            </a:r>
            <a:r>
              <a:rPr lang="tr-TR" dirty="0" err="1" smtClean="0"/>
              <a:t>korelasyonel</a:t>
            </a:r>
            <a:r>
              <a:rPr lang="tr-TR" dirty="0" smtClean="0"/>
              <a:t>)</a:t>
            </a:r>
          </a:p>
          <a:p>
            <a:endParaRPr lang="tr-TR" dirty="0" smtClean="0">
              <a:solidFill>
                <a:srgbClr val="FF0000"/>
              </a:solidFill>
            </a:endParaRPr>
          </a:p>
          <a:p>
            <a:r>
              <a:rPr lang="tr-TR" dirty="0" smtClean="0">
                <a:solidFill>
                  <a:srgbClr val="FF0000"/>
                </a:solidFill>
              </a:rPr>
              <a:t>Çocuklar okul öncesi kuruma devam ederse sosyal beceri düzeyleri yüksek olur.</a:t>
            </a:r>
          </a:p>
          <a:p>
            <a:r>
              <a:rPr lang="tr-TR" dirty="0" smtClean="0">
                <a:solidFill>
                  <a:srgbClr val="FF0000"/>
                </a:solidFill>
              </a:rPr>
              <a:t>İnternet kullanan ergenlerin okuma alışkanlıkları düşük olur. </a:t>
            </a:r>
            <a:endParaRPr lang="tr-TR" dirty="0">
              <a:solidFill>
                <a:srgbClr val="FF0000"/>
              </a:solidFill>
            </a:endParaRPr>
          </a:p>
        </p:txBody>
      </p:sp>
    </p:spTree>
    <p:extLst>
      <p:ext uri="{BB962C8B-B14F-4D97-AF65-F5344CB8AC3E}">
        <p14:creationId xmlns:p14="http://schemas.microsoft.com/office/powerpoint/2010/main" val="2640624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692696"/>
            <a:ext cx="8229600" cy="5631904"/>
          </a:xfrm>
        </p:spPr>
        <p:txBody>
          <a:bodyPr>
            <a:normAutofit/>
          </a:bodyPr>
          <a:lstStyle/>
          <a:p>
            <a:r>
              <a:rPr lang="tr-TR" b="1" dirty="0" smtClean="0">
                <a:solidFill>
                  <a:srgbClr val="FF0000"/>
                </a:solidFill>
              </a:rPr>
              <a:t>ÖNEM:</a:t>
            </a:r>
            <a:r>
              <a:rPr lang="tr-TR" dirty="0" smtClean="0"/>
              <a:t> Araştırma amaçlarında belirlenip toplanan verilerin hangi kuramsal ya da pratik sorunun çözümünde ve nasıl kullanılabileceğinin açıklanmasıdır. Araştırmanın önemi problemle iç içedir. Ayrı bir bölümde ele almakta fayda vardır. </a:t>
            </a:r>
          </a:p>
          <a:p>
            <a:r>
              <a:rPr lang="tr-TR" dirty="0" smtClean="0"/>
              <a:t>Örneğin, …..</a:t>
            </a:r>
            <a:r>
              <a:rPr lang="tr-TR" dirty="0"/>
              <a:t> Çocuğun kendi kendini ve sosyal ilişkilerini yöneten, sosyal açıdan yetkin bir birey olması ona sağlanan fırsatlar ve anne babanın çocuklarına karşı sergiledikleri çocuk yetiştirme tutumlarına bağlı olup anne-babaların çocuklarının tüm gelişim alanlarında olduğu gibi sosyal gelişimlerinde de etkili olduğu bilinmektedir.</a:t>
            </a:r>
          </a:p>
        </p:txBody>
      </p:sp>
    </p:spTree>
    <p:extLst>
      <p:ext uri="{BB962C8B-B14F-4D97-AF65-F5344CB8AC3E}">
        <p14:creationId xmlns:p14="http://schemas.microsoft.com/office/powerpoint/2010/main" val="3380567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692696"/>
            <a:ext cx="8229600" cy="5904656"/>
          </a:xfrm>
        </p:spPr>
        <p:txBody>
          <a:bodyPr>
            <a:normAutofit fontScale="92500" lnSpcReduction="10000"/>
          </a:bodyPr>
          <a:lstStyle/>
          <a:p>
            <a:r>
              <a:rPr lang="tr-TR" dirty="0"/>
              <a:t>Yapılan araştırmalar altı yaşına kadar çocukların belirli düzeyde sosyal becerileri edinemedikleri takdirde, hayatları boyunca risk altında olma olasılığının yüksek olduğunu göstermektedir </a:t>
            </a:r>
            <a:r>
              <a:rPr lang="tr-TR" dirty="0" smtClean="0"/>
              <a:t>. </a:t>
            </a:r>
            <a:r>
              <a:rPr lang="tr-TR" dirty="0"/>
              <a:t>Sağlıklı nesillerin yetişmesi açısından anne baba tutumlarının belirlenmesi, gerekli önlemlerin erken yıllarda alınması ve sosyal yönden gelişmiş bireylerin yetişmesi açısından önemli görülmektedir. Bu nedenle aile ve okul öncesi eğitim kurumlarında çocuğun bedensel, duygusal ve zihinsel gelişimine olduğu kadar sosyal gelişimine de gereken önemin verilmesi gerekmektedir </a:t>
            </a:r>
            <a:r>
              <a:rPr lang="tr-TR" dirty="0" smtClean="0"/>
              <a:t>.</a:t>
            </a:r>
            <a:r>
              <a:rPr lang="tr-TR" dirty="0"/>
              <a:t> Bu noktadan hareketle çocuğun sosyal becerileri edinmesinde önemli bir yere sahip olan anne tutumlarının anaokuluna devam eden dört-beş yaş arasındaki çocukların sosyal becerilerinde farklılaşma meydana getirip getirmeyeceğinin incelenmesi amaçlanmıştır.</a:t>
            </a:r>
          </a:p>
        </p:txBody>
      </p:sp>
    </p:spTree>
    <p:extLst>
      <p:ext uri="{BB962C8B-B14F-4D97-AF65-F5344CB8AC3E}">
        <p14:creationId xmlns:p14="http://schemas.microsoft.com/office/powerpoint/2010/main" val="2112581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980728"/>
            <a:ext cx="8229600" cy="5343872"/>
          </a:xfrm>
        </p:spPr>
        <p:txBody>
          <a:bodyPr/>
          <a:lstStyle/>
          <a:p>
            <a:r>
              <a:rPr lang="tr-TR" b="1" dirty="0" smtClean="0">
                <a:solidFill>
                  <a:srgbClr val="FF0000"/>
                </a:solidFill>
              </a:rPr>
              <a:t>VARSAYIMLAR (SAYILTILAR):</a:t>
            </a:r>
            <a:r>
              <a:rPr lang="tr-TR" dirty="0" smtClean="0"/>
              <a:t> Araştırmada, bazı başlangıç noktalarının, ayrıca kanıtlanmasına gerek görmeden, «doğru» olarak kabul edilmesi gerekebilir. Varsayım denenmeyen bir yargıdır. Örneğin, belli bir yeterliliğin saptanmasında hangi kaynak grubunun görüşlerinin önemli olduğuna karar verebilir. Örneğin, belli bir kontrol değişkenin deney ve kontrol gruplarını farklılaştırmadığı kabul edilmesi gibi. Örneğin, kullanılan ölçme aracının yeteri kadar geçerli ve güvenilir olduğunun kabul edilmesi gibi. Örneğin, seçilen örneklemin evreni temsil ettiği varsayımında bulunulması gibi. Örneğin, ölçme araçlarına samimi ve doğru olarak yanıtlandığı gibi</a:t>
            </a:r>
            <a:endParaRPr lang="tr-TR" dirty="0"/>
          </a:p>
        </p:txBody>
      </p:sp>
    </p:spTree>
    <p:extLst>
      <p:ext uri="{BB962C8B-B14F-4D97-AF65-F5344CB8AC3E}">
        <p14:creationId xmlns:p14="http://schemas.microsoft.com/office/powerpoint/2010/main" val="4080184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solidFill>
                  <a:srgbClr val="FF0000"/>
                </a:solidFill>
              </a:rPr>
              <a:t>SINIRLILIKLAR: </a:t>
            </a:r>
            <a:r>
              <a:rPr lang="tr-TR" dirty="0" smtClean="0"/>
              <a:t>Araştırmacının kendi bilgi, beceri ve olanaklarından kaynaklanabilir. Ayrıca problem alanı, araştırmanın amacı ve yöntemden kaynaklanabilir. Araştırmanın bulguları verilen sınırlılıklar içinde geçerlidir. Bu nedenle sınırlılıkların belirlenmesi gerekir. Örneğin, ergenlerdeki yalnızlık düzeylerinin yalnızca liseye devam eden ergenlerde belirlenmesi, belli tarihler arasında verilerin toplanması gibi</a:t>
            </a:r>
            <a:endParaRPr lang="tr-TR" dirty="0"/>
          </a:p>
        </p:txBody>
      </p:sp>
    </p:spTree>
    <p:extLst>
      <p:ext uri="{BB962C8B-B14F-4D97-AF65-F5344CB8AC3E}">
        <p14:creationId xmlns:p14="http://schemas.microsoft.com/office/powerpoint/2010/main" val="3888651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solidFill>
                  <a:srgbClr val="FF0000"/>
                </a:solidFill>
              </a:rPr>
              <a:t>TANIMLAR:</a:t>
            </a:r>
            <a:r>
              <a:rPr lang="tr-TR" dirty="0" smtClean="0"/>
              <a:t> Araştırmada kullanılan terimlerin açıklanmasıdır. Kullanılan her terimin açıklanmasına gerek yoktur. Örneğin, zeka ve başarı arasında ilişkinin incelendiği araştırmada zeka ve başarı tanımlanabilir. Stanford-</a:t>
            </a:r>
            <a:r>
              <a:rPr lang="tr-TR" dirty="0" err="1" smtClean="0"/>
              <a:t>Binet</a:t>
            </a:r>
            <a:r>
              <a:rPr lang="tr-TR" dirty="0" smtClean="0"/>
              <a:t> testine göre 125 puanın üzerinde puan alan öğrenciler zeki öğrencilerdir. Başarı akademik başarısı 3.00’ün üzerinde olan öğrenciler başarılıdır. </a:t>
            </a:r>
            <a:endParaRPr lang="tr-TR" dirty="0"/>
          </a:p>
        </p:txBody>
      </p:sp>
    </p:spTree>
    <p:extLst>
      <p:ext uri="{BB962C8B-B14F-4D97-AF65-F5344CB8AC3E}">
        <p14:creationId xmlns:p14="http://schemas.microsoft.com/office/powerpoint/2010/main" val="6157453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Kaynaklar </a:t>
            </a:r>
            <a:endParaRPr lang="tr-TR"/>
          </a:p>
        </p:txBody>
      </p:sp>
      <p:sp>
        <p:nvSpPr>
          <p:cNvPr id="3" name="İçerik Yer Tutucusu 2"/>
          <p:cNvSpPr>
            <a:spLocks noGrp="1"/>
          </p:cNvSpPr>
          <p:nvPr>
            <p:ph idx="1"/>
          </p:nvPr>
        </p:nvSpPr>
        <p:spPr/>
        <p:txBody>
          <a:bodyPr/>
          <a:lstStyle/>
          <a:p>
            <a:r>
              <a:rPr lang="tr-TR" dirty="0"/>
              <a:t>Büyüköztürk, Ş., Kılıç-Çakmak, E., Akgün, Ö.E., Karadeniz, Ş. ve Demirel, F. (2014). Bilimsel Araştırma Yöntemleri. 16 baskı. Ankara: </a:t>
            </a:r>
            <a:r>
              <a:rPr lang="tr-TR" dirty="0" err="1"/>
              <a:t>Pegem</a:t>
            </a:r>
            <a:r>
              <a:rPr lang="tr-TR" dirty="0"/>
              <a:t> Akademi.</a:t>
            </a:r>
          </a:p>
          <a:p>
            <a:r>
              <a:rPr lang="tr-TR" dirty="0" err="1"/>
              <a:t>Karasar</a:t>
            </a:r>
            <a:r>
              <a:rPr lang="tr-TR" dirty="0"/>
              <a:t>, N. (2011). Bilimsel Araştırma Yöntemi. Ankara: Nobel Akademik. </a:t>
            </a:r>
          </a:p>
          <a:p>
            <a:pPr marL="0" indent="0">
              <a:buNone/>
            </a:pPr>
            <a:endParaRPr lang="tr-TR" dirty="0"/>
          </a:p>
        </p:txBody>
      </p:sp>
    </p:spTree>
    <p:extLst>
      <p:ext uri="{BB962C8B-B14F-4D97-AF65-F5344CB8AC3E}">
        <p14:creationId xmlns:p14="http://schemas.microsoft.com/office/powerpoint/2010/main" val="217362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lstStyle/>
          <a:p>
            <a:r>
              <a:rPr lang="tr-TR" sz="4000" dirty="0"/>
              <a:t>BİLİMSEL BİR ARAŞTIRMAYA NASIL BAŞLANIR???</a:t>
            </a:r>
          </a:p>
          <a:p>
            <a:endParaRPr lang="tr-TR" dirty="0"/>
          </a:p>
        </p:txBody>
      </p:sp>
    </p:spTree>
    <p:extLst>
      <p:ext uri="{BB962C8B-B14F-4D97-AF65-F5344CB8AC3E}">
        <p14:creationId xmlns:p14="http://schemas.microsoft.com/office/powerpoint/2010/main" val="85868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BİLİMSEL ARAŞTIRMA </a:t>
            </a:r>
            <a:endParaRPr lang="tr-TR" dirty="0"/>
          </a:p>
        </p:txBody>
      </p:sp>
      <p:sp>
        <p:nvSpPr>
          <p:cNvPr id="3" name="İçerik Yer Tutucusu 2"/>
          <p:cNvSpPr>
            <a:spLocks noGrp="1"/>
          </p:cNvSpPr>
          <p:nvPr>
            <p:ph idx="1"/>
          </p:nvPr>
        </p:nvSpPr>
        <p:spPr/>
        <p:txBody>
          <a:bodyPr>
            <a:normAutofit lnSpcReduction="10000"/>
          </a:bodyPr>
          <a:lstStyle/>
          <a:p>
            <a:r>
              <a:rPr lang="tr-TR" dirty="0" smtClean="0"/>
              <a:t>Problem</a:t>
            </a:r>
          </a:p>
          <a:p>
            <a:r>
              <a:rPr lang="tr-TR" dirty="0" smtClean="0"/>
              <a:t>Araştırma problemi</a:t>
            </a:r>
          </a:p>
          <a:p>
            <a:r>
              <a:rPr lang="tr-TR" dirty="0" smtClean="0"/>
              <a:t>Literatür taranması</a:t>
            </a:r>
          </a:p>
          <a:p>
            <a:r>
              <a:rPr lang="tr-TR" dirty="0" smtClean="0"/>
              <a:t>Değişkenler</a:t>
            </a:r>
          </a:p>
          <a:p>
            <a:r>
              <a:rPr lang="tr-TR" dirty="0" smtClean="0"/>
              <a:t>Hipotez </a:t>
            </a:r>
          </a:p>
          <a:p>
            <a:r>
              <a:rPr lang="tr-TR" dirty="0" smtClean="0"/>
              <a:t>Amaç</a:t>
            </a:r>
          </a:p>
          <a:p>
            <a:r>
              <a:rPr lang="tr-TR" dirty="0" smtClean="0"/>
              <a:t>Önem</a:t>
            </a:r>
          </a:p>
          <a:p>
            <a:r>
              <a:rPr lang="tr-TR" dirty="0" err="1" smtClean="0"/>
              <a:t>Sayıltı</a:t>
            </a:r>
            <a:endParaRPr lang="tr-TR" dirty="0" smtClean="0"/>
          </a:p>
          <a:p>
            <a:r>
              <a:rPr lang="tr-TR" dirty="0" smtClean="0"/>
              <a:t>Sınırlılıklar</a:t>
            </a:r>
          </a:p>
          <a:p>
            <a:r>
              <a:rPr lang="tr-TR" dirty="0" smtClean="0"/>
              <a:t>Tanımlar </a:t>
            </a:r>
          </a:p>
          <a:p>
            <a:endParaRPr lang="tr-TR" dirty="0"/>
          </a:p>
        </p:txBody>
      </p:sp>
    </p:spTree>
    <p:extLst>
      <p:ext uri="{BB962C8B-B14F-4D97-AF65-F5344CB8AC3E}">
        <p14:creationId xmlns:p14="http://schemas.microsoft.com/office/powerpoint/2010/main" val="2085326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endParaRPr lang="tr-TR" dirty="0"/>
          </a:p>
        </p:txBody>
      </p:sp>
      <p:sp>
        <p:nvSpPr>
          <p:cNvPr id="3" name="İçerik Yer Tutucusu 2"/>
          <p:cNvSpPr>
            <a:spLocks noGrp="1"/>
          </p:cNvSpPr>
          <p:nvPr>
            <p:ph idx="1"/>
          </p:nvPr>
        </p:nvSpPr>
        <p:spPr>
          <a:xfrm>
            <a:off x="457200" y="1628800"/>
            <a:ext cx="8229600" cy="4695800"/>
          </a:xfrm>
        </p:spPr>
        <p:txBody>
          <a:bodyPr/>
          <a:lstStyle/>
          <a:p>
            <a:r>
              <a:rPr lang="tr-TR" b="1" dirty="0" smtClean="0">
                <a:solidFill>
                  <a:srgbClr val="FF0000"/>
                </a:solidFill>
              </a:rPr>
              <a:t>PROBLEM:</a:t>
            </a:r>
            <a:r>
              <a:rPr lang="tr-TR" dirty="0" smtClean="0">
                <a:solidFill>
                  <a:srgbClr val="FF0000"/>
                </a:solidFill>
              </a:rPr>
              <a:t> </a:t>
            </a:r>
            <a:r>
              <a:rPr lang="tr-TR" dirty="0" smtClean="0"/>
              <a:t>Bireyi fiziksel ya da düşünsel yönden rahatsız eden, kararsızlık ve birden çok çözüm olasılığı görülen her durum bir problemdir. Herhangi bir durumun problem olabilmesi için kararsızlık durumunun ve birden çok olası çözüm yolunun olması gerekir. </a:t>
            </a:r>
          </a:p>
          <a:p>
            <a:r>
              <a:rPr lang="tr-TR" b="1" i="1" dirty="0" smtClean="0">
                <a:solidFill>
                  <a:srgbClr val="FF0000"/>
                </a:solidFill>
              </a:rPr>
              <a:t>Araştırma,</a:t>
            </a:r>
            <a:r>
              <a:rPr lang="tr-TR" dirty="0" smtClean="0"/>
              <a:t> problem çözmeye yönelik bir süreçtir. </a:t>
            </a:r>
          </a:p>
          <a:p>
            <a:r>
              <a:rPr lang="tr-TR" dirty="0" smtClean="0"/>
              <a:t>Araştırabilecek pek çok problem vardır. Seçilebilmesi için durumun önemli ölçüde hissedilmesi gerekir. </a:t>
            </a:r>
            <a:endParaRPr lang="tr-TR" dirty="0"/>
          </a:p>
        </p:txBody>
      </p:sp>
    </p:spTree>
    <p:extLst>
      <p:ext uri="{BB962C8B-B14F-4D97-AF65-F5344CB8AC3E}">
        <p14:creationId xmlns:p14="http://schemas.microsoft.com/office/powerpoint/2010/main" val="376949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980728"/>
            <a:ext cx="8229600" cy="5343872"/>
          </a:xfrm>
        </p:spPr>
        <p:txBody>
          <a:bodyPr/>
          <a:lstStyle/>
          <a:p>
            <a:r>
              <a:rPr lang="tr-TR" dirty="0" smtClean="0"/>
              <a:t>Araştırmacı; her şeyin nedenlerini soran, eleştirerek okuyan, dinleyen, tartışan ve hoşnutsuzluk alanlarını saptamaya çalışandır.</a:t>
            </a:r>
          </a:p>
          <a:p>
            <a:endParaRPr lang="tr-TR" dirty="0" smtClean="0"/>
          </a:p>
          <a:p>
            <a:r>
              <a:rPr lang="tr-TR" dirty="0" smtClean="0"/>
              <a:t>Problem seçerken doğa ve toplum gibi ana kaynakların yanında, diğer araştırmacıların hazırladıkları raporlar, ansiklopediler, tezler, danışman öğretim üyeleri, gazete ve dergilerden yararlanılabilir. </a:t>
            </a:r>
          </a:p>
          <a:p>
            <a:endParaRPr lang="tr-TR" dirty="0" smtClean="0"/>
          </a:p>
          <a:p>
            <a:r>
              <a:rPr lang="tr-TR" dirty="0" smtClean="0"/>
              <a:t>Problem olarak seçilmeye aday olan konularda </a:t>
            </a:r>
            <a:r>
              <a:rPr lang="tr-TR" b="1" i="1" dirty="0" smtClean="0">
                <a:solidFill>
                  <a:srgbClr val="FF0000"/>
                </a:solidFill>
              </a:rPr>
              <a:t>literatür (</a:t>
            </a:r>
            <a:r>
              <a:rPr lang="tr-TR" b="1" i="1" dirty="0" err="1" smtClean="0">
                <a:solidFill>
                  <a:srgbClr val="FF0000"/>
                </a:solidFill>
              </a:rPr>
              <a:t>alanyazın</a:t>
            </a:r>
            <a:r>
              <a:rPr lang="tr-TR" b="1" i="1" dirty="0" smtClean="0">
                <a:solidFill>
                  <a:srgbClr val="FF0000"/>
                </a:solidFill>
              </a:rPr>
              <a:t>) taraması </a:t>
            </a:r>
            <a:r>
              <a:rPr lang="tr-TR" dirty="0" smtClean="0"/>
              <a:t>mutlaka yapılmalıdır.   </a:t>
            </a:r>
            <a:endParaRPr lang="tr-TR" dirty="0"/>
          </a:p>
        </p:txBody>
      </p:sp>
    </p:spTree>
    <p:extLst>
      <p:ext uri="{BB962C8B-B14F-4D97-AF65-F5344CB8AC3E}">
        <p14:creationId xmlns:p14="http://schemas.microsoft.com/office/powerpoint/2010/main" val="1605542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124744"/>
            <a:ext cx="8229600" cy="5199856"/>
          </a:xfrm>
        </p:spPr>
        <p:txBody>
          <a:bodyPr/>
          <a:lstStyle/>
          <a:p>
            <a:r>
              <a:rPr lang="tr-TR" dirty="0" smtClean="0"/>
              <a:t>Araştırmanın en önemli ve güç aşamalarından biri «uygun bir problem» seçimidir. </a:t>
            </a:r>
          </a:p>
          <a:p>
            <a:endParaRPr lang="tr-TR" dirty="0" smtClean="0"/>
          </a:p>
          <a:p>
            <a:r>
              <a:rPr lang="tr-TR" dirty="0" smtClean="0"/>
              <a:t>Sonrasında daraltılarak problem dilimi belirlenir, araştırmaya ad verilmiş olur. </a:t>
            </a:r>
          </a:p>
          <a:p>
            <a:endParaRPr lang="tr-TR" dirty="0" smtClean="0"/>
          </a:p>
          <a:p>
            <a:r>
              <a:rPr lang="tr-TR" dirty="0" smtClean="0"/>
              <a:t>Genel ölçütler: </a:t>
            </a:r>
            <a:r>
              <a:rPr lang="tr-TR" dirty="0" err="1" smtClean="0"/>
              <a:t>Çözülebilirlik</a:t>
            </a:r>
            <a:r>
              <a:rPr lang="tr-TR" dirty="0" smtClean="0"/>
              <a:t>, önemlilik, yenilik, etik kurallara uygun olarak </a:t>
            </a:r>
            <a:r>
              <a:rPr lang="tr-TR" dirty="0" err="1" smtClean="0"/>
              <a:t>araştırabilirlik</a:t>
            </a:r>
            <a:endParaRPr lang="tr-TR" dirty="0" smtClean="0"/>
          </a:p>
          <a:p>
            <a:r>
              <a:rPr lang="tr-TR" dirty="0" smtClean="0"/>
              <a:t>Özel ölçütler: Alanda yeterlik, yöntem ve tekniklerde yeterlik, veri toplama izni, zaman ve olanak yeterliği, ilgi yeterliği</a:t>
            </a:r>
            <a:endParaRPr lang="tr-TR" dirty="0"/>
          </a:p>
        </p:txBody>
      </p:sp>
    </p:spTree>
    <p:extLst>
      <p:ext uri="{BB962C8B-B14F-4D97-AF65-F5344CB8AC3E}">
        <p14:creationId xmlns:p14="http://schemas.microsoft.com/office/powerpoint/2010/main" val="620727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124744"/>
            <a:ext cx="8229600" cy="5199856"/>
          </a:xfrm>
        </p:spPr>
        <p:txBody>
          <a:bodyPr/>
          <a:lstStyle/>
          <a:p>
            <a:endParaRPr lang="tr-TR" dirty="0" smtClean="0"/>
          </a:p>
          <a:p>
            <a:r>
              <a:rPr lang="tr-TR" dirty="0" smtClean="0"/>
              <a:t>Problemi etkilediği düşünülen önemli (bağımlı, bağımsız) değişkenler tanımlanır. </a:t>
            </a:r>
          </a:p>
          <a:p>
            <a:r>
              <a:rPr lang="tr-TR" b="1" i="1" dirty="0" smtClean="0">
                <a:solidFill>
                  <a:srgbClr val="FF0000"/>
                </a:solidFill>
              </a:rPr>
              <a:t>Değişken:</a:t>
            </a:r>
            <a:r>
              <a:rPr lang="tr-TR" dirty="0" smtClean="0"/>
              <a:t> Değişebilen, en az iki değer alabilen her şey değişkendir. Gözlemden gözleme değişik değerler alabilen objelere, özelliklere ya da durumlara denir. Örneğin; cinsiyet, yaş, öğrenim düzeyi, aile tipi, okul türü, vb. </a:t>
            </a:r>
          </a:p>
        </p:txBody>
      </p:sp>
    </p:spTree>
    <p:extLst>
      <p:ext uri="{BB962C8B-B14F-4D97-AF65-F5344CB8AC3E}">
        <p14:creationId xmlns:p14="http://schemas.microsoft.com/office/powerpoint/2010/main" val="3069996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980728"/>
            <a:ext cx="8229600" cy="5343872"/>
          </a:xfrm>
        </p:spPr>
        <p:txBody>
          <a:bodyPr/>
          <a:lstStyle/>
          <a:p>
            <a:r>
              <a:rPr lang="tr-TR" dirty="0"/>
              <a:t>Aldığı değerlere göre; </a:t>
            </a:r>
          </a:p>
          <a:p>
            <a:pPr lvl="1"/>
            <a:r>
              <a:rPr lang="tr-TR" dirty="0">
                <a:solidFill>
                  <a:srgbClr val="FF0000"/>
                </a:solidFill>
              </a:rPr>
              <a:t>Süreksiz değişken: </a:t>
            </a:r>
            <a:r>
              <a:rPr lang="tr-TR" dirty="0"/>
              <a:t>Bir değişken alt ve üst </a:t>
            </a:r>
            <a:r>
              <a:rPr lang="tr-TR" dirty="0" smtClean="0"/>
              <a:t>sınırları içinde, belli değerlerden, belli seçeneklerden başkasını alamıyor ise, yalnızca tam sayılarla ifade edilebiliyorsa buna süreksiz değişken adı verilir. Örneğin, cinsiyet değişkeni için Kız ve Erkek olmak üzere iki değer verilebilir. Bu tür değişkenlere nitel değişkenler de denir. </a:t>
            </a:r>
          </a:p>
          <a:p>
            <a:pPr lvl="1"/>
            <a:endParaRPr lang="tr-TR" dirty="0" smtClean="0">
              <a:solidFill>
                <a:srgbClr val="FF0000"/>
              </a:solidFill>
            </a:endParaRPr>
          </a:p>
          <a:p>
            <a:pPr lvl="1"/>
            <a:r>
              <a:rPr lang="tr-TR" dirty="0" smtClean="0">
                <a:solidFill>
                  <a:srgbClr val="FF0000"/>
                </a:solidFill>
              </a:rPr>
              <a:t>Sürekli değişken: </a:t>
            </a:r>
            <a:r>
              <a:rPr lang="tr-TR" dirty="0" smtClean="0"/>
              <a:t>Alt ve üst sınırları arasında herhangi bir değer alabilme olasılığına sahip değişkenlerdir. Örneğin, ağırlık değişkeni vb. Bu tür değişkenlere nicel değişkenler de denir. </a:t>
            </a:r>
            <a:endParaRPr lang="tr-TR" dirty="0"/>
          </a:p>
        </p:txBody>
      </p:sp>
    </p:spTree>
    <p:extLst>
      <p:ext uri="{BB962C8B-B14F-4D97-AF65-F5344CB8AC3E}">
        <p14:creationId xmlns:p14="http://schemas.microsoft.com/office/powerpoint/2010/main" val="205164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692696"/>
            <a:ext cx="8229600" cy="5631904"/>
          </a:xfrm>
        </p:spPr>
        <p:txBody>
          <a:bodyPr/>
          <a:lstStyle/>
          <a:p>
            <a:r>
              <a:rPr lang="tr-TR" dirty="0" smtClean="0"/>
              <a:t>Kontrol şekillerine göre,</a:t>
            </a:r>
          </a:p>
          <a:p>
            <a:pPr lvl="1"/>
            <a:r>
              <a:rPr lang="tr-TR" dirty="0" smtClean="0">
                <a:solidFill>
                  <a:schemeClr val="accent1"/>
                </a:solidFill>
              </a:rPr>
              <a:t>Bağımlı değişken: </a:t>
            </a:r>
            <a:r>
              <a:rPr lang="tr-TR" dirty="0" smtClean="0"/>
              <a:t>Araştırmacıyı rahatsız eden ve açıklanması istenen durumdur. Araştırmacı tarafından seçilir ve problemin çözümüne ışık tutması beklenir. Örneğin, öğrenci başarısını etkileyen faktörler üzerinde duruluyor ve çeşitli faktörlerden etkilenmesi beklenen «öğrenci başarısı» bağımlı değişkendir.</a:t>
            </a:r>
          </a:p>
          <a:p>
            <a:pPr lvl="1"/>
            <a:r>
              <a:rPr lang="tr-TR" dirty="0" smtClean="0">
                <a:solidFill>
                  <a:schemeClr val="accent1"/>
                </a:solidFill>
              </a:rPr>
              <a:t>Bağımsız değişken: </a:t>
            </a:r>
            <a:r>
              <a:rPr lang="tr-TR" dirty="0" smtClean="0"/>
              <a:t>Bağımlı değişkenin üzerindeki etkisinin öğrenilmek istendiği uyarıcı değişkendir. Örneğin, öğrenci başarısı bağımlı değişken ise, zeka ve çalışma alışkanlıkları bağımsız değişkenlerdir. Değişik zeka düzeyleri ve değişik çalışma alışkanlıkları olan öğrencilerin başarıları karşılaştırılır.</a:t>
            </a:r>
            <a:endParaRPr lang="tr-TR" dirty="0"/>
          </a:p>
        </p:txBody>
      </p:sp>
    </p:spTree>
    <p:extLst>
      <p:ext uri="{BB962C8B-B14F-4D97-AF65-F5344CB8AC3E}">
        <p14:creationId xmlns:p14="http://schemas.microsoft.com/office/powerpoint/2010/main" val="5046637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205</TotalTime>
  <Words>1118</Words>
  <Application>Microsoft Office PowerPoint</Application>
  <PresentationFormat>Ekran Gösterisi (4:3)</PresentationFormat>
  <Paragraphs>73</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Akış</vt:lpstr>
      <vt:lpstr>PROBLEMİ TANIMLAMA</vt:lpstr>
      <vt:lpstr>PowerPoint Sunusu</vt:lpstr>
      <vt:lpstr>BİLİMSEL ARAŞTIRMA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dc:creator>
  <cp:lastModifiedBy>EDurualp</cp:lastModifiedBy>
  <cp:revision>23</cp:revision>
  <dcterms:created xsi:type="dcterms:W3CDTF">2013-10-29T13:10:41Z</dcterms:created>
  <dcterms:modified xsi:type="dcterms:W3CDTF">2017-01-30T08:11:06Z</dcterms:modified>
</cp:coreProperties>
</file>