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70" r:id="rId7"/>
    <p:sldId id="261" r:id="rId8"/>
    <p:sldId id="262" r:id="rId9"/>
    <p:sldId id="263" r:id="rId10"/>
    <p:sldId id="265" r:id="rId11"/>
    <p:sldId id="266" r:id="rId12"/>
    <p:sldId id="267" r:id="rId13"/>
    <p:sldId id="268" r:id="rId14"/>
    <p:sldId id="269" r:id="rId15"/>
    <p:sldId id="281" r:id="rId16"/>
    <p:sldId id="282" r:id="rId17"/>
    <p:sldId id="283" r:id="rId18"/>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5052" y="1825625"/>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99060"/>
            <a:ext cx="12033885" cy="6753860"/>
          </a:xfrm>
        </p:spPr>
        <p:txBody>
          <a:bodyPr/>
          <a:p>
            <a:pPr marL="0" indent="0">
              <a:buNone/>
            </a:pPr>
            <a:r>
              <a:rPr lang="en-US" sz="2800" b="1">
                <a:solidFill>
                  <a:srgbClr val="FF0000"/>
                </a:solidFill>
                <a:latin typeface="Times New Roman" panose="02020603050405020304" charset="0"/>
              </a:rPr>
              <a:t>10. İlave Yatak Hazırlama Teknikleri </a:t>
            </a: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a:t>
            </a:r>
            <a:r>
              <a:rPr lang="en-US" sz="2800" b="1">
                <a:latin typeface="Times New Roman" panose="02020603050405020304" charset="0"/>
              </a:rPr>
              <a:t> Bebek Yatağı (Bebek Karyolası):</a:t>
            </a:r>
            <a:r>
              <a:rPr lang="en-US" sz="2400">
                <a:latin typeface="Times New Roman" panose="02020603050405020304" charset="0"/>
              </a:rPr>
              <a:t> Bebek yatağı bebeğin güvenle yatmasını sağlayan küçük portatif yataktır. Önemi, kenarındaki korkulukları ile bebeğin düşmesini önler ve güvenliğini sağlar.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u="sng">
                <a:latin typeface="Times New Roman" panose="02020603050405020304" charset="0"/>
              </a:rPr>
              <a:t>Hazırlanışı: </a:t>
            </a:r>
            <a:r>
              <a:rPr lang="en-US" sz="2400">
                <a:latin typeface="Times New Roman" panose="02020603050405020304" charset="0"/>
              </a:rPr>
              <a:t>Bebek yatağının hazırlanmasında aşağıdaki işlem basamakları izlenmelidir: </a:t>
            </a:r>
            <a:endParaRPr lang="en-US" sz="2400">
              <a:latin typeface="Times New Roman" panose="02020603050405020304" charset="0"/>
            </a:endParaRPr>
          </a:p>
          <a:p>
            <a:r>
              <a:rPr lang="en-US" sz="2400">
                <a:latin typeface="Times New Roman" panose="02020603050405020304" charset="0"/>
              </a:rPr>
              <a:t> Bebek karyolası, yatak, bebek takımı(çarşaf, nevresim, yastık, yastık kılıfı, bebek battaniyesi veya yorganı ve yatak örtüsü) , naylon, gerekiyorsa cibinlik odaya getirilir. </a:t>
            </a:r>
            <a:endParaRPr lang="en-US" sz="2400">
              <a:latin typeface="Times New Roman" panose="02020603050405020304" charset="0"/>
            </a:endParaRPr>
          </a:p>
          <a:p>
            <a:r>
              <a:rPr lang="en-US" sz="2400">
                <a:latin typeface="Times New Roman" panose="02020603050405020304" charset="0"/>
              </a:rPr>
              <a:t> Portatif olan bebek karyolası açılarak kurulur. </a:t>
            </a:r>
            <a:endParaRPr lang="en-US" sz="2400">
              <a:latin typeface="Times New Roman" panose="02020603050405020304" charset="0"/>
            </a:endParaRPr>
          </a:p>
          <a:p>
            <a:r>
              <a:rPr lang="en-US" sz="2400">
                <a:latin typeface="Times New Roman" panose="02020603050405020304" charset="0"/>
              </a:rPr>
              <a:t> Yatağın üzerinde çocuğun altını ıslatması halinde yatağı korumak için naylon malzeme (bir diğer adıyla çocuk muşambası) ve alez yerleştirilir. </a:t>
            </a:r>
            <a:endParaRPr lang="en-US" sz="2400">
              <a:latin typeface="Times New Roman" panose="02020603050405020304" charset="0"/>
            </a:endParaRPr>
          </a:p>
          <a:p>
            <a:r>
              <a:rPr lang="en-US" sz="2400">
                <a:latin typeface="Times New Roman" panose="02020603050405020304" charset="0"/>
              </a:rPr>
              <a:t>Alt çarşaf yerleştirilir orta kısmı düzeltilir, yanlar yatak altına itilerek, köşeler yapılır. </a:t>
            </a: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85725"/>
            <a:ext cx="12062460" cy="6753225"/>
          </a:xfrm>
        </p:spPr>
        <p:txBody>
          <a:bodyPr/>
          <a:p>
            <a:r>
              <a:rPr lang="en-US" sz="2400">
                <a:latin typeface="Times New Roman" panose="02020603050405020304" charset="0"/>
              </a:rPr>
              <a:t> Üst çarşaf yerleştirilir. </a:t>
            </a:r>
            <a:endParaRPr lang="en-US" sz="2400">
              <a:latin typeface="Times New Roman" panose="02020603050405020304" charset="0"/>
            </a:endParaRPr>
          </a:p>
          <a:p>
            <a:r>
              <a:rPr lang="en-US" sz="2400">
                <a:latin typeface="Times New Roman" panose="02020603050405020304" charset="0"/>
              </a:rPr>
              <a:t> Battaniye veya yorgan serilir. Nevresim kullanılıyorsa bunlara nevresim geçirilir yoksa üst çarşafı ile kaplanır. </a:t>
            </a:r>
            <a:endParaRPr lang="en-US" sz="2400">
              <a:latin typeface="Times New Roman" panose="02020603050405020304" charset="0"/>
            </a:endParaRPr>
          </a:p>
          <a:p>
            <a:r>
              <a:rPr lang="en-US" sz="2400">
                <a:latin typeface="Times New Roman" panose="02020603050405020304" charset="0"/>
              </a:rPr>
              <a:t> Yastık kılıfı yastığa geçirilir ve yastık yerine yerleştirilir. </a:t>
            </a:r>
            <a:endParaRPr lang="en-US" sz="2400">
              <a:latin typeface="Times New Roman" panose="02020603050405020304" charset="0"/>
            </a:endParaRPr>
          </a:p>
          <a:p>
            <a:r>
              <a:rPr lang="en-US" sz="2400">
                <a:latin typeface="Times New Roman" panose="02020603050405020304" charset="0"/>
              </a:rPr>
              <a:t>Varsa yatak örtüsü ve cibinlik yerleştirilir. </a:t>
            </a:r>
            <a:endParaRPr lang="en-US" sz="2400">
              <a:latin typeface="Times New Roman" panose="02020603050405020304" charset="0"/>
            </a:endParaRPr>
          </a:p>
          <a:p>
            <a:r>
              <a:rPr lang="en-US" sz="2400">
                <a:latin typeface="Times New Roman" panose="02020603050405020304" charset="0"/>
              </a:rPr>
              <a:t> Sonuç kontrol edilir. </a:t>
            </a: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 Portatif Yatak (Katlanır Yatak)</a:t>
            </a:r>
            <a:r>
              <a:rPr lang="tr-TR" altLang="en-US" sz="2800" b="1">
                <a:latin typeface="Times New Roman" panose="02020603050405020304" charset="0"/>
              </a:rPr>
              <a:t>:</a:t>
            </a:r>
            <a:r>
              <a:rPr lang="en-US" sz="2400">
                <a:latin typeface="Times New Roman" panose="02020603050405020304" charset="0"/>
              </a:rPr>
              <a:t>Otellerde katlanarak taşınabilen ve odalarda sabit bulunmayan konuğun isteği üzerine kat görevlileri tarafından odaya ilave edilen yatak çeşididir. Önemi, konuğun ihtiyaç duyduğu ilave yatağı sağlamak ve istenildiğinde tekrar odadan kaldırılabilmesidir.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u="sng">
                <a:latin typeface="Times New Roman" panose="02020603050405020304" charset="0"/>
              </a:rPr>
              <a:t>Hazırlanışı:</a:t>
            </a:r>
            <a:r>
              <a:rPr lang="en-US" sz="2800">
                <a:latin typeface="Times New Roman" panose="02020603050405020304" charset="0"/>
              </a:rPr>
              <a:t> </a:t>
            </a:r>
            <a:r>
              <a:rPr lang="en-US" sz="2400">
                <a:latin typeface="Times New Roman" panose="02020603050405020304" charset="0"/>
              </a:rPr>
              <a:t>İlave yatağın koyulacağı yerde eşya varsa kenara çekilir, ilave yatak için yer açılır. Katlanmış olan bu portatif yatak düzgün bir biçimde açılarak sabitlenir.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43815"/>
            <a:ext cx="12118340" cy="6781165"/>
          </a:xfrm>
        </p:spPr>
        <p:txBody>
          <a:bodyPr/>
          <a:p>
            <a:r>
              <a:rPr lang="en-US" sz="2400">
                <a:latin typeface="Times New Roman" panose="02020603050405020304" charset="0"/>
              </a:rPr>
              <a:t> Temiz yatak koruyucu yerleştirilir. </a:t>
            </a:r>
            <a:endParaRPr lang="en-US" sz="2400">
              <a:latin typeface="Times New Roman" panose="02020603050405020304" charset="0"/>
            </a:endParaRPr>
          </a:p>
          <a:p>
            <a:r>
              <a:rPr lang="en-US" sz="2400">
                <a:latin typeface="Times New Roman" panose="02020603050405020304" charset="0"/>
              </a:rPr>
              <a:t> Alt çarşaf yerleştirilir, köşeler zarf şeklinde katlanır. </a:t>
            </a:r>
            <a:endParaRPr lang="en-US" sz="2400">
              <a:latin typeface="Times New Roman" panose="02020603050405020304" charset="0"/>
            </a:endParaRPr>
          </a:p>
          <a:p>
            <a:r>
              <a:rPr lang="en-US" sz="2400">
                <a:latin typeface="Times New Roman" panose="02020603050405020304" charset="0"/>
              </a:rPr>
              <a:t> Üst çarşaf yerleştirilir. </a:t>
            </a:r>
            <a:endParaRPr lang="en-US" sz="2400">
              <a:latin typeface="Times New Roman" panose="02020603050405020304" charset="0"/>
            </a:endParaRPr>
          </a:p>
          <a:p>
            <a:r>
              <a:rPr lang="en-US" sz="2400">
                <a:latin typeface="Times New Roman" panose="02020603050405020304" charset="0"/>
              </a:rPr>
              <a:t> Battaniye yerleştirilir, köşeler üst çarşafla birlikte zarf şeklinde katlanır. </a:t>
            </a:r>
            <a:endParaRPr lang="en-US" sz="2400">
              <a:latin typeface="Times New Roman" panose="02020603050405020304" charset="0"/>
            </a:endParaRPr>
          </a:p>
          <a:p>
            <a:r>
              <a:rPr lang="en-US" sz="2400">
                <a:latin typeface="Times New Roman" panose="02020603050405020304" charset="0"/>
              </a:rPr>
              <a:t> Yastık kılıfı geçirilir ve yastık yerine yerleştirilir. </a:t>
            </a:r>
            <a:endParaRPr lang="en-US" sz="2400">
              <a:latin typeface="Times New Roman" panose="02020603050405020304" charset="0"/>
            </a:endParaRPr>
          </a:p>
          <a:p>
            <a:r>
              <a:rPr lang="en-US" sz="2400">
                <a:latin typeface="Times New Roman" panose="02020603050405020304" charset="0"/>
              </a:rPr>
              <a:t> Yatak örtüsü yerleştirilir. </a:t>
            </a:r>
            <a:endParaRPr lang="en-US" sz="2400">
              <a:latin typeface="Times New Roman" panose="02020603050405020304" charset="0"/>
            </a:endParaRPr>
          </a:p>
          <a:p>
            <a:r>
              <a:rPr lang="en-US" sz="2400">
                <a:latin typeface="Times New Roman" panose="02020603050405020304" charset="0"/>
              </a:rPr>
              <a:t> Sonuç kontrol edilir. </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800" b="1">
                <a:latin typeface="Times New Roman" panose="02020603050405020304" charset="0"/>
              </a:rPr>
              <a:t>- Çek-yat (Oturma Grubu Koltuğu):</a:t>
            </a:r>
            <a:r>
              <a:rPr lang="en-US" sz="2400">
                <a:latin typeface="Times New Roman" panose="02020603050405020304" charset="0"/>
              </a:rPr>
              <a:t> Konuk odasında normal bir koltuk olarak kullanılan fakat konuğun isteği doğrultusunda ilave yatak yapılabilen mobilyadır. Önemi, konuğun koltuk olarak ihtiyacını karşıladığı gibi isteği doğrultusunda ilave yatağa dönüştüğünde odasını fazla daraltmayan bir özelliğe sahiptir. Aynı zamanda otelin yatak kapasitesini arttıran bir mobilyadır. </a:t>
            </a: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6510"/>
            <a:ext cx="12158980" cy="6794500"/>
          </a:xfrm>
        </p:spPr>
        <p:txBody>
          <a:bodyPr/>
          <a:p>
            <a:pPr marL="0" indent="0">
              <a:buNone/>
            </a:pPr>
            <a:r>
              <a:rPr lang="en-US" sz="2800" b="1" u="sng">
                <a:latin typeface="Times New Roman" panose="02020603050405020304" charset="0"/>
              </a:rPr>
              <a:t>Hazırlanışı: </a:t>
            </a:r>
            <a:endParaRPr lang="en-US" sz="2800" b="1" u="sng">
              <a:latin typeface="Times New Roman" panose="02020603050405020304" charset="0"/>
            </a:endParaRPr>
          </a:p>
          <a:p>
            <a:r>
              <a:rPr lang="en-US" sz="2400">
                <a:latin typeface="Times New Roman" panose="02020603050405020304" charset="0"/>
              </a:rPr>
              <a:t> Odadaki açılabilen kanepe (çek-yat) açılarak ilave yatak sabitlenir. </a:t>
            </a:r>
            <a:endParaRPr lang="en-US" sz="2400">
              <a:latin typeface="Times New Roman" panose="02020603050405020304" charset="0"/>
            </a:endParaRPr>
          </a:p>
          <a:p>
            <a:r>
              <a:rPr lang="en-US" sz="2400">
                <a:latin typeface="Times New Roman" panose="02020603050405020304" charset="0"/>
              </a:rPr>
              <a:t> Temiz yatak koruyucu yerleştirilir. </a:t>
            </a:r>
            <a:endParaRPr lang="en-US" sz="2400">
              <a:latin typeface="Times New Roman" panose="02020603050405020304" charset="0"/>
            </a:endParaRPr>
          </a:p>
          <a:p>
            <a:r>
              <a:rPr lang="en-US" sz="2400">
                <a:latin typeface="Times New Roman" panose="02020603050405020304" charset="0"/>
              </a:rPr>
              <a:t> A</a:t>
            </a:r>
            <a:r>
              <a:rPr lang="tr-TR" altLang="en-US" sz="2400">
                <a:latin typeface="Times New Roman" panose="02020603050405020304" charset="0"/>
              </a:rPr>
              <a:t>l</a:t>
            </a:r>
            <a:r>
              <a:rPr lang="en-US" sz="2400">
                <a:latin typeface="Times New Roman" panose="02020603050405020304" charset="0"/>
              </a:rPr>
              <a:t>t çarşaf yerleştirilir, köşeler zarf şeklinde katlanır. </a:t>
            </a:r>
            <a:endParaRPr lang="en-US" sz="2400">
              <a:latin typeface="Times New Roman" panose="02020603050405020304" charset="0"/>
            </a:endParaRPr>
          </a:p>
          <a:p>
            <a:r>
              <a:rPr lang="en-US" sz="2400">
                <a:latin typeface="Times New Roman" panose="02020603050405020304" charset="0"/>
              </a:rPr>
              <a:t> Üst çarşaf yerleştirilir. </a:t>
            </a:r>
            <a:endParaRPr lang="en-US" sz="2400">
              <a:latin typeface="Times New Roman" panose="02020603050405020304" charset="0"/>
            </a:endParaRPr>
          </a:p>
          <a:p>
            <a:r>
              <a:rPr lang="en-US" sz="2400">
                <a:latin typeface="Times New Roman" panose="02020603050405020304" charset="0"/>
              </a:rPr>
              <a:t> Battaniye yerleştirilir, köşeler üst çarşafla birlikte zarf şeklinde katlanır. </a:t>
            </a:r>
            <a:endParaRPr lang="en-US" sz="2400">
              <a:latin typeface="Times New Roman" panose="02020603050405020304" charset="0"/>
            </a:endParaRPr>
          </a:p>
          <a:p>
            <a:r>
              <a:rPr lang="en-US" sz="2400">
                <a:latin typeface="Times New Roman" panose="02020603050405020304" charset="0"/>
              </a:rPr>
              <a:t> Yastık kılıfı geçirilir ve yastık yerine yerleştirilir. </a:t>
            </a:r>
            <a:endParaRPr lang="en-US" sz="2400">
              <a:latin typeface="Times New Roman" panose="02020603050405020304" charset="0"/>
            </a:endParaRPr>
          </a:p>
          <a:p>
            <a:r>
              <a:rPr lang="en-US" sz="2400">
                <a:latin typeface="Times New Roman" panose="02020603050405020304" charset="0"/>
              </a:rPr>
              <a:t>Yatak örtüsü yerleştirilir. </a:t>
            </a:r>
            <a:endParaRPr lang="en-US" sz="2400">
              <a:latin typeface="Times New Roman" panose="02020603050405020304" charset="0"/>
            </a:endParaRPr>
          </a:p>
          <a:p>
            <a:r>
              <a:rPr lang="en-US" sz="2400">
                <a:latin typeface="Times New Roman" panose="02020603050405020304" charset="0"/>
              </a:rPr>
              <a:t> Sonuç kontrol edilir.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11. Yatak Açma Servisi İşlemleri (Turn Down Service) </a:t>
            </a:r>
            <a:r>
              <a:rPr lang="tr-TR" altLang="en-US" sz="2800" b="1">
                <a:solidFill>
                  <a:srgbClr val="FF0000"/>
                </a:solidFill>
                <a:latin typeface="Times New Roman" panose="02020603050405020304" charset="0"/>
              </a:rPr>
              <a:t>:</a:t>
            </a:r>
            <a:endParaRPr lang="tr-TR" altLang="en-US" sz="2800" b="1">
              <a:solidFill>
                <a:srgbClr val="FF0000"/>
              </a:solidFill>
              <a:latin typeface="Times New Roman" panose="02020603050405020304" charset="0"/>
            </a:endParaRPr>
          </a:p>
          <a:p>
            <a:pPr marL="0" indent="0">
              <a:buNone/>
            </a:pPr>
            <a:r>
              <a:rPr lang="en-US" sz="2400">
                <a:latin typeface="Times New Roman" panose="02020603050405020304" charset="0"/>
              </a:rPr>
              <a:t>Odada kalan konuğun özel isteği üzerine yapılan bir hizmettir. Konuğun odasının ve yatağının yatmaya hazır hale getirilmesi işlemidir.  </a:t>
            </a: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6675" y="27305"/>
            <a:ext cx="12059285" cy="6770370"/>
          </a:xfrm>
        </p:spPr>
        <p:txBody>
          <a:bodyPr/>
          <a:p>
            <a:pPr marL="0" indent="0">
              <a:buNone/>
            </a:pPr>
            <a:r>
              <a:rPr lang="en-US" sz="2800" b="1">
                <a:latin typeface="Times New Roman" panose="02020603050405020304" charset="0"/>
              </a:rPr>
              <a:t>Yatak örtüsünün katlanması: </a:t>
            </a:r>
            <a:endParaRPr lang="en-US" sz="2800" b="1">
              <a:latin typeface="Times New Roman" panose="02020603050405020304" charset="0"/>
            </a:endParaRPr>
          </a:p>
          <a:p>
            <a:r>
              <a:rPr lang="en-US" sz="2800">
                <a:latin typeface="Times New Roman" panose="02020603050405020304" charset="0"/>
              </a:rPr>
              <a:t> </a:t>
            </a:r>
            <a:r>
              <a:rPr lang="en-US" sz="2400">
                <a:latin typeface="Times New Roman" panose="02020603050405020304" charset="0"/>
              </a:rPr>
              <a:t>Yatak örtüsü yatak başından ayakucuna doğru katlanır. </a:t>
            </a:r>
            <a:endParaRPr lang="en-US" sz="2400">
              <a:latin typeface="Times New Roman" panose="02020603050405020304" charset="0"/>
            </a:endParaRPr>
          </a:p>
          <a:p>
            <a:r>
              <a:rPr lang="en-US" sz="2400">
                <a:latin typeface="Times New Roman" panose="02020603050405020304" charset="0"/>
              </a:rPr>
              <a:t> Yatak örtüsü ayakucundan yatağın ortasına doğru bir kez daha katlanır. </a:t>
            </a:r>
            <a:endParaRPr lang="en-US" sz="2400">
              <a:latin typeface="Times New Roman" panose="02020603050405020304" charset="0"/>
            </a:endParaRPr>
          </a:p>
          <a:p>
            <a:r>
              <a:rPr lang="en-US" sz="2400">
                <a:latin typeface="Times New Roman" panose="02020603050405020304" charset="0"/>
              </a:rPr>
              <a:t> Yatak örtüsü yatak başından ayakucuna doğru ikinci kez katlanır. </a:t>
            </a:r>
            <a:endParaRPr lang="en-US" sz="2400">
              <a:latin typeface="Times New Roman" panose="02020603050405020304" charset="0"/>
            </a:endParaRPr>
          </a:p>
          <a:p>
            <a:r>
              <a:rPr lang="en-US" sz="2400">
                <a:latin typeface="Times New Roman" panose="02020603050405020304" charset="0"/>
              </a:rPr>
              <a:t> Yatak örtüsü enine doğru ikiye katlanır. </a:t>
            </a:r>
            <a:endParaRPr lang="en-US" sz="2400">
              <a:latin typeface="Times New Roman" panose="02020603050405020304" charset="0"/>
            </a:endParaRPr>
          </a:p>
          <a:p>
            <a:r>
              <a:rPr lang="en-US" sz="2400">
                <a:latin typeface="Times New Roman" panose="02020603050405020304" charset="0"/>
              </a:rPr>
              <a:t> Yatak örtüsü bir kez daha katlanır ve uygun bir yerde muhafaza edilmek üzere kaldırılır. </a:t>
            </a:r>
            <a:endParaRPr lang="en-US" sz="2400">
              <a:latin typeface="Times New Roman" panose="02020603050405020304" charset="0"/>
            </a:endParaRPr>
          </a:p>
          <a:p>
            <a:r>
              <a:rPr lang="en-US" sz="2400">
                <a:latin typeface="Times New Roman" panose="02020603050405020304" charset="0"/>
              </a:rPr>
              <a:t> Yatağın konumuna göre battaniye ve üst çarşafı yatağın altında 60 - 70 cm kadar çıkarılır. </a:t>
            </a:r>
            <a:endParaRPr lang="en-US" sz="2400">
              <a:latin typeface="Times New Roman" panose="02020603050405020304" charset="0"/>
            </a:endParaRPr>
          </a:p>
          <a:p>
            <a:r>
              <a:rPr lang="en-US" sz="2400">
                <a:latin typeface="Times New Roman" panose="02020603050405020304" charset="0"/>
              </a:rPr>
              <a:t> Çıkarılan bu kısım geriye doğru üçgen olacak şekilde katlanır.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69545"/>
            <a:ext cx="12173585" cy="6308090"/>
          </a:xfrm>
        </p:spPr>
        <p:txBody>
          <a:bodyPr/>
          <a:p>
            <a:pPr marL="0" indent="0">
              <a:buNone/>
            </a:pPr>
            <a:r>
              <a:rPr lang="en-US" sz="2800" b="1">
                <a:latin typeface="Times New Roman" panose="02020603050405020304" charset="0"/>
              </a:rPr>
              <a:t>Pijama ve geceliğin düzenlenmesi:</a:t>
            </a:r>
            <a:endParaRPr lang="en-US" sz="2800" b="1">
              <a:latin typeface="Times New Roman" panose="02020603050405020304" charset="0"/>
            </a:endParaRPr>
          </a:p>
          <a:p>
            <a:pPr marL="0" indent="0">
              <a:buNone/>
            </a:pPr>
            <a:r>
              <a:rPr lang="en-US" sz="2800">
                <a:latin typeface="Times New Roman" panose="02020603050405020304" charset="0"/>
              </a:rPr>
              <a:t> </a:t>
            </a:r>
            <a:r>
              <a:rPr lang="en-US" sz="2400">
                <a:latin typeface="Times New Roman" panose="02020603050405020304" charset="0"/>
              </a:rPr>
              <a:t>Konuk ve ya konukların pijama ve gecelikleri yatağın üzerine konur.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Kahvaltı istek formu yatağın üzerine, otelin ikram için uygun gördüğü şekerleme (lokum veya çikolata) uygun bir yere (yastığın üstüne) konur.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Varsa terlikler yerleştirilir.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Balkon kapısı, pencereler ve perdeler düzenli bir şekilde kapatılır.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Mobilyalarla ilgili bir düzenleme gerekiyorsa yapılır.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Kül tablaları ve çöp kovasının temizliği kontrol edilir.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Servis boşları varsa, kat ofislerine kaldırılır.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Banyo kontrol edilir. </a:t>
            </a:r>
            <a:endParaRPr lang="en-US" sz="2400">
              <a:latin typeface="Times New Roman" panose="02020603050405020304" charset="0"/>
            </a:endParaRPr>
          </a:p>
          <a:p>
            <a:pPr>
              <a:buFont typeface="Arial" panose="020B0604020202020204" pitchFamily="34" charset="0"/>
              <a:buChar char="•"/>
            </a:pPr>
            <a:r>
              <a:rPr lang="en-US" sz="2400">
                <a:latin typeface="Times New Roman" panose="02020603050405020304" charset="0"/>
              </a:rPr>
              <a:t> Çıkarken ışıklardan birisi açık bırakılır. Otomatik sensorların bulunduğu odalarda ışığın açık bırakılmasına gerek yoktur.</a:t>
            </a:r>
            <a:endParaRPr 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92710"/>
            <a:ext cx="12019280" cy="582930"/>
          </a:xfrm>
        </p:spPr>
        <p:txBody>
          <a:bodyPr/>
          <a:p>
            <a:pPr algn="ctr"/>
            <a:r>
              <a:rPr lang="en-US" sz="2800" b="1">
                <a:latin typeface="Times New Roman" panose="02020603050405020304" charset="0"/>
              </a:rPr>
              <a:t>5. YATAK YAPIMINDA KULLANILAN ARAÇLARIN ÖZELLİKLERİ </a:t>
            </a:r>
            <a:endParaRPr lang="en-US" sz="2800" b="1">
              <a:latin typeface="Times New Roman" panose="02020603050405020304" charset="0"/>
            </a:endParaRPr>
          </a:p>
        </p:txBody>
      </p:sp>
      <p:sp>
        <p:nvSpPr>
          <p:cNvPr id="3" name="Content Placeholder 2"/>
          <p:cNvSpPr>
            <a:spLocks noGrp="1"/>
          </p:cNvSpPr>
          <p:nvPr>
            <p:ph idx="1"/>
          </p:nvPr>
        </p:nvSpPr>
        <p:spPr>
          <a:xfrm>
            <a:off x="65405" y="773430"/>
            <a:ext cx="12019280" cy="5968365"/>
          </a:xfrm>
        </p:spPr>
        <p:txBody>
          <a:bodyPr/>
          <a:p>
            <a:pPr marL="0" indent="0">
              <a:buNone/>
            </a:pPr>
            <a:r>
              <a:rPr lang="en-US" sz="2800" b="1">
                <a:solidFill>
                  <a:srgbClr val="FF0000"/>
                </a:solidFill>
                <a:latin typeface="Times New Roman" panose="02020603050405020304" charset="0"/>
              </a:rPr>
              <a:t>1. Alt - Üst Çarşaf </a:t>
            </a: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Çarşaflar keten, pamuk veya sentetik maddelerden yapıldığı gibi pamuk+sentetik, pamuk+keten karışımından da yapılmaktadır.</a:t>
            </a:r>
            <a:endParaRPr lang="en-US" sz="2400">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A. Özellikleri:</a:t>
            </a:r>
            <a:r>
              <a:rPr lang="en-US" sz="2400" b="1">
                <a:solidFill>
                  <a:schemeClr val="tx1"/>
                </a:solidFill>
                <a:latin typeface="Times New Roman" panose="02020603050405020304" charset="0"/>
              </a:rPr>
              <a:t> </a:t>
            </a:r>
            <a:r>
              <a:rPr lang="en-US" sz="2400">
                <a:solidFill>
                  <a:schemeClr val="tx1"/>
                </a:solidFill>
                <a:latin typeface="Times New Roman" panose="02020603050405020304" charset="0"/>
              </a:rPr>
              <a:t>Yatağın üstüne serilen çarşafa alt çarşaf, battaniyeyi kaplamak için battaniyenin altına serilen çarşafa da üst çarşaf denir. Üst çarşafı alt çarşaftan ayıran özellik, üst çarşafın yatak başına gelen kısmının daha kalın pay bırakılarak dikilmiş olmasıdır. Ancak, bazı işletmelerde bir üçüncü çarşaf olarak KAPAK ÇARŞAF da kullanılmaktadır. Bu çarşaf, battaniyenin üzerine serilir. </a:t>
            </a:r>
            <a:endParaRPr lang="en-US" sz="2400">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B. Kullanım Kuralları: </a:t>
            </a:r>
            <a:r>
              <a:rPr lang="en-US" sz="2400">
                <a:solidFill>
                  <a:schemeClr val="tx1"/>
                </a:solidFill>
                <a:latin typeface="Times New Roman" panose="02020603050405020304" charset="0"/>
              </a:rPr>
              <a:t>Kapak çarşafı serilen yatak biçimi, büyük işletmelerde veya çok önemli konukların odalarındaki yatak yapımında kullanılır. Alt ve üst çarşafların kullanımında dikkatli olunmalı, birbirlerinin yerine kullanılmamalıdır. Yapımı daha zor olan bu yatak biçimi, önemli konuklar için hazırlanır. Bazı işletmelerde nevresim takımı kullanırlar. </a:t>
            </a:r>
            <a:endParaRPr lang="en-US" sz="24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57150"/>
            <a:ext cx="12118340" cy="6754495"/>
          </a:xfrm>
        </p:spPr>
        <p:txBody>
          <a:bodyPr/>
          <a:p>
            <a:pPr marL="0" indent="0">
              <a:buNone/>
            </a:pPr>
            <a:r>
              <a:rPr lang="en-US" sz="2800" b="1">
                <a:solidFill>
                  <a:srgbClr val="FF0000"/>
                </a:solidFill>
                <a:latin typeface="Times New Roman" panose="02020603050405020304" charset="0"/>
              </a:rPr>
              <a:t>2. Battaniye ve Özellikleri:</a:t>
            </a:r>
            <a:r>
              <a:rPr lang="en-US" sz="2800" b="1">
                <a:latin typeface="Times New Roman" panose="02020603050405020304" charset="0"/>
              </a:rPr>
              <a:t> </a:t>
            </a:r>
            <a:endParaRPr lang="en-US" sz="2800" b="1">
              <a:latin typeface="Times New Roman" panose="02020603050405020304" charset="0"/>
            </a:endParaRPr>
          </a:p>
          <a:p>
            <a:pPr marL="0" indent="0">
              <a:buNone/>
            </a:pPr>
            <a:r>
              <a:rPr lang="en-US" sz="2400">
                <a:latin typeface="Times New Roman" panose="02020603050405020304" charset="0"/>
              </a:rPr>
              <a:t>Yatak yaparken üst çarşafın üzerine serilerek kullanılır. İşletmeler battaniye ölçülerini belirler. Battaniyenin, desen ve renkleri dekoratif açıdan odayı tamamlamalıdır.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3. Yastık Kılıfı ve Özellikleri: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Yastığı tamamen içine alarak, konuğun yastıkla direkt temas etmesini önleyen pamuklu bezden yapılan bir malzemedir. Standard yastığa uygun yastık boyutları 55 x 75 cm olmalıdır. Boyutlarının yastıktan birkaç santim daha geniş olması gerekir. Yastığa dar gelen bir kılıf nasıl görünümü bozuyorsa, bol gelen kılıf da güzel ve kullanışlı olmaz. Genellikle çift kılıf kullanılır. Alttaki iç kılıf yastığı korur, üstteki dış kılıf konuk için hazırlanır.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4. Yatak Örtülerinin Özellikleri: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Konuk odasındaki dekorasyona uygun renklerdeki kumaştan yapılır. Hazırlanmış yatağın üzerine, tüm yatağı kaplayacak şekilde örtülür. Yatağın görünümünü güzelleştirip, kirlenmesini önler. Boyutları, modeline ve yatağın tipine göre değişir.</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57150"/>
            <a:ext cx="12048490" cy="6753860"/>
          </a:xfrm>
        </p:spPr>
        <p:txBody>
          <a:bodyPr/>
          <a:p>
            <a:pPr marL="0" indent="0">
              <a:buNone/>
            </a:pPr>
            <a:r>
              <a:rPr lang="en-US" sz="2800" b="1">
                <a:solidFill>
                  <a:srgbClr val="FF0000"/>
                </a:solidFill>
                <a:latin typeface="Times New Roman" panose="02020603050405020304" charset="0"/>
              </a:rPr>
              <a:t>5. Yatak Koruyucunun Özellikleri:</a:t>
            </a:r>
            <a:r>
              <a:rPr lang="en-US" sz="2800">
                <a:latin typeface="Times New Roman" panose="02020603050405020304" charset="0"/>
              </a:rPr>
              <a:t> </a:t>
            </a:r>
            <a:endParaRPr lang="en-US" sz="2800">
              <a:latin typeface="Times New Roman" panose="02020603050405020304" charset="0"/>
            </a:endParaRPr>
          </a:p>
          <a:p>
            <a:pPr marL="0" indent="0">
              <a:buNone/>
            </a:pPr>
            <a:r>
              <a:rPr lang="en-US" sz="2400">
                <a:latin typeface="Times New Roman" panose="02020603050405020304" charset="0"/>
              </a:rPr>
              <a:t>Yatak yıkanabilen bir malzeme değildir. Yatağın kirlenmemesi için, pamuklu dokumadan yapılmış yatak koruyucu, alt çarşaftan önce yatağa serilir. Böylece herhangi bir leke ya da ıslaklık yatağa geçmeden yatak koruyucuda kalır. Yatak koruyucu sadece yatağı korumakla kalmaz, teri de emer. Bu nedenle sağlık açısında son derece önemlidir. Ayrıca, leke tutmayan malzemelerden yapıldığı ve kolay yıkanabildiği için de kullanışlıdır. Yatak koruyucu yatağın üst yüzünü kaplamalı, yataktan büyük veya küçük olmamalıdır.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6. Yorgan: </a:t>
            </a:r>
            <a:r>
              <a:rPr lang="en-US" sz="2800">
                <a:latin typeface="Times New Roman" panose="02020603050405020304" charset="0"/>
                <a:sym typeface="+mn-ea"/>
              </a:rPr>
              <a:t> </a:t>
            </a:r>
            <a:endParaRPr lang="en-US" sz="2800">
              <a:latin typeface="Times New Roman" panose="02020603050405020304" charset="0"/>
              <a:sym typeface="+mn-ea"/>
            </a:endParaRPr>
          </a:p>
          <a:p>
            <a:pPr marL="0" indent="0">
              <a:buNone/>
            </a:pPr>
            <a:r>
              <a:rPr lang="en-US" sz="2400">
                <a:latin typeface="Times New Roman" panose="02020603050405020304" charset="0"/>
                <a:sym typeface="+mn-ea"/>
              </a:rPr>
              <a:t>Pamuktan, yünden, elyaftan yapılan, konuğun üşümesini önlemek için özellikle kış aylarında kullanılan bir yatak malzemesidir. </a:t>
            </a:r>
            <a:endParaRPr lang="en-US" sz="2400">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7. Nevresim: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Yatak yapımında kullanılan, yorganın içine konulduğu, alt ucu açık dikdörtgen şekilde dikilmiş malzemedir.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43815"/>
            <a:ext cx="12103100" cy="6739255"/>
          </a:xfrm>
        </p:spPr>
        <p:txBody>
          <a:bodyPr/>
          <a:p>
            <a:pPr marL="0" indent="0">
              <a:buNone/>
            </a:pPr>
            <a:r>
              <a:rPr lang="en-US" sz="2800" b="1">
                <a:solidFill>
                  <a:srgbClr val="FF0000"/>
                </a:solidFill>
                <a:latin typeface="Times New Roman" panose="02020603050405020304" charset="0"/>
              </a:rPr>
              <a:t>8. Pike: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Yaz aylarında örtünmek amacıyla kullanılır. Çeşitli renkleri olmakla beraber beyaz olanları konaklama işletmelerinde daha çok tercih edilmektedir. Tek ve çift kişilik olanları vardır. </a:t>
            </a:r>
            <a:endParaRPr lang="en-US" sz="2400">
              <a:latin typeface="Times New Roman" panose="02020603050405020304" charset="0"/>
            </a:endParaRPr>
          </a:p>
          <a:p>
            <a:pPr marL="0" indent="0" algn="ctr">
              <a:buNone/>
            </a:pPr>
            <a:endParaRPr lang="en-US" sz="2800" b="1">
              <a:latin typeface="Times New Roman" panose="02020603050405020304" charset="0"/>
              <a:sym typeface="+mn-ea"/>
            </a:endParaRPr>
          </a:p>
          <a:p>
            <a:pPr marL="0" indent="0" algn="ctr">
              <a:buNone/>
            </a:pPr>
            <a:r>
              <a:rPr lang="en-US" sz="2800" b="1">
                <a:latin typeface="Times New Roman" panose="02020603050405020304" charset="0"/>
                <a:sym typeface="+mn-ea"/>
              </a:rPr>
              <a:t>6. YATAK YAPMA </a:t>
            </a:r>
            <a:endParaRPr lang="en-US" sz="2800" b="1">
              <a:latin typeface="Times New Roman" panose="02020603050405020304" charset="0"/>
              <a:sym typeface="+mn-ea"/>
            </a:endParaRPr>
          </a:p>
          <a:p>
            <a:pPr marL="0" indent="0" algn="l">
              <a:buNone/>
            </a:pPr>
            <a:r>
              <a:rPr lang="en-US" sz="2800" b="1">
                <a:solidFill>
                  <a:srgbClr val="FF0000"/>
                </a:solidFill>
                <a:latin typeface="Times New Roman" panose="02020603050405020304" charset="0"/>
                <a:sym typeface="+mn-ea"/>
              </a:rPr>
              <a:t>1. Kirli Yatak Takımlarını Toplama Teknikleri</a:t>
            </a:r>
            <a:r>
              <a:rPr lang="en-US" sz="2800">
                <a:latin typeface="Times New Roman" panose="02020603050405020304" charset="0"/>
                <a:sym typeface="+mn-ea"/>
              </a:rPr>
              <a:t> </a:t>
            </a:r>
            <a:endParaRPr lang="en-US" sz="2800">
              <a:latin typeface="Times New Roman" panose="02020603050405020304" charset="0"/>
            </a:endParaRPr>
          </a:p>
          <a:p>
            <a:pPr marL="0" indent="0">
              <a:buNone/>
            </a:pPr>
            <a:r>
              <a:rPr lang="en-US" sz="2400">
                <a:latin typeface="Times New Roman" panose="02020603050405020304" charset="0"/>
                <a:sym typeface="+mn-ea"/>
              </a:rPr>
              <a:t>Kirli yatak takımları toplanırken yatak takımları içerisinde konuğa ait herhangi bir şey kalıp kalmadığı kontrol edilmelidir. Ayrıca, lekeli yatak takımları diğerlerinden ayrılmalı, işaretlenmeli (köşesine bir düğüm atılarak işaretlenebilir veya bir poşete konulur üzerine oda numarası yazılır) çamaşırhaneye ayrı olarak gönderilmelidir. Yastık kılıfı dikkatlice çıkarılmalıdır. Bunun için yastık kılıfının kapak kısmı açılmalı ve yastık köşelerinden tutularak kılıf üzerinden sıyrılmalıdır. Dikkatsizce yapılacak bir işlem yastık kılıfının yırtılmasına neden olacaktır. Köşelerdeki battaniye ve çarşaf, çekiştirmeden dikkatlice çıkarılmalıdır. Önce battaniye temiz bir yere (sandalye, koltuk vb.) bırakılmalı, daha sonra çarşaf bohça şeklinde toplanmalıdır.</a:t>
            </a:r>
            <a:endParaRPr lang="en-US" sz="2400">
              <a:latin typeface="Times New Roman" panose="02020603050405020304" charset="0"/>
              <a:sym typeface="+mn-ea"/>
            </a:endParaRPr>
          </a:p>
          <a:p>
            <a:pPr marL="0" indent="0" algn="l">
              <a:buNone/>
            </a:pPr>
            <a:endParaRPr lang="en-US" sz="2800" b="1">
              <a:latin typeface="Times New Roman" panose="02020603050405020304" charset="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99060"/>
            <a:ext cx="12062460" cy="6698615"/>
          </a:xfrm>
        </p:spPr>
        <p:txBody>
          <a:bodyPr/>
          <a:p>
            <a:pPr marL="0" indent="0">
              <a:buNone/>
            </a:pPr>
            <a:r>
              <a:rPr lang="en-US" sz="2800" b="1">
                <a:solidFill>
                  <a:srgbClr val="FF0000"/>
                </a:solidFill>
                <a:latin typeface="Times New Roman" panose="02020603050405020304" charset="0"/>
              </a:rPr>
              <a:t>2. Yatak Koruyucu Düzenleme Teknikleri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Yatak koruyucunun temiz olup olmadığı kontrol edilir. Yatak koruyucu, yatağın üzerine düzgün bir şekilde serilir varsa köşelerindeki lastikler yatağın köşelerine geçirilir.</a:t>
            </a:r>
            <a:r>
              <a:rPr lang="en-US" sz="2800">
                <a:latin typeface="Times New Roman" panose="02020603050405020304" charset="0"/>
              </a:rPr>
              <a:t> </a:t>
            </a:r>
            <a:endParaRPr lang="en-US" sz="28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3. Alt Çarşaf Açma Teknikleri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Alt çarşaf yatak koruyucunun üzerine serilir. Çarşaf yatağın iki tarafından eşit olarak sarkmalıdır. Bunu sağlayabilmek için çarşafın ortası yatağın ortasına ve çarşafın kenarları üste gelecek şekilde yerleştirilmelidir. Çarşafın üstteki kenarlarını yatağı yapan kişi, kendine doğru çekerek açmalı daha sonra yatağın diğer tarafına geçerek çarşafın diğer katını da aynı şekilde açmalıdır. </a:t>
            </a:r>
            <a:endParaRPr lang="en-US" sz="2400">
              <a:latin typeface="Times New Roman" panose="02020603050405020304" charset="0"/>
            </a:endParaRPr>
          </a:p>
          <a:p>
            <a:pPr marL="0" indent="0">
              <a:buNone/>
            </a:pPr>
            <a:r>
              <a:rPr lang="en-US" sz="2400">
                <a:latin typeface="Times New Roman" panose="02020603050405020304" charset="0"/>
                <a:sym typeface="+mn-ea"/>
              </a:rPr>
              <a:t>Yatak başından başlanarak tüm köşeler zarf şeklinde katlanır. Zarf şeklinde katlama aşağıdaki şekilde yapılır: </a:t>
            </a:r>
            <a:endParaRPr lang="en-US" sz="2400">
              <a:latin typeface="Times New Roman" panose="02020603050405020304" charset="0"/>
              <a:sym typeface="+mn-ea"/>
            </a:endParaRPr>
          </a:p>
          <a:p>
            <a:r>
              <a:rPr lang="en-US" sz="2400">
                <a:latin typeface="Times New Roman" panose="02020603050405020304" charset="0"/>
                <a:sym typeface="+mn-ea"/>
              </a:rPr>
              <a:t> Kolların ve ellerin rahat çalışabilmesi için yapılacak köşenin önünde durulmalıdır. </a:t>
            </a:r>
            <a:endParaRPr lang="en-US" sz="2400">
              <a:latin typeface="Times New Roman" panose="02020603050405020304" charset="0"/>
              <a:sym typeface="+mn-ea"/>
            </a:endParaRPr>
          </a:p>
          <a:p>
            <a:r>
              <a:rPr lang="en-US" sz="2400">
                <a:latin typeface="Times New Roman" panose="02020603050405020304" charset="0"/>
                <a:sym typeface="+mn-ea"/>
              </a:rPr>
              <a:t> Çarşafın yatak başından sarkan kısmı yatak kadar kaldırılarak altına sokulmalıdır. </a:t>
            </a:r>
            <a:endParaRPr lang="en-US" sz="2400">
              <a:latin typeface="Times New Roman" panose="02020603050405020304" charset="0"/>
              <a:sym typeface="+mn-ea"/>
            </a:endParaRPr>
          </a:p>
          <a:p>
            <a:pPr marL="0" indent="0">
              <a:buNone/>
            </a:pPr>
            <a:endParaRPr lang="tr-TR" altLang="en-US" sz="2000">
              <a:latin typeface="Times New Roman" panose="02020603050405020304"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0160" y="43815"/>
            <a:ext cx="12145010" cy="6738620"/>
          </a:xfrm>
        </p:spPr>
        <p:txBody>
          <a:bodyPr/>
          <a:p>
            <a:r>
              <a:rPr lang="en-US" sz="2400">
                <a:latin typeface="Times New Roman" panose="02020603050405020304" charset="0"/>
              </a:rPr>
              <a:t> Köşenin üst kenarındaki çarşaf, ucundan tutularak yukarıya kaldırılmalı ve yatağın üstüne koyulmalıdır. Altta kalan çarşaf yatağın altına sokulmalıdır, yatağın üstüne bırakılan çarşaf ise öne doğru getirilerek bir elle köşe tutulup kaldırılmalı diğer elle çarşaf yatağın altına sokulmalıdır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800">
              <a:latin typeface="Times New Roman" panose="02020603050405020304" charset="0"/>
            </a:endParaRPr>
          </a:p>
          <a:p>
            <a:pPr marL="0" indent="0">
              <a:buNone/>
            </a:pPr>
            <a:r>
              <a:rPr lang="tr-TR" altLang="en-US" sz="2800" b="1">
                <a:solidFill>
                  <a:srgbClr val="FF0000"/>
                </a:solidFill>
                <a:latin typeface="Times New Roman" panose="02020603050405020304" charset="0"/>
              </a:rPr>
              <a:t>4. Üst Çarşaf Açma Teknikleri </a:t>
            </a:r>
            <a:endParaRPr lang="tr-TR" altLang="en-US" sz="2800" b="1">
              <a:solidFill>
                <a:srgbClr val="FF0000"/>
              </a:solidFill>
              <a:latin typeface="Times New Roman" panose="02020603050405020304" charset="0"/>
            </a:endParaRPr>
          </a:p>
          <a:p>
            <a:pPr marL="0" indent="0">
              <a:buNone/>
            </a:pPr>
            <a:r>
              <a:rPr lang="tr-TR" altLang="en-US" sz="2400">
                <a:latin typeface="Times New Roman" panose="02020603050405020304" charset="0"/>
              </a:rPr>
              <a:t>Üst çarşaf, kenarlardaki dikiş yerleri üste gelecek şekilde yerleştirilir. Üst çarşafın yatak başından 10 cm sarkacak şekilde yerleştirilmesine dikkat edilmelidir. Bu kısım daha sonra battaniyenin üstüne katlanacaktır. </a:t>
            </a:r>
            <a:endParaRPr lang="tr-TR" altLang="en-US" sz="2400">
              <a:latin typeface="Times New Roman" panose="02020603050405020304" charset="0"/>
            </a:endParaRPr>
          </a:p>
          <a:p>
            <a:pPr marL="0" indent="0">
              <a:buNone/>
            </a:pPr>
            <a:endParaRPr lang="tr-TR" altLang="en-US" sz="28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5. Battaniye Açma Teknikleri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 Battaniye, etiketi ayakucuna gelecek şekilde üst çarşafın üstüne serilir. Yanlar eşit uzunlukta sarkmalı, battaniyenin başucundan uzaklığı, yaklaşık 10 cm olmalıdır. </a:t>
            </a:r>
            <a:endParaRPr lang="tr-TR" altLang="en-US" sz="2400">
              <a:latin typeface="Times New Roman" panose="02020603050405020304" charset="0"/>
            </a:endParaRPr>
          </a:p>
          <a:p>
            <a:endParaRPr lang="tr-TR" altLang="en-US" sz="2400">
              <a:latin typeface="Times New Roman" panose="02020603050405020304" charset="0"/>
            </a:endParaRPr>
          </a:p>
          <a:p>
            <a:pPr marL="0" indent="0">
              <a:buNone/>
            </a:pPr>
            <a:endParaRPr lang="tr-TR" altLang="en-US" sz="28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540" y="1905"/>
            <a:ext cx="12187555" cy="6851015"/>
          </a:xfrm>
        </p:spPr>
        <p:txBody>
          <a:bodyPr/>
          <a:p>
            <a:r>
              <a:rPr lang="en-US" sz="2400">
                <a:latin typeface="Times New Roman" panose="02020603050405020304" charset="0"/>
              </a:rPr>
              <a:t> Çarşafın başucunda bırakılan fazlalık, battaniyenin üstüne katlanır. Katlanan çarşaf battaniye ile birlikte ayakucuna doğru yaklaşık bir yastık sığabilecek kadar tekrar katlanır. </a:t>
            </a:r>
            <a:endParaRPr lang="en-US" sz="2400">
              <a:latin typeface="Times New Roman" panose="02020603050405020304" charset="0"/>
            </a:endParaRPr>
          </a:p>
          <a:p>
            <a:r>
              <a:rPr lang="en-US" sz="2400">
                <a:latin typeface="Times New Roman" panose="02020603050405020304" charset="0"/>
              </a:rPr>
              <a:t>Ayakucuna geçilir, battaniye üst çarşafla birlikte yatağı ayakucu altına sıkıştırılır. </a:t>
            </a:r>
            <a:endParaRPr lang="en-US" sz="2400">
              <a:latin typeface="Times New Roman" panose="02020603050405020304" charset="0"/>
            </a:endParaRPr>
          </a:p>
          <a:p>
            <a:r>
              <a:rPr lang="en-US" sz="2400">
                <a:latin typeface="Times New Roman" panose="02020603050405020304" charset="0"/>
              </a:rPr>
              <a:t> Köşeler alt çarşafta olduğu gibi zarf şeklinde katlanır. Kenarlarda kalan battaniye yatağın altına sıkıştırılır. Kırışıklıklar düzeltilir. </a:t>
            </a:r>
            <a:endParaRPr lang="en-US" sz="2400">
              <a:latin typeface="Times New Roman" panose="02020603050405020304" charset="0"/>
            </a:endParaRPr>
          </a:p>
          <a:p>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sym typeface="+mn-ea"/>
              </a:rPr>
              <a:t>6. Yastık Kılıfı </a:t>
            </a:r>
            <a:r>
              <a:rPr lang="en-US" sz="2800" b="1">
                <a:solidFill>
                  <a:srgbClr val="FF0000"/>
                </a:solidFill>
                <a:latin typeface="Times New Roman" panose="02020603050405020304" charset="0"/>
                <a:sym typeface="+mn-ea"/>
              </a:rPr>
              <a:t>Takma </a:t>
            </a:r>
            <a:r>
              <a:rPr lang="en-US" sz="2400" b="1">
                <a:solidFill>
                  <a:srgbClr val="FF0000"/>
                </a:solidFill>
                <a:latin typeface="Times New Roman" panose="02020603050405020304" charset="0"/>
                <a:sym typeface="+mn-ea"/>
              </a:rPr>
              <a:t>Teknikleri </a:t>
            </a:r>
            <a:endParaRPr lang="en-US" sz="2400" b="1">
              <a:solidFill>
                <a:srgbClr val="FF0000"/>
              </a:solidFill>
              <a:latin typeface="Times New Roman" panose="02020603050405020304" charset="0"/>
            </a:endParaRPr>
          </a:p>
          <a:p>
            <a:r>
              <a:rPr lang="en-US" sz="2400">
                <a:latin typeface="Times New Roman" panose="02020603050405020304" charset="0"/>
                <a:sym typeface="+mn-ea"/>
              </a:rPr>
              <a:t>Yastık kılıfı yastığa geçirilir ve yatağa yerleştirilir. Yastık kılıfı yastığa geçirilirken: </a:t>
            </a:r>
            <a:endParaRPr lang="en-US" sz="2400">
              <a:latin typeface="Times New Roman" panose="02020603050405020304" charset="0"/>
            </a:endParaRPr>
          </a:p>
          <a:p>
            <a:pPr>
              <a:buFont typeface="Wingdings" panose="05000000000000000000" charset="0"/>
              <a:buChar char=""/>
            </a:pPr>
            <a:r>
              <a:rPr lang="en-US" sz="2400">
                <a:latin typeface="Times New Roman" panose="02020603050405020304" charset="0"/>
                <a:sym typeface="+mn-ea"/>
              </a:rPr>
              <a:t>Yastık kılıfı, açık ucu yatağı yapan kişiye gelecek şekilde yatağın yastık için ayrılan kısmına serilir.</a:t>
            </a:r>
            <a:endParaRPr lang="en-US" sz="2400">
              <a:latin typeface="Times New Roman" panose="02020603050405020304" charset="0"/>
              <a:sym typeface="+mn-ea"/>
            </a:endParaRPr>
          </a:p>
          <a:p>
            <a:pPr>
              <a:buFont typeface="Wingdings" panose="05000000000000000000" charset="0"/>
              <a:buChar char=""/>
            </a:pPr>
            <a:r>
              <a:rPr lang="en-US" sz="2400">
                <a:latin typeface="Times New Roman" panose="02020603050405020304" charset="0"/>
                <a:sym typeface="+mn-ea"/>
              </a:rPr>
              <a:t>Yastık yatağın üzerine konularak boyuna doğru ikiye katlanır. </a:t>
            </a:r>
            <a:endParaRPr lang="en-US" sz="2400">
              <a:latin typeface="Times New Roman" panose="02020603050405020304" charset="0"/>
              <a:sym typeface="+mn-ea"/>
            </a:endParaRPr>
          </a:p>
          <a:p>
            <a:pPr>
              <a:buFont typeface="Wingdings" panose="05000000000000000000" charset="0"/>
              <a:buChar char=""/>
            </a:pPr>
            <a:r>
              <a:rPr lang="en-US" sz="2400">
                <a:latin typeface="Times New Roman" panose="02020603050405020304" charset="0"/>
                <a:sym typeface="+mn-ea"/>
              </a:rPr>
              <a:t> İkiye katlanmış yastık bir el ile tutulur. Diğer el ile yastık kılıfı açılarak boylamasına ikiye katlanmış yastık, kılıfın içine sokulur ve yastık kılıfın içine tam olarak girene kadar katlı tutulur.</a:t>
            </a:r>
            <a:endParaRPr lang="en-US" sz="2400">
              <a:latin typeface="Times New Roman" panose="02020603050405020304" charset="0"/>
              <a:sym typeface="+mn-ea"/>
            </a:endParaRPr>
          </a:p>
          <a:p>
            <a:pPr>
              <a:buFont typeface="Wingdings" panose="05000000000000000000" charset="0"/>
              <a:buChar char=""/>
            </a:pPr>
            <a:r>
              <a:rPr lang="en-US" sz="2400">
                <a:latin typeface="Times New Roman" panose="02020603050405020304" charset="0"/>
                <a:sym typeface="+mn-ea"/>
              </a:rPr>
              <a:t>Yastık kılıfı bu şekilde takıldığı takdirde, yastığın köşesi ile kılıfın köşesi birbirine denk gelecektir.</a:t>
            </a:r>
            <a:endParaRPr lang="en-US" sz="2400">
              <a:latin typeface="Times New Roman" panose="02020603050405020304" charset="0"/>
              <a:sym typeface="+mn-ea"/>
            </a:endParaRPr>
          </a:p>
          <a:p>
            <a:pPr>
              <a:buFont typeface="Wingdings" panose="05000000000000000000" charset="0"/>
              <a:buChar char=""/>
            </a:pPr>
            <a:r>
              <a:rPr lang="en-US" sz="2400">
                <a:latin typeface="Times New Roman" panose="02020603050405020304" charset="0"/>
                <a:sym typeface="+mn-ea"/>
              </a:rPr>
              <a:t>Yastık kılıfının açık ucundaki kat yerine yastığın köşeleri yerleştirilerek işlem tamamlanır.</a:t>
            </a:r>
            <a:endParaRPr lang="en-US" sz="2400">
              <a:latin typeface="Times New Roman" panose="02020603050405020304" charset="0"/>
              <a:sym typeface="+mn-ea"/>
            </a:endParaRPr>
          </a:p>
          <a:p>
            <a:pPr>
              <a:buFont typeface="Wingdings" panose="05000000000000000000" charset="0"/>
              <a:buChar char=""/>
            </a:pPr>
            <a:endParaRPr lang="en-US" sz="2400">
              <a:latin typeface="Times New Roman" panose="02020603050405020304" charset="0"/>
            </a:endParaRPr>
          </a:p>
          <a:p>
            <a:endParaRPr lang="en-US" sz="2800">
              <a:latin typeface="Times New Roman" panose="02020603050405020304" charset="0"/>
            </a:endParaRPr>
          </a:p>
          <a:p>
            <a:endParaRPr lang="en-US" sz="28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4450" y="29210"/>
            <a:ext cx="12103735" cy="6782435"/>
          </a:xfrm>
        </p:spPr>
        <p:txBody>
          <a:bodyPr/>
          <a:p>
            <a:pPr marL="0" indent="0">
              <a:buNone/>
            </a:pPr>
            <a:r>
              <a:rPr lang="en-US" sz="2800" b="1">
                <a:solidFill>
                  <a:srgbClr val="FF0000"/>
                </a:solidFill>
                <a:latin typeface="Times New Roman" panose="02020603050405020304" charset="0"/>
              </a:rPr>
              <a:t>7. Yatak Örtüsünü Düzenleme Teknikleri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Yatağın üzerine her tarafı eşit sarkacak şekilde örtü serilir, yatağın üzeri kapatılır.</a:t>
            </a:r>
            <a:r>
              <a:rPr lang="en-US" sz="2800">
                <a:latin typeface="Times New Roman" panose="02020603050405020304" charset="0"/>
              </a:rPr>
              <a:t> </a:t>
            </a:r>
            <a:endParaRPr lang="en-US" sz="2800">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8. Nevresim Düzenleme Teknikleri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Temiz nevresim takımlarının köşeleri ile battaniyelerin köşelerinden tutularak nevresim battaniyelere geçirilir. </a:t>
            </a:r>
            <a:endParaRPr lang="en-US" sz="2400">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9. Pike Düzenleme Teknikleri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Pike denince aklımıza, özel desenli beyaz pamuk ile dokunmuş örtüler gelir. Sıcak iklimli sayfiye otellerinde, genellikle battaniye yerine pike kullanılmaktadır. Düzenleme tekniği, üst battaniyesi gibidir.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11008</Words>
  <Application>WPS Presentation</Application>
  <PresentationFormat>Widescreen</PresentationFormat>
  <Paragraphs>147</Paragraphs>
  <Slides>16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Arial</vt:lpstr>
      <vt:lpstr>SimSun</vt:lpstr>
      <vt:lpstr>Wingdings</vt:lpstr>
      <vt:lpstr>Times New Roman</vt:lpstr>
      <vt:lpstr>Wingdings</vt:lpstr>
      <vt:lpstr>Microsoft YaHei</vt:lpstr>
      <vt:lpstr/>
      <vt:lpstr>Arial Unicode MS</vt:lpstr>
      <vt:lpstr>Calibri</vt:lpstr>
      <vt:lpstr>Blue Waves</vt:lpstr>
      <vt:lpstr>KAT HİZMETLERİ YÖNETİMİ</vt:lpstr>
      <vt:lpstr>5. YATAK YAPIMINDA KULLANILAN ARAÇLARIN ÖZELLİKLERİ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2018-01-29T18:33:00Z</dcterms:created>
  <dcterms:modified xsi:type="dcterms:W3CDTF">2018-02-16T11:53:44Z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