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2777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6236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9215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2795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776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7094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487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3392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3375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243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639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2538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603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9644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989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96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0752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50F340A-E581-45D2-A34B-B7100D6AFF48}" type="datetimeFigureOut">
              <a:rPr lang="tr-TR" smtClean="0"/>
              <a:t>14.10.2018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95BC8E0-8C41-4E3C-80C4-2E159C53CF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55872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ABABCBA-AB9F-45E9-9DB9-3E4E34B494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/>
              <a:t>Farklı Bağlamlarda Ergen Gelişimi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AFFAED8-9AEC-4FA6-AD8A-23CE308F7F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6771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38E0B3D-9C03-4E9B-A754-0E010C436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Ergenlikte </a:t>
            </a:r>
            <a:r>
              <a:rPr lang="tr-TR" dirty="0" err="1"/>
              <a:t>Psikososyal</a:t>
            </a:r>
            <a:r>
              <a:rPr lang="tr-TR" dirty="0"/>
              <a:t> Gelişim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1A9391-679D-4F23-B1CA-FF01CD939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829908"/>
          </a:xfrm>
        </p:spPr>
        <p:txBody>
          <a:bodyPr>
            <a:normAutofit/>
          </a:bodyPr>
          <a:lstStyle/>
          <a:p>
            <a:r>
              <a:rPr lang="tr-TR" sz="2400" b="1" dirty="0"/>
              <a:t>Yakınlık. </a:t>
            </a:r>
            <a:r>
              <a:rPr lang="tr-TR" sz="2400" dirty="0"/>
              <a:t>Ergenlikte bireyin başkalarıyla özellikle akranları ile yakın olma kapasitesinde önemli değişiklikler olur.</a:t>
            </a:r>
          </a:p>
          <a:p>
            <a:r>
              <a:rPr lang="tr-TR" sz="2400" dirty="0"/>
              <a:t>Çıkmanın önemi giderek artar ve sonuç olarak güvenli ve sevgiye dayalı bir ilişki oluşturma kapasitesi gelişir.</a:t>
            </a:r>
          </a:p>
          <a:p>
            <a:r>
              <a:rPr lang="tr-TR" sz="2400" b="1" dirty="0"/>
              <a:t>Cinsellik. </a:t>
            </a:r>
            <a:r>
              <a:rPr lang="tr-TR" sz="2400" dirty="0"/>
              <a:t>Cinsel etkinlik genel olarak ergenlik yıllarında başlar.</a:t>
            </a:r>
          </a:p>
          <a:p>
            <a:r>
              <a:rPr lang="tr-TR" sz="2400" dirty="0"/>
              <a:t>Yalnızca ergenlerle akranları arasındaki ilişkinin doğasını değiştirdiği için değil, aynı zamanda genç insana bir dizi denemeler ve güç sorular yönelttiği için ergenlikte cinsellik gelişimin önemli bir yönüdür. </a:t>
            </a:r>
          </a:p>
        </p:txBody>
      </p:sp>
    </p:spTree>
    <p:extLst>
      <p:ext uri="{BB962C8B-B14F-4D97-AF65-F5344CB8AC3E}">
        <p14:creationId xmlns:p14="http://schemas.microsoft.com/office/powerpoint/2010/main" val="651477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AB6CFB9-F658-40C7-8D14-5933EF7B6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Ergenlikte </a:t>
            </a:r>
            <a:r>
              <a:rPr lang="tr-TR" dirty="0" err="1"/>
              <a:t>Psikososyal</a:t>
            </a:r>
            <a:r>
              <a:rPr lang="tr-TR" dirty="0"/>
              <a:t> Gelişim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328B7B-99E3-4C5B-896E-7A1D41720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r>
              <a:rPr lang="tr-TR" sz="2400" b="1" dirty="0"/>
              <a:t>Başarı.</a:t>
            </a:r>
            <a:r>
              <a:rPr lang="tr-TR" sz="2400" dirty="0"/>
              <a:t> Okul ve kariyer konularında uzun dönemli sonuçları olan çoğu önemli karar ergenlikte alınmaktadır.</a:t>
            </a:r>
          </a:p>
          <a:p>
            <a:r>
              <a:rPr lang="tr-TR" sz="2400" dirty="0"/>
              <a:t>Ergenlerde başarı konusu 12.bölümde detaylı işlenecektir.</a:t>
            </a:r>
          </a:p>
          <a:p>
            <a:r>
              <a:rPr lang="tr-TR" sz="2400" b="1" dirty="0" err="1"/>
              <a:t>Psikososyal</a:t>
            </a:r>
            <a:r>
              <a:rPr lang="tr-TR" sz="2400" b="1" dirty="0"/>
              <a:t> sorunlar. </a:t>
            </a:r>
            <a:r>
              <a:rPr lang="tr-TR" sz="2400" dirty="0"/>
              <a:t>Pek çok ergen dönemi ciddi rahatsızlık yaşamaksızın atlattığı halde, bilimsel ergenlik çalışmaları bu dönemde bazı genç insanların sorunlarına epeyce dikkat çekmiştir.</a:t>
            </a:r>
          </a:p>
          <a:p>
            <a:r>
              <a:rPr lang="tr-TR" sz="2400" dirty="0"/>
              <a:t>Bu konu 13. bölümde detaylı işlenecektir.</a:t>
            </a:r>
          </a:p>
          <a:p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2495324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64F64A1-B323-4A93-B399-119D58F71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Ergenlik Üzerine Kuramsal Yaklaşımlar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D16C5A-C31B-493E-ACAE-524B2A476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872111"/>
          </a:xfrm>
        </p:spPr>
        <p:txBody>
          <a:bodyPr>
            <a:normAutofit/>
          </a:bodyPr>
          <a:lstStyle/>
          <a:p>
            <a:r>
              <a:rPr lang="tr-TR" sz="2400" b="1" dirty="0"/>
              <a:t>Biyolojik kuramlar. </a:t>
            </a:r>
            <a:r>
              <a:rPr lang="tr-TR" sz="2400" dirty="0"/>
              <a:t>Ergenlikte biyolojik değişimin dikkate değer olduğu gerçeği tartışma götürmez.</a:t>
            </a:r>
          </a:p>
        </p:txBody>
      </p:sp>
    </p:spTree>
    <p:extLst>
      <p:ext uri="{BB962C8B-B14F-4D97-AF65-F5344CB8AC3E}">
        <p14:creationId xmlns:p14="http://schemas.microsoft.com/office/powerpoint/2010/main" val="2293903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A2D0E1C-FE68-4EC8-B6F3-630B89C07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Ergenlik Üzerine Kuramsal Yaklaşımlar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D14DCB-00A1-4CBF-BD2B-5804D7948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r>
              <a:rPr lang="tr-TR" sz="2400" b="1" dirty="0" err="1"/>
              <a:t>Organizmik</a:t>
            </a:r>
            <a:r>
              <a:rPr lang="tr-TR" sz="2400" b="1" dirty="0"/>
              <a:t> kuramlar. </a:t>
            </a:r>
            <a:r>
              <a:rPr lang="tr-TR" sz="2400" dirty="0" err="1"/>
              <a:t>Biyososyal</a:t>
            </a:r>
            <a:r>
              <a:rPr lang="tr-TR" sz="2400" dirty="0"/>
              <a:t> kuramcılar gibi </a:t>
            </a:r>
            <a:r>
              <a:rPr lang="tr-TR" sz="2400" dirty="0" err="1"/>
              <a:t>organizmik</a:t>
            </a:r>
            <a:r>
              <a:rPr lang="tr-TR" sz="2400" dirty="0"/>
              <a:t> kuramcılar ergenliğin biyolojik değişimlerinin önemini vurgularlar.</a:t>
            </a:r>
          </a:p>
        </p:txBody>
      </p:sp>
    </p:spTree>
    <p:extLst>
      <p:ext uri="{BB962C8B-B14F-4D97-AF65-F5344CB8AC3E}">
        <p14:creationId xmlns:p14="http://schemas.microsoft.com/office/powerpoint/2010/main" val="42878671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A715CC8-F016-49C5-A713-F8412F2EF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Ergenlik Üzerine Kuramsal Yaklaşımlar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0D80FA-64F1-4AA5-9A1E-5031798C5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r>
              <a:rPr lang="tr-TR" sz="2400" b="1" dirty="0"/>
              <a:t>Öğrenme kuramları. </a:t>
            </a:r>
            <a:r>
              <a:rPr lang="tr-TR" sz="2400" dirty="0"/>
              <a:t>Kuramsal boyutta aşırı biyolojik görüşlerden aşırı çevreci görüşlere geçtikçe vurguyu biyolojik güçlerden bağlamsal olanlara çeken bir grup kuramla karşılaşırız.</a:t>
            </a:r>
          </a:p>
        </p:txBody>
      </p:sp>
    </p:spTree>
    <p:extLst>
      <p:ext uri="{BB962C8B-B14F-4D97-AF65-F5344CB8AC3E}">
        <p14:creationId xmlns:p14="http://schemas.microsoft.com/office/powerpoint/2010/main" val="1754797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1FBEA9C-5F29-47D1-9667-3EAA093D5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Ergenlik Üzerine Kuramsal Yaklaşımlar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0C1522-E5E5-40D4-8153-26C146010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7015" y="1767840"/>
            <a:ext cx="8915400" cy="4724400"/>
          </a:xfrm>
        </p:spPr>
        <p:txBody>
          <a:bodyPr>
            <a:normAutofit/>
          </a:bodyPr>
          <a:lstStyle/>
          <a:p>
            <a:r>
              <a:rPr lang="tr-TR" sz="2400" b="1" dirty="0"/>
              <a:t>Sosyolojik kuramlar. </a:t>
            </a:r>
            <a:r>
              <a:rPr lang="tr-TR" sz="2400" dirty="0" err="1"/>
              <a:t>Biyososyal</a:t>
            </a:r>
            <a:r>
              <a:rPr lang="tr-TR" sz="2400" dirty="0"/>
              <a:t>, </a:t>
            </a:r>
            <a:r>
              <a:rPr lang="tr-TR" sz="2400" dirty="0" err="1"/>
              <a:t>organizmik</a:t>
            </a:r>
            <a:r>
              <a:rPr lang="tr-TR" sz="2400" dirty="0"/>
              <a:t> ve öğrenme kuramlarındaki vurgu, temel olarak bireyin içinde ya da bireyin özel çevresi içinde onun gelişimini ya da davranışını biçimlendiren güçler yönündedir.</a:t>
            </a:r>
          </a:p>
        </p:txBody>
      </p:sp>
    </p:spTree>
    <p:extLst>
      <p:ext uri="{BB962C8B-B14F-4D97-AF65-F5344CB8AC3E}">
        <p14:creationId xmlns:p14="http://schemas.microsoft.com/office/powerpoint/2010/main" val="439489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31F4F3-76CD-426A-ADA3-6AC136CF6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Ergenlik Üzerine Kuramsal Yaklaşımlar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E7C526-8934-4FD6-A3A3-CFD8DEFEA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r>
              <a:rPr lang="tr-TR" sz="2400" dirty="0"/>
              <a:t>Ergenliğin sosyolojik kuramları sıklıkla kuşaklararası ilişkilere odaklanmış ve özellikle sanayileşmiş toplumda genç insanların ergenlikten yetişkinliğe geçişteki zorluklarını vurgulamaya yönelmiştir.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50264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9FAC82B-2854-4AC2-8888-87339A46F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Ergenliğe </a:t>
            </a:r>
            <a:r>
              <a:rPr lang="tr-TR" dirty="0" err="1"/>
              <a:t>Disiplinlerarası</a:t>
            </a:r>
            <a:r>
              <a:rPr lang="tr-TR" dirty="0"/>
              <a:t> Yaklaşım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865041-B1D8-4244-ADEE-4DC31687C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970671"/>
            <a:ext cx="8915400" cy="5887329"/>
          </a:xfrm>
        </p:spPr>
        <p:txBody>
          <a:bodyPr>
            <a:normAutofit/>
          </a:bodyPr>
          <a:lstStyle/>
          <a:p>
            <a:r>
              <a:rPr lang="tr-TR" sz="2400" dirty="0"/>
              <a:t>Toplum genç işsizliği, kör kütük sarhoş olana dek içmeyi, ergen gebelikleri ve ergen suçluluğu sorunlarıyla nasıl </a:t>
            </a:r>
            <a:r>
              <a:rPr lang="tr-TR" sz="2400" dirty="0" err="1"/>
              <a:t>başetmelidir</a:t>
            </a:r>
            <a:r>
              <a:rPr lang="tr-TR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46866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6B37885-7DDA-46C8-9E03-BDF2D039A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Ergenliğe </a:t>
            </a:r>
            <a:r>
              <a:rPr lang="tr-TR" dirty="0" err="1"/>
              <a:t>Disiplinlerarası</a:t>
            </a:r>
            <a:r>
              <a:rPr lang="tr-TR" dirty="0"/>
              <a:t> Yaklaşım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7E099F-6E5C-4008-A1D0-863E33089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/>
              <a:t>Buders</a:t>
            </a:r>
            <a:r>
              <a:rPr lang="tr-TR" sz="2400" dirty="0"/>
              <a:t> boyunca ergenliğe </a:t>
            </a:r>
            <a:r>
              <a:rPr lang="tr-TR" sz="2400" dirty="0" err="1"/>
              <a:t>disiplinlerarası</a:t>
            </a:r>
            <a:r>
              <a:rPr lang="tr-TR" sz="2400" dirty="0"/>
              <a:t> bakış açısından bakacağız.</a:t>
            </a:r>
          </a:p>
        </p:txBody>
      </p:sp>
    </p:spTree>
    <p:extLst>
      <p:ext uri="{BB962C8B-B14F-4D97-AF65-F5344CB8AC3E}">
        <p14:creationId xmlns:p14="http://schemas.microsoft.com/office/powerpoint/2010/main" val="3972056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83DB5A-12E4-4E92-99B8-0C2BCBF3B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Ergenliğin Sınırları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1747D3-54A9-478F-8AB7-5AFA1EA3D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Bütün toplumlarda ergenlik çocukluğun olgunlaşmamışlığından yetişkinin olgunluğuna geçişin, gelecek için hazırlanmanın </a:t>
            </a:r>
            <a:r>
              <a:rPr lang="tr-TR" sz="2400" dirty="0" err="1"/>
              <a:t>gerekleştiği</a:t>
            </a:r>
            <a:r>
              <a:rPr lang="tr-TR" sz="2400" dirty="0"/>
              <a:t> bir büyüme dönemidir.</a:t>
            </a:r>
          </a:p>
          <a:p>
            <a:r>
              <a:rPr lang="tr-TR" sz="2400" dirty="0"/>
              <a:t>Bu değişimler nedeniyle ergenliğin 10 yaş dolaylarından başladığı ve 20lerin başlarında sona erdiğini düşünmek daha mantıklıdır.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46140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7D64FF7-2BB6-4412-8AF1-E8950DD80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Erken, Orta ve İleri Ergenlik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0F3FFD-2CB5-4B34-8DEC-EAAAD5139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Ergenliği çalışan </a:t>
            </a:r>
            <a:r>
              <a:rPr lang="tr-TR" sz="2400" dirty="0" err="1"/>
              <a:t>sosyalbilimciler</a:t>
            </a:r>
            <a:r>
              <a:rPr lang="tr-TR" sz="2400" dirty="0"/>
              <a:t> genellikle 10dan 13e kadarki yaşları erken ergenlik, 14ten 17ye kadarki yaşları kapsayan orta ergenlik 18den 22 ye kadarki yaşları kapsayan ileri ergenlik arasında ayrım yaparlar.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5359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6ADF22E-409B-4624-AEE2-C33616F73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Ergen Gelişimini İncelemek İçin Çerçeve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7E5698-6BB7-4B66-825E-572F4B43E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r>
              <a:rPr lang="tr-TR" sz="2400" dirty="0"/>
              <a:t>Bu kitap büyük ölçüde çağdaş psikolog John </a:t>
            </a:r>
            <a:r>
              <a:rPr lang="tr-TR" sz="2400" dirty="0" err="1"/>
              <a:t>Hill</a:t>
            </a:r>
            <a:r>
              <a:rPr lang="tr-TR" sz="2400" dirty="0"/>
              <a:t> tarafından önerilen bir modeli temel almaktadır. </a:t>
            </a:r>
          </a:p>
          <a:p>
            <a:r>
              <a:rPr lang="tr-TR" sz="2400" dirty="0"/>
              <a:t>Bu çatı üç temel öge ve kesim etrafında düzenlenmektedir: </a:t>
            </a:r>
          </a:p>
          <a:p>
            <a:r>
              <a:rPr lang="tr-TR" sz="2400" dirty="0"/>
              <a:t>Ergenliğin temel değişimleri</a:t>
            </a:r>
          </a:p>
          <a:p>
            <a:r>
              <a:rPr lang="tr-TR" sz="2400" dirty="0"/>
              <a:t>Ergenliğin bağlamları </a:t>
            </a:r>
          </a:p>
          <a:p>
            <a:r>
              <a:rPr lang="tr-TR" sz="2400" dirty="0"/>
              <a:t>Ergenliğin </a:t>
            </a:r>
            <a:r>
              <a:rPr lang="tr-TR" sz="2400" dirty="0" err="1"/>
              <a:t>psikososyal</a:t>
            </a:r>
            <a:r>
              <a:rPr lang="tr-TR" sz="2400" dirty="0"/>
              <a:t> gelişimleri</a:t>
            </a:r>
          </a:p>
        </p:txBody>
      </p:sp>
    </p:spTree>
    <p:extLst>
      <p:ext uri="{BB962C8B-B14F-4D97-AF65-F5344CB8AC3E}">
        <p14:creationId xmlns:p14="http://schemas.microsoft.com/office/powerpoint/2010/main" val="792958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39F20A1-4256-4C66-9F1D-22E7E816B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Ergenliğin Temel Değişimleri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5103A7-3BBE-401D-8A3E-015BB57CA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r>
              <a:rPr lang="tr-TR" sz="2400" dirty="0"/>
              <a:t>Biyolojik, bilişsel ve toplumsal temel değişim dizisine ergenliğin temel değişimleri diyoruz.</a:t>
            </a:r>
          </a:p>
          <a:p>
            <a:r>
              <a:rPr lang="tr-TR" sz="2400" b="1" dirty="0"/>
              <a:t>Biyolojik geçişler</a:t>
            </a:r>
            <a:r>
              <a:rPr lang="tr-TR" sz="2400" dirty="0"/>
              <a:t>. Ergenliğin biyolojik değişimlerinin temel ögeleri genç insanın fiziksel görünüşünde ve üreme yeteneğinin kazanılmasında değişiklikleri gerektirir.</a:t>
            </a:r>
          </a:p>
          <a:p>
            <a:r>
              <a:rPr lang="tr-TR" sz="2400" dirty="0"/>
              <a:t>Bu konu 1.bölümde detaylı </a:t>
            </a:r>
            <a:r>
              <a:rPr lang="tr-TR" sz="2400" dirty="0" err="1"/>
              <a:t>işlencektir</a:t>
            </a:r>
            <a:r>
              <a:rPr lang="tr-TR" sz="2400" dirty="0"/>
              <a:t>.</a:t>
            </a:r>
          </a:p>
          <a:p>
            <a:r>
              <a:rPr lang="tr-TR" sz="2400" b="1" dirty="0"/>
              <a:t>Bilişsel geçişler. </a:t>
            </a:r>
            <a:r>
              <a:rPr lang="tr-TR" sz="2400" dirty="0"/>
              <a:t>Bilişsel kelimesi insanların </a:t>
            </a:r>
            <a:r>
              <a:rPr lang="tr-TR" sz="2400" dirty="0" err="1"/>
              <a:t>birşeyler</a:t>
            </a:r>
            <a:r>
              <a:rPr lang="tr-TR" sz="2400" dirty="0"/>
              <a:t> hakkında nasıl düşündüğünün temelini oluşturan süreçleri tanımlamakta kullanılır.</a:t>
            </a:r>
          </a:p>
          <a:p>
            <a:r>
              <a:rPr lang="tr-TR" sz="2400" dirty="0"/>
              <a:t>Bu konu 2.bölümde detaylı işlenecektir.</a:t>
            </a:r>
          </a:p>
        </p:txBody>
      </p:sp>
    </p:spTree>
    <p:extLst>
      <p:ext uri="{BB962C8B-B14F-4D97-AF65-F5344CB8AC3E}">
        <p14:creationId xmlns:p14="http://schemas.microsoft.com/office/powerpoint/2010/main" val="3537799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E67CD5-4027-435B-93D8-A6202F625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Ergenliğin Temel Değişimleri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992D68-1904-4150-AB98-3E701CCA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r>
              <a:rPr lang="tr-TR" sz="2400" b="1" dirty="0"/>
              <a:t>Toplumsal geçişler</a:t>
            </a:r>
            <a:r>
              <a:rPr lang="tr-TR" sz="2400" dirty="0"/>
              <a:t>. Bütün toplumlar çocuk olarak düşünülen ve yetişkin olmaya hazır görülen bireyler arasında ayrım yaparlar.</a:t>
            </a:r>
          </a:p>
          <a:p>
            <a:r>
              <a:rPr lang="tr-TR" sz="2400" dirty="0"/>
              <a:t>Örneğin bizim toplumumuz küçük ve çoğunluk yaşına ulaşmış bireyleri ayırır.</a:t>
            </a:r>
          </a:p>
          <a:p>
            <a:r>
              <a:rPr lang="tr-TR" sz="2400" dirty="0"/>
              <a:t>Ergenliğe kadar bireylerin araç sürmesine, evlenmesine ve oy kullanmasına izin verilmez.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17102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BECF207-63F5-43F9-9561-87C630260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Ergenlikte </a:t>
            </a:r>
            <a:r>
              <a:rPr lang="tr-TR" dirty="0" err="1"/>
              <a:t>Psikososyal</a:t>
            </a:r>
            <a:r>
              <a:rPr lang="tr-TR" dirty="0"/>
              <a:t> Gelişim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E76D142-FCC4-44E5-B09A-FF405BF1C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r>
              <a:rPr lang="tr-TR" sz="2400" dirty="0"/>
              <a:t>Ergenlikte gelişim konularının beşi son derece önemlidir: kimlik, özerklik, yakınlık, cinsellik ve başarı.</a:t>
            </a:r>
          </a:p>
          <a:p>
            <a:r>
              <a:rPr lang="tr-TR" sz="2400" b="1" dirty="0"/>
              <a:t>Kimlik. </a:t>
            </a:r>
            <a:r>
              <a:rPr lang="tr-TR" sz="2400" dirty="0"/>
              <a:t>Ergenlikte kimlik çerçevesinde çeşitli önemli değişimler olmaktadır.</a:t>
            </a:r>
          </a:p>
          <a:p>
            <a:r>
              <a:rPr lang="tr-TR" sz="2400" dirty="0"/>
              <a:t>Ergen gerçekten kim olduğunu merak edebilir.</a:t>
            </a:r>
          </a:p>
          <a:p>
            <a:r>
              <a:rPr lang="tr-TR" sz="2400" dirty="0"/>
              <a:t>Bu sorunlarla ilgili kavramlarla karşılaşmak bir deneme dönemi gerektirebilir.</a:t>
            </a:r>
          </a:p>
          <a:p>
            <a:r>
              <a:rPr lang="tr-TR" sz="2400" b="1" dirty="0"/>
              <a:t>Özerklik.</a:t>
            </a:r>
            <a:r>
              <a:rPr lang="tr-TR" sz="2400" dirty="0"/>
              <a:t> Ergenlerin kendilerini bağımsız </a:t>
            </a:r>
            <a:r>
              <a:rPr lang="tr-TR" sz="2400" dirty="0" err="1"/>
              <a:t>breyler</a:t>
            </a:r>
            <a:r>
              <a:rPr lang="tr-TR" sz="2400" dirty="0"/>
              <a:t> olarak oluşturma mücadeleleri yalnızca kendileri için değil, çevrelerindekiler için de uzun ve zaman zaman güç bir süreçtir. </a:t>
            </a:r>
          </a:p>
        </p:txBody>
      </p:sp>
    </p:spTree>
    <p:extLst>
      <p:ext uri="{BB962C8B-B14F-4D97-AF65-F5344CB8AC3E}">
        <p14:creationId xmlns:p14="http://schemas.microsoft.com/office/powerpoint/2010/main" val="2495970728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79</TotalTime>
  <Words>589</Words>
  <Application>Microsoft Office PowerPoint</Application>
  <PresentationFormat>Geniş ekran</PresentationFormat>
  <Paragraphs>52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9" baseType="lpstr">
      <vt:lpstr>Century Gothic</vt:lpstr>
      <vt:lpstr>Wingdings 3</vt:lpstr>
      <vt:lpstr>Dilim</vt:lpstr>
      <vt:lpstr>Farklı Bağlamlarda Ergen Gelişimi</vt:lpstr>
      <vt:lpstr>Ergenliğe Disiplinlerarası Yaklaşım</vt:lpstr>
      <vt:lpstr>Ergenliğe Disiplinlerarası Yaklaşım</vt:lpstr>
      <vt:lpstr>Ergenliğin Sınırları </vt:lpstr>
      <vt:lpstr>Erken, Orta ve İleri Ergenlik</vt:lpstr>
      <vt:lpstr>Ergen Gelişimini İncelemek İçin Çerçeve </vt:lpstr>
      <vt:lpstr>Ergenliğin Temel Değişimleri</vt:lpstr>
      <vt:lpstr>Ergenliğin Temel Değişimleri</vt:lpstr>
      <vt:lpstr>Ergenlikte Psikososyal Gelişim</vt:lpstr>
      <vt:lpstr>Ergenlikte Psikososyal Gelişim</vt:lpstr>
      <vt:lpstr>Ergenlikte Psikososyal Gelişim</vt:lpstr>
      <vt:lpstr>Ergenlik Üzerine Kuramsal Yaklaşımlar </vt:lpstr>
      <vt:lpstr>Ergenlik Üzerine Kuramsal Yaklaşımlar </vt:lpstr>
      <vt:lpstr>Ergenlik Üzerine Kuramsal Yaklaşımlar </vt:lpstr>
      <vt:lpstr>Ergenlik Üzerine Kuramsal Yaklaşımlar </vt:lpstr>
      <vt:lpstr>Ergenlik Üzerine Kuramsal Yaklaşımlar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Farklı Bağlamlarda Ergen Gelişimi</dc:title>
  <dc:creator>vahdetayşe nur</dc:creator>
  <cp:lastModifiedBy>vahdetayşe nur</cp:lastModifiedBy>
  <cp:revision>17</cp:revision>
  <dcterms:created xsi:type="dcterms:W3CDTF">2017-10-05T06:48:58Z</dcterms:created>
  <dcterms:modified xsi:type="dcterms:W3CDTF">2018-10-14T16:51:29Z</dcterms:modified>
</cp:coreProperties>
</file>