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Gruplarla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 </a:t>
            </a:r>
            <a:r>
              <a:rPr lang="tr-TR" sz="3200" smtClean="0"/>
              <a:t>Gruplarla sosyal hizmet kuramları ve yaklaşımları III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Rasyonel-Duygusal Yaklaşım </a:t>
            </a:r>
            <a:endParaRPr lang="tr-TR" dirty="0" smtClean="0"/>
          </a:p>
          <a:p>
            <a:r>
              <a:rPr lang="tr-TR" dirty="0" err="1" smtClean="0"/>
              <a:t>Albert</a:t>
            </a:r>
            <a:r>
              <a:rPr lang="tr-TR" dirty="0" smtClean="0"/>
              <a:t> </a:t>
            </a:r>
            <a:r>
              <a:rPr lang="tr-TR" dirty="0" err="1" smtClean="0"/>
              <a:t>Ellis</a:t>
            </a:r>
            <a:r>
              <a:rPr lang="tr-TR" dirty="0" smtClean="0"/>
              <a:t> tarafından geliştirilmiştir. Bu yaklaşım oldukça didaktik, bilişsel, eylem-odaklı bir modeldir. Kişisel sorunların temelinde inanç sistemleri ve düşünmenin rolü üzerinde durulur. Rasyonel duygusal yaklaşımda temel kavram; mantıklılık, muhakeme ve duygu, uygun olan ve olmayan duygular, biyolojik eğilimler şeklinde sıralanabilir.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Rasyonel-duygusal terapide amaç, duygusal sorunların ortadan kaldırılmasıdır. Bu yaklaşıma göre, kişinin kendisini yenilgiye uğratan düşüncelerden kurtulmasının en iyi yolu bu konudaki duygularını değiştirmesi gerekmektedir.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Gerçekçi Yaklaşım </a:t>
            </a:r>
            <a:endParaRPr lang="tr-TR" dirty="0" smtClean="0"/>
          </a:p>
          <a:p>
            <a:r>
              <a:rPr lang="tr-TR" dirty="0" smtClean="0"/>
              <a:t>William </a:t>
            </a:r>
            <a:r>
              <a:rPr lang="tr-TR" dirty="0" err="1" smtClean="0"/>
              <a:t>Glasser</a:t>
            </a:r>
            <a:r>
              <a:rPr lang="tr-TR" dirty="0" smtClean="0"/>
              <a:t> tarafından toplumsal törelere bağlı tedaviye bir tepki olarak geliştirilmiştir. Kişinin sahip olduğu güçler üzerinde durmaktadır. Müracaatçıların daha </a:t>
            </a:r>
            <a:r>
              <a:rPr lang="tr-TR" dirty="0" err="1" smtClean="0"/>
              <a:t>gerçekci</a:t>
            </a:r>
            <a:r>
              <a:rPr lang="tr-TR" dirty="0" smtClean="0"/>
              <a:t> davranış yollarını öğrenebileceği ve böylelikle kişinin daha kolay uyum sağlayabileceği temeline dayanmaktadır.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Gerçeklik </a:t>
            </a:r>
            <a:r>
              <a:rPr lang="tr-TR" dirty="0" smtClean="0"/>
              <a:t>terapisi problem çözme, toplumun gerçekçi istekleriyle başa çıkabilme ve bireyin yaşamı üzerinde daha iyi kontrol sağlayabilmesi gibi konular üzerine odaklanmıştır.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Kişi merkezli yaklaşım (</a:t>
            </a:r>
            <a:r>
              <a:rPr lang="tr-TR" b="1" dirty="0" err="1" smtClean="0"/>
              <a:t>person</a:t>
            </a:r>
            <a:r>
              <a:rPr lang="tr-TR" b="1" dirty="0" smtClean="0"/>
              <a:t>-</a:t>
            </a:r>
            <a:r>
              <a:rPr lang="tr-TR" b="1" dirty="0" err="1" smtClean="0"/>
              <a:t>centered</a:t>
            </a:r>
            <a:r>
              <a:rPr lang="tr-TR" b="1" dirty="0" smtClean="0"/>
              <a:t> </a:t>
            </a:r>
            <a:r>
              <a:rPr lang="tr-TR" b="1" dirty="0" err="1" smtClean="0"/>
              <a:t>approach</a:t>
            </a:r>
            <a:r>
              <a:rPr lang="tr-TR" b="1" dirty="0" smtClean="0"/>
              <a:t>) </a:t>
            </a:r>
            <a:endParaRPr lang="tr-TR" b="1" dirty="0" smtClean="0"/>
          </a:p>
          <a:p>
            <a:r>
              <a:rPr lang="tr-TR" dirty="0" smtClean="0"/>
              <a:t>Carl </a:t>
            </a:r>
            <a:r>
              <a:rPr lang="tr-TR" dirty="0" err="1" smtClean="0"/>
              <a:t>Rogers</a:t>
            </a:r>
            <a:r>
              <a:rPr lang="tr-TR" dirty="0" smtClean="0"/>
              <a:t> tarafından geliştirilmiştir. </a:t>
            </a:r>
            <a:r>
              <a:rPr lang="tr-TR" dirty="0" err="1" smtClean="0"/>
              <a:t>Psikanalitik</a:t>
            </a:r>
            <a:r>
              <a:rPr lang="tr-TR" dirty="0" smtClean="0"/>
              <a:t> yaklaşıma bir tepki olarak 1940’lı yıllarda </a:t>
            </a:r>
            <a:r>
              <a:rPr lang="tr-TR" dirty="0" err="1" smtClean="0"/>
              <a:t>non</a:t>
            </a:r>
            <a:r>
              <a:rPr lang="tr-TR" dirty="0" smtClean="0"/>
              <a:t>-direktif bir yaklaşım olarak gelişmiştir. İnsan yaşantısının öznel boyutu üzerine kurulmuştur.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Organizmanın benlik yapısına uygun düşmeyen yaşantılarının, bilince ulaşmasının engellendiği ya da saptırıldığı durumlarda ise psikolojik uyumsuzluk meydana gelir. </a:t>
            </a:r>
            <a:endParaRPr lang="tr-TR" dirty="0" smtClean="0"/>
          </a:p>
          <a:p>
            <a:r>
              <a:rPr lang="tr-TR" dirty="0" smtClean="0"/>
              <a:t>Kişi </a:t>
            </a:r>
            <a:r>
              <a:rPr lang="tr-TR" dirty="0" smtClean="0"/>
              <a:t>merkezli yaklaşıma göre, insan olumludur; ancak insanlar işlevlerini tam olarak yerine getirirken bazı engellerle karşılaşır.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Psiko</a:t>
            </a:r>
            <a:r>
              <a:rPr lang="tr-TR" b="1" dirty="0" smtClean="0"/>
              <a:t>-Eğitimsel Yaklaşım</a:t>
            </a:r>
            <a:endParaRPr lang="tr-TR" dirty="0" smtClean="0"/>
          </a:p>
          <a:p>
            <a:r>
              <a:rPr lang="tr-TR" dirty="0" smtClean="0"/>
              <a:t>Burada </a:t>
            </a:r>
            <a:r>
              <a:rPr lang="tr-TR" dirty="0" err="1" smtClean="0"/>
              <a:t>psikoeğitimsel</a:t>
            </a:r>
            <a:r>
              <a:rPr lang="tr-TR" dirty="0" smtClean="0"/>
              <a:t> terim birincil amaç olarak eğitim yaklaşımını ifade etmektedir, bireysel problemler veya her bir grup üyesinin ilgilerine çok az veya hiç dikkat edilmez. Tipik olarak, </a:t>
            </a:r>
            <a:r>
              <a:rPr lang="tr-TR" dirty="0" err="1" smtClean="0"/>
              <a:t>psikoeğitimsel</a:t>
            </a:r>
            <a:r>
              <a:rPr lang="tr-TR" dirty="0" smtClean="0"/>
              <a:t> yaklaşım zaman sınırlıdır ve oldukça yapılandırılmıştır.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Psikoeğitim</a:t>
            </a:r>
            <a:r>
              <a:rPr lang="tr-TR" dirty="0" smtClean="0"/>
              <a:t> grupları genellikle her bir üyenin kişisel olarak büyümeyi ve gelişmesi için kendini-yönetme programında kullanabileceği kendine yardım ve bilgi edinme üzerinde durur.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2531</Words>
  <Application>WPS Presentation</Application>
  <PresentationFormat>Ekran Gösterisi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göker</cp:lastModifiedBy>
  <cp:revision>8</cp:revision>
  <dcterms:created xsi:type="dcterms:W3CDTF">2017-04-26T08:36:00Z</dcterms:created>
  <dcterms:modified xsi:type="dcterms:W3CDTF">2020-04-28T20:06:50Z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