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8" r:id="rId3"/>
    <p:sldId id="259" r:id="rId4"/>
    <p:sldId id="260" r:id="rId5"/>
    <p:sldId id="274" r:id="rId6"/>
    <p:sldId id="262" r:id="rId7"/>
    <p:sldId id="275" r:id="rId8"/>
    <p:sldId id="276" r:id="rId9"/>
    <p:sldId id="277" r:id="rId10"/>
    <p:sldId id="261" r:id="rId11"/>
    <p:sldId id="263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8" r:id="rId22"/>
    <p:sldId id="279" r:id="rId23"/>
    <p:sldId id="280" r:id="rId24"/>
    <p:sldId id="25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106F4-DFF2-46B9-9CDA-3D33AB5C065E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6C663-4DDD-43BD-BFE7-268D0A887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13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Yaşlanma ile beraber düşme riski artıyor.  Ama kadınlar daha şiddetli travma yaşayabilirler düştüklerinde.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26C663-4DDD-43BD-BFE7-268D0A8873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28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Kırıklardan en önemlisi kalça kırıklarıdır ve mortaliteyi en önemli şekilde artırır ve kalça kırıklarının %90’u düşme sonucudur.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26C663-4DDD-43BD-BFE7-268D0A8873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72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Yüksek topuklara ayaklarına büyük ayakkabilar bağcıkların açıklığı, tabanın uygunluğu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26C663-4DDD-43BD-BFE7-268D0A8873A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69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26C663-4DDD-43BD-BFE7-268D0A8873A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94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Multifokal lensler ve düzenli egzersizin önemi çevresel risk oluşturan durumların önemi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26C663-4DDD-43BD-BFE7-268D0A8873A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87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D674-A186-4D19-8BC9-1E0C998AA9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3999EC-F410-407E-8256-CDA8726D9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AC43F-5869-4A51-AD25-5E17981B3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1DEA9-3A63-4C14-8636-EC75B5B0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11C4F-F9F4-4573-B66A-F3BB39E2A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83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DEB5A-54FA-47BF-B2EB-A3C715BA0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D31CA5-1010-4452-BBF1-80622A7B9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1EB3D-81D0-4448-BA7A-F82D4F6B9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EC8D7-4D88-45E2-BF1E-3F7821D3E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3C2F6-066A-48B6-A958-45FDBEDE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1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ADA3BA-1CCF-4ACB-8B0B-1F421273B3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BE9E1-D260-4AF7-8961-E752F2309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3E1AE-D267-4494-91A2-6642F8599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4D98E-9781-4C61-A66C-170099F74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5753F-0982-42C5-94EE-F2F78FE92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0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F3498-06A6-482D-BCF4-ACDC7771B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64CEF-10BF-48F1-B49C-AB2964E26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A5581-EA40-4419-87D4-FCD6486B5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4E44A-AF80-4C35-8B05-B0F10ED79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5E804-C329-44BE-BCDE-9ADCF95B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1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59289-ADA6-4D9B-B207-CCDD11976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E4DAC-1FEC-43EF-AEAB-EC44264D9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2CD9F-36C9-4E3C-941F-55C50DC80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407E2-AAE0-4DC9-99BF-F43CCC71B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5BA1F-4F0C-43DD-BCE3-F28024596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6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45C29-4525-4C35-AC52-40C417BF5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3BA71-26E8-47A1-A57D-1B1E73071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914C8-6554-4B44-9CD1-763D27094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55D549-7790-47A9-A525-A3B45FF3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8AB96-FDA4-449E-AF3F-1643E9E84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456C6-7213-41E1-A1B9-F46C9562B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44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16317-0C20-4EDB-B058-8D27A8A83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F583D-8AD8-45CD-B7BD-2AA3641A9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E9455-2915-4B81-97C8-25F157931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7AC305-4CB5-43E8-81BF-E94C5C856B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E9B65-4C19-4AC8-8C36-EB828305BC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645EED-9A8B-497C-853E-99B4D106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8F4355-14C8-4F69-8D4F-3FDACCBAD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F403E2-33C5-46BF-8738-0DE4A52F3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4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4F01A-8B5B-4152-913C-83E82AFA7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10CAC-75B8-44CB-ACE0-E94AE528F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9119AD-1068-4297-B1B3-916470824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431629-2270-437A-8841-46350E272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5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8B4A18-E4AF-47B4-A9A2-CF3609548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CDD47-C241-44BF-9A06-B3B08BC3D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E49875-9666-4999-8B72-DBAA1DCCC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4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DED0F-1103-46D2-8B0C-F2A0CB8CE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6FF2A-567B-4C5F-B57D-C1216049E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77479-1CBD-43A9-8E56-626D24152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00B9A8-2FF8-494A-81ED-FC0F3E52A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91A44-57F8-4D24-8801-1C23962F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0727E-20E2-43BF-AD3E-8CEF91141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643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E1DA5-7EDF-4210-8011-EEAFF33C9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E9035F-93DE-4685-9D63-3681F7A5D3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2F812-F215-4A51-9DCF-82D73295A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4BBD7E-EF52-4DDA-8D8F-49C5F0B06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8B2806-9D29-4D46-8E8B-298B0A03D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5A797-BCAB-48DA-8FD8-DB0DA6DBA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6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D01250-ADB8-4498-8705-DD829A01A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332E6-7907-4BA4-9CEA-540D47ECF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F8926-4D4C-46F9-8AA6-8E5EE220B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BEEE7-DC8F-48A0-874D-D67510450D6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3326E-C4D8-4794-82B0-FC463E8DD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ADEC7-5446-4D48-92F8-5CF1B2408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34871-2CF9-4FAE-8D3D-AF43684E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35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44B35-4CCA-4064-9E64-ADF40FB996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i="1" dirty="0">
                <a:solidFill>
                  <a:srgbClr val="0070C0"/>
                </a:solidFill>
              </a:rPr>
              <a:t>Yaşlıda Düşmelere Yaklaşım</a:t>
            </a:r>
            <a:br>
              <a:rPr lang="tr-TR" b="1" i="1" dirty="0">
                <a:solidFill>
                  <a:srgbClr val="0070C0"/>
                </a:solidFill>
              </a:rPr>
            </a:br>
            <a:endParaRPr lang="en-US" b="1" i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CEA84B-9279-4C6E-9418-B82956C243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tr-TR" b="1" dirty="0">
              <a:solidFill>
                <a:schemeClr val="tx2"/>
              </a:solidFill>
            </a:endParaRPr>
          </a:p>
          <a:p>
            <a:r>
              <a:rPr lang="tr-TR" b="1" dirty="0">
                <a:solidFill>
                  <a:schemeClr val="tx2"/>
                </a:solidFill>
              </a:rPr>
              <a:t>Doç. Dr. Ahmet YALÇIN</a:t>
            </a:r>
          </a:p>
          <a:p>
            <a:r>
              <a:rPr lang="tr-TR" b="1" dirty="0">
                <a:solidFill>
                  <a:schemeClr val="tx2"/>
                </a:solidFill>
              </a:rPr>
              <a:t>A.Ü.T.F. Geriatri BD.</a:t>
            </a:r>
          </a:p>
          <a:p>
            <a:r>
              <a:rPr lang="tr-TR" b="1" dirty="0">
                <a:solidFill>
                  <a:schemeClr val="tx2"/>
                </a:solidFill>
              </a:rPr>
              <a:t>2019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2A1E72-9E14-4757-8820-826707F473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22" y="3602038"/>
            <a:ext cx="2619375" cy="17430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4DC0423-C6F6-4C33-977F-D9F3BF93E8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681" y="3602038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301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55091-2EB4-4355-A981-B6A2EBE2CE9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DÜŞMENİN DEĞERLENDİRİLMESİ VE ÖNLENMESİ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C3A67-1CDC-4877-ACC4-447E45195B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r>
              <a:rPr lang="tr-TR" dirty="0"/>
              <a:t>Düşmenin sonuçlarından kaçınmak için önlemek ÇOK ÖNEMLİ.</a:t>
            </a:r>
          </a:p>
          <a:p>
            <a:r>
              <a:rPr lang="tr-TR" dirty="0"/>
              <a:t>Hem toplumda yaşayan yaşlılarda hem de huzurevi yaşlılarında çok yönlü düşmeyi önleme stratejileri geliştirilmiştir.</a:t>
            </a:r>
          </a:p>
          <a:p>
            <a:r>
              <a:rPr lang="tr-TR" dirty="0"/>
              <a:t>Bu stratejiler düşme sıklığnı azaltmaktadır.  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BB962F-3308-40D8-900B-C4212614159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99" y="1825625"/>
            <a:ext cx="4376057" cy="4351338"/>
          </a:xfrm>
        </p:spPr>
      </p:pic>
    </p:spTree>
    <p:extLst>
      <p:ext uri="{BB962C8B-B14F-4D97-AF65-F5344CB8AC3E}">
        <p14:creationId xmlns:p14="http://schemas.microsoft.com/office/powerpoint/2010/main" val="3833557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143A-BFAE-43FD-ABF8-C5FDE44A51C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r>
              <a:rPr lang="tr-TR" b="1" dirty="0">
                <a:solidFill>
                  <a:srgbClr val="0070C0"/>
                </a:solidFill>
              </a:rPr>
              <a:t>DÜŞMEYİ ÖNLEMEDE ÖNERİLEN ALGORİTMA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9B1E21-A90E-4AFA-B18B-CD96DC9DF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2D78EC3-C533-4E32-BF73-F8BB0FA5DC94}"/>
              </a:ext>
            </a:extLst>
          </p:cNvPr>
          <p:cNvSpPr/>
          <p:nvPr/>
        </p:nvSpPr>
        <p:spPr>
          <a:xfrm>
            <a:off x="1940767" y="1894112"/>
            <a:ext cx="2286000" cy="4292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Düşmeyi sorgula (Son bir sene içinde birden fazla düştünüz mü?</a:t>
            </a:r>
            <a:endParaRPr lang="en-US" sz="10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33B1367-C8DE-4D01-A6A9-A3E005260B99}"/>
              </a:ext>
            </a:extLst>
          </p:cNvPr>
          <p:cNvCxnSpPr/>
          <p:nvPr/>
        </p:nvCxnSpPr>
        <p:spPr>
          <a:xfrm>
            <a:off x="4226767" y="2108716"/>
            <a:ext cx="7931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iamond 8">
            <a:extLst>
              <a:ext uri="{FF2B5EF4-FFF2-40B4-BE49-F238E27FC236}">
                <a16:creationId xmlns:a16="http://schemas.microsoft.com/office/drawing/2014/main" id="{4BC292CB-1DF5-44D0-B6C3-F466CFA1DEA6}"/>
              </a:ext>
            </a:extLst>
          </p:cNvPr>
          <p:cNvSpPr/>
          <p:nvPr/>
        </p:nvSpPr>
        <p:spPr>
          <a:xfrm>
            <a:off x="5021425" y="1850536"/>
            <a:ext cx="1074575" cy="516359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Hayır</a:t>
            </a:r>
            <a:endParaRPr lang="en-US" sz="100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8B6C64-EE25-4A03-BA69-C1D11FD799BB}"/>
              </a:ext>
            </a:extLst>
          </p:cNvPr>
          <p:cNvCxnSpPr/>
          <p:nvPr/>
        </p:nvCxnSpPr>
        <p:spPr>
          <a:xfrm>
            <a:off x="6096000" y="2108715"/>
            <a:ext cx="7915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B2352861-ACC8-49A7-B9D0-A9849EC4C10E}"/>
              </a:ext>
            </a:extLst>
          </p:cNvPr>
          <p:cNvSpPr/>
          <p:nvPr/>
        </p:nvSpPr>
        <p:spPr>
          <a:xfrm>
            <a:off x="6890656" y="1847456"/>
            <a:ext cx="1074575" cy="5163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Girişime gerek yok</a:t>
            </a:r>
            <a:endParaRPr lang="en-US" sz="10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656D133-0EE6-45B5-BC7C-21B5718ABB09}"/>
              </a:ext>
            </a:extLst>
          </p:cNvPr>
          <p:cNvCxnSpPr/>
          <p:nvPr/>
        </p:nvCxnSpPr>
        <p:spPr>
          <a:xfrm>
            <a:off x="3019230" y="2335823"/>
            <a:ext cx="325016" cy="541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ADD240B-6D01-4160-9BB7-CEC9D4FAD499}"/>
              </a:ext>
            </a:extLst>
          </p:cNvPr>
          <p:cNvCxnSpPr/>
          <p:nvPr/>
        </p:nvCxnSpPr>
        <p:spPr>
          <a:xfrm flipH="1">
            <a:off x="2565918" y="2363815"/>
            <a:ext cx="382555" cy="454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iamond 18">
            <a:extLst>
              <a:ext uri="{FF2B5EF4-FFF2-40B4-BE49-F238E27FC236}">
                <a16:creationId xmlns:a16="http://schemas.microsoft.com/office/drawing/2014/main" id="{C4DD0B0C-AF0A-414A-B257-0E4E784A4A1C}"/>
              </a:ext>
            </a:extLst>
          </p:cNvPr>
          <p:cNvSpPr/>
          <p:nvPr/>
        </p:nvSpPr>
        <p:spPr>
          <a:xfrm>
            <a:off x="2992793" y="2693378"/>
            <a:ext cx="1112676" cy="70296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Tek düşme</a:t>
            </a:r>
            <a:endParaRPr lang="en-US" sz="1000" dirty="0"/>
          </a:p>
        </p:txBody>
      </p:sp>
      <p:sp>
        <p:nvSpPr>
          <p:cNvPr id="21" name="Diamond 20">
            <a:extLst>
              <a:ext uri="{FF2B5EF4-FFF2-40B4-BE49-F238E27FC236}">
                <a16:creationId xmlns:a16="http://schemas.microsoft.com/office/drawing/2014/main" id="{4EA08AFF-1922-47FC-8C9B-96505D0E0965}"/>
              </a:ext>
            </a:extLst>
          </p:cNvPr>
          <p:cNvSpPr/>
          <p:nvPr/>
        </p:nvSpPr>
        <p:spPr>
          <a:xfrm>
            <a:off x="1795363" y="2693378"/>
            <a:ext cx="1112676" cy="86158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Birden fazla</a:t>
            </a:r>
            <a:r>
              <a:rPr lang="tr-TR" dirty="0"/>
              <a:t> </a:t>
            </a:r>
            <a:r>
              <a:rPr lang="tr-TR" sz="1000" dirty="0"/>
              <a:t>düşme</a:t>
            </a:r>
            <a:endParaRPr lang="en-US" sz="10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E95214-CB2E-4894-B965-8FB7C1431827}"/>
              </a:ext>
            </a:extLst>
          </p:cNvPr>
          <p:cNvCxnSpPr>
            <a:stCxn id="19" idx="3"/>
          </p:cNvCxnSpPr>
          <p:nvPr/>
        </p:nvCxnSpPr>
        <p:spPr>
          <a:xfrm flipV="1">
            <a:off x="4105469" y="3032449"/>
            <a:ext cx="839755" cy="12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0073D107-2BEF-4537-8B44-1B968D040B1E}"/>
              </a:ext>
            </a:extLst>
          </p:cNvPr>
          <p:cNvSpPr/>
          <p:nvPr/>
        </p:nvSpPr>
        <p:spPr>
          <a:xfrm>
            <a:off x="4938228" y="2786680"/>
            <a:ext cx="1651518" cy="51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Denge ve yürüme problemleri açısından değerlendir</a:t>
            </a:r>
            <a:endParaRPr lang="en-US" sz="100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FBEA341-77D8-42CE-A201-D34BDF5714FC}"/>
              </a:ext>
            </a:extLst>
          </p:cNvPr>
          <p:cNvCxnSpPr/>
          <p:nvPr/>
        </p:nvCxnSpPr>
        <p:spPr>
          <a:xfrm flipV="1">
            <a:off x="6615404" y="3032449"/>
            <a:ext cx="1007706" cy="12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BE2C1359-1EBE-49E4-92D2-A3C5590FAECD}"/>
              </a:ext>
            </a:extLst>
          </p:cNvPr>
          <p:cNvSpPr/>
          <p:nvPr/>
        </p:nvSpPr>
        <p:spPr>
          <a:xfrm>
            <a:off x="7648768" y="2795404"/>
            <a:ext cx="1112676" cy="4711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Problem yok</a:t>
            </a:r>
          </a:p>
          <a:p>
            <a:pPr algn="ctr"/>
            <a:r>
              <a:rPr lang="tr-TR" sz="1000" dirty="0"/>
              <a:t>Düzenli takip </a:t>
            </a:r>
            <a:endParaRPr lang="en-US" sz="100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29224E5-CEE9-4A77-92EB-2384D2F52523}"/>
              </a:ext>
            </a:extLst>
          </p:cNvPr>
          <p:cNvCxnSpPr/>
          <p:nvPr/>
        </p:nvCxnSpPr>
        <p:spPr>
          <a:xfrm flipH="1" flipV="1">
            <a:off x="7422505" y="2363815"/>
            <a:ext cx="779103" cy="4228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2E4124E-9BD8-4B43-8A3E-49C76D8D0C06}"/>
              </a:ext>
            </a:extLst>
          </p:cNvPr>
          <p:cNvCxnSpPr>
            <a:stCxn id="21" idx="2"/>
          </p:cNvCxnSpPr>
          <p:nvPr/>
        </p:nvCxnSpPr>
        <p:spPr>
          <a:xfrm>
            <a:off x="2351701" y="3554963"/>
            <a:ext cx="0" cy="6353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CB9D8C2D-7CDF-42B7-862E-B04733700B84}"/>
              </a:ext>
            </a:extLst>
          </p:cNvPr>
          <p:cNvSpPr/>
          <p:nvPr/>
        </p:nvSpPr>
        <p:spPr>
          <a:xfrm>
            <a:off x="1539550" y="4192665"/>
            <a:ext cx="1642188" cy="363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Tam değerlendirme</a:t>
            </a:r>
            <a:endParaRPr lang="en-US" sz="100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2081CDD-FFC6-4FA1-A2A8-A05DE12193C8}"/>
              </a:ext>
            </a:extLst>
          </p:cNvPr>
          <p:cNvCxnSpPr/>
          <p:nvPr/>
        </p:nvCxnSpPr>
        <p:spPr>
          <a:xfrm flipH="1">
            <a:off x="3181738" y="3340672"/>
            <a:ext cx="1756490" cy="849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AB87ED77-C966-4863-9529-516C9A47553B}"/>
              </a:ext>
            </a:extLst>
          </p:cNvPr>
          <p:cNvSpPr/>
          <p:nvPr/>
        </p:nvSpPr>
        <p:spPr>
          <a:xfrm>
            <a:off x="3962011" y="3934482"/>
            <a:ext cx="983213" cy="255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Evet</a:t>
            </a:r>
            <a:endParaRPr lang="en-US" sz="10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943A4F5-3F6F-4C4C-93B3-7407678A7452}"/>
              </a:ext>
            </a:extLst>
          </p:cNvPr>
          <p:cNvSpPr/>
          <p:nvPr/>
        </p:nvSpPr>
        <p:spPr>
          <a:xfrm>
            <a:off x="257372" y="3744796"/>
            <a:ext cx="725841" cy="12596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Düşme nedeniyle hastaneye yatış</a:t>
            </a:r>
            <a:endParaRPr lang="en-US" sz="10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3EBA252-B435-4F47-BEF8-8F9DC84835A1}"/>
              </a:ext>
            </a:extLst>
          </p:cNvPr>
          <p:cNvCxnSpPr>
            <a:stCxn id="36" idx="3"/>
            <a:endCxn id="32" idx="1"/>
          </p:cNvCxnSpPr>
          <p:nvPr/>
        </p:nvCxnSpPr>
        <p:spPr>
          <a:xfrm>
            <a:off x="983213" y="4374612"/>
            <a:ext cx="5563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6CD9213-8A89-4B37-A594-D349F955FAC6}"/>
              </a:ext>
            </a:extLst>
          </p:cNvPr>
          <p:cNvCxnSpPr/>
          <p:nvPr/>
        </p:nvCxnSpPr>
        <p:spPr>
          <a:xfrm>
            <a:off x="2351701" y="4556559"/>
            <a:ext cx="8943" cy="519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399B471F-3D9E-4C4A-9176-747FE2949F1F}"/>
              </a:ext>
            </a:extLst>
          </p:cNvPr>
          <p:cNvSpPr/>
          <p:nvPr/>
        </p:nvSpPr>
        <p:spPr>
          <a:xfrm>
            <a:off x="838200" y="5086354"/>
            <a:ext cx="2967134" cy="706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Anamnez, ilaçlar, görme değerlendirmesi, denge yürüme değerlendirmesi, nörolojik değerlendirme, kardiyovasküler değerlendirme, eklem muayenesi </a:t>
            </a:r>
            <a:endParaRPr lang="en-US" sz="1000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43E5114-4859-4D81-9A00-BA1427C2D71A}"/>
              </a:ext>
            </a:extLst>
          </p:cNvPr>
          <p:cNvCxnSpPr>
            <a:cxnSpLocks/>
            <a:endCxn id="45" idx="1"/>
          </p:cNvCxnSpPr>
          <p:nvPr/>
        </p:nvCxnSpPr>
        <p:spPr>
          <a:xfrm flipV="1">
            <a:off x="3816220" y="5352303"/>
            <a:ext cx="1791099" cy="87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47845A99-68B3-457A-B542-158B68A5AC69}"/>
              </a:ext>
            </a:extLst>
          </p:cNvPr>
          <p:cNvSpPr/>
          <p:nvPr/>
        </p:nvSpPr>
        <p:spPr>
          <a:xfrm>
            <a:off x="5607319" y="4749285"/>
            <a:ext cx="3462040" cy="1206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b="1" dirty="0"/>
              <a:t>ÇOK YÖNLÜ ÖNLEME STRATEJİLERİ</a:t>
            </a:r>
          </a:p>
          <a:p>
            <a:pPr algn="ctr"/>
            <a:endParaRPr lang="tr-TR" sz="1000" dirty="0"/>
          </a:p>
          <a:p>
            <a:pPr algn="ctr"/>
            <a:r>
              <a:rPr lang="tr-TR" sz="1000" dirty="0"/>
              <a:t>Denge, yürüme ve güçlenme egzersizleri</a:t>
            </a:r>
          </a:p>
          <a:p>
            <a:pPr algn="ctr"/>
            <a:r>
              <a:rPr lang="tr-TR" sz="1000" dirty="0"/>
              <a:t>İlaçların düzenlenmesi</a:t>
            </a:r>
          </a:p>
          <a:p>
            <a:pPr algn="ctr"/>
            <a:r>
              <a:rPr lang="tr-TR" sz="1000" dirty="0"/>
              <a:t>Ortostatik hipotansiyon tedavisi</a:t>
            </a:r>
          </a:p>
          <a:p>
            <a:pPr algn="ctr"/>
            <a:r>
              <a:rPr lang="tr-TR" sz="1000" dirty="0"/>
              <a:t>Çevresel düzenlemeler</a:t>
            </a:r>
          </a:p>
          <a:p>
            <a:pPr algn="ctr"/>
            <a:r>
              <a:rPr lang="tr-TR" sz="1000" dirty="0"/>
              <a:t>Kardiyovasküler tedaviler</a:t>
            </a:r>
          </a:p>
          <a:p>
            <a:pPr algn="ctr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49612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E79B4-4463-4135-B950-E07F8913FD8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KLİNİK SEMPTOMLAR VE BULGULAR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484BE4-5262-478F-933A-5D850F5DEF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Düşme sayısı</a:t>
            </a:r>
          </a:p>
          <a:p>
            <a:r>
              <a:rPr lang="tr-TR" dirty="0"/>
              <a:t>Risk faktörleri </a:t>
            </a:r>
          </a:p>
          <a:p>
            <a:r>
              <a:rPr lang="tr-TR" dirty="0"/>
              <a:t>Düşme önemli bir akut hastalığın atipik presentasyonu olabilir.</a:t>
            </a:r>
          </a:p>
          <a:p>
            <a:r>
              <a:rPr lang="tr-TR" dirty="0"/>
              <a:t>Yeni başlanan bir ilacın yan etkisi olabilir.</a:t>
            </a:r>
          </a:p>
          <a:p>
            <a:r>
              <a:rPr lang="tr-TR" dirty="0"/>
              <a:t>Çevresel faktörler sorgulanmalıdır. 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CEED4B7-007B-4C9C-A8D6-6BFC6F9AD3E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410" y="2159567"/>
            <a:ext cx="4191000" cy="3552825"/>
          </a:xfr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206475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5120F-8193-4447-ADD7-724106F1C51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KLİNİK SEMPTOMLAR VE BULGULAR-II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7827A-3E79-4D61-8A07-E5D2FCE3EA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r>
              <a:rPr lang="tr-TR" dirty="0"/>
              <a:t>Son bir yıl içindeki düşme sayısı.</a:t>
            </a:r>
          </a:p>
          <a:p>
            <a:r>
              <a:rPr lang="tr-TR" dirty="0"/>
              <a:t>Düşme bir aktivite ile ilişkili mi?</a:t>
            </a:r>
          </a:p>
          <a:p>
            <a:r>
              <a:rPr lang="tr-TR" dirty="0"/>
              <a:t>Dışarıda mı ? İçeride mi?</a:t>
            </a:r>
          </a:p>
          <a:p>
            <a:r>
              <a:rPr lang="tr-TR" dirty="0"/>
              <a:t>Düşme sonrası yaralanma oldu mu? Bilinç kaybı oldu mu?</a:t>
            </a:r>
          </a:p>
          <a:p>
            <a:r>
              <a:rPr lang="tr-TR" dirty="0"/>
              <a:t>Düşme öncesi herhangi bir semptom oldu mu ?</a:t>
            </a:r>
          </a:p>
          <a:p>
            <a:r>
              <a:rPr lang="tr-TR" dirty="0"/>
              <a:t>Medikal hastalıklar</a:t>
            </a:r>
          </a:p>
          <a:p>
            <a:r>
              <a:rPr lang="tr-TR" dirty="0"/>
              <a:t>Alkol hikayesi 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5BB66CC-5419-4FAB-9064-42897E7B489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1" y="1825625"/>
            <a:ext cx="4351338" cy="4351338"/>
          </a:xfr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3991748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D3075-EEF3-4182-9359-8B7B10288CC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KLİNİK SEMPTOMLAR VE BULGULAR-III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1EB32-B0A1-4AD3-B3D7-8439DA599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00B0F0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tr-TR" dirty="0"/>
              <a:t>Günlük yaşam aktiviteleri</a:t>
            </a:r>
          </a:p>
          <a:p>
            <a:r>
              <a:rPr lang="tr-TR" dirty="0"/>
              <a:t>İlaç hikayesi</a:t>
            </a:r>
          </a:p>
          <a:p>
            <a:r>
              <a:rPr lang="tr-TR" dirty="0"/>
              <a:t>Kognitif durumu ve depresyon değerlendirmesi</a:t>
            </a:r>
          </a:p>
          <a:p>
            <a:r>
              <a:rPr lang="tr-TR" dirty="0"/>
              <a:t>Ayak sağlığı ve ayakkabı seçimi değerlendirmesi</a:t>
            </a:r>
          </a:p>
          <a:p>
            <a:r>
              <a:rPr lang="tr-TR" dirty="0"/>
              <a:t>Görmenin ve duymanın değerlendirilmesi</a:t>
            </a:r>
          </a:p>
          <a:p>
            <a:r>
              <a:rPr lang="tr-TR" dirty="0"/>
              <a:t>Kardiyovasküler muayene</a:t>
            </a:r>
          </a:p>
          <a:p>
            <a:r>
              <a:rPr lang="tr-TR" dirty="0"/>
              <a:t>Nörolojik ve vestibüler muayene</a:t>
            </a:r>
          </a:p>
          <a:p>
            <a:r>
              <a:rPr lang="tr-TR" dirty="0"/>
              <a:t>Denge, yürüme ve kas gücü testleri</a:t>
            </a:r>
          </a:p>
          <a:p>
            <a:r>
              <a:rPr lang="tr-TR" dirty="0"/>
              <a:t>Eklem ve ayak muayenesi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1D85082-44FB-46E6-8550-F8830829E32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575" y="2430252"/>
            <a:ext cx="4514850" cy="3086100"/>
          </a:xfr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372787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01A181B-2E39-45E6-BF37-1E0EAFBE28B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DENGE, YÜRÜME VE KAS GÜCÜ TESTLERİ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E5C853B-27DB-4E69-9013-09E687F69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378481"/>
              </p:ext>
            </p:extLst>
          </p:nvPr>
        </p:nvGraphicFramePr>
        <p:xfrm>
          <a:off x="838200" y="1825625"/>
          <a:ext cx="10515600" cy="3759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9935039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53512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TESTLER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YORUM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997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El kavrama kas gücü ölçümü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Erkekte&lt;27 kg</a:t>
                      </a:r>
                    </a:p>
                    <a:p>
                      <a:pPr algn="ctr"/>
                      <a:r>
                        <a:rPr lang="tr-TR" dirty="0"/>
                        <a:t>Kadında&lt;16 kg</a:t>
                      </a:r>
                    </a:p>
                    <a:p>
                      <a:pPr algn="ctr"/>
                      <a:r>
                        <a:rPr lang="tr-TR" dirty="0"/>
                        <a:t>Kas gücü azalmasının saptanması düşme riski ile ilişkilidir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792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Olağan yürüme hızı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4 metre veya 6 metrede</a:t>
                      </a:r>
                    </a:p>
                    <a:p>
                      <a:pPr algn="ctr"/>
                      <a:r>
                        <a:rPr lang="tr-TR" dirty="0"/>
                        <a:t>&lt;0.8 m/s </a:t>
                      </a:r>
                    </a:p>
                    <a:p>
                      <a:pPr algn="ctr"/>
                      <a:r>
                        <a:rPr lang="tr-TR" dirty="0"/>
                        <a:t>Düşme riski ile ilişkili</a:t>
                      </a:r>
                    </a:p>
                    <a:p>
                      <a:pPr algn="ctr"/>
                      <a:r>
                        <a:rPr lang="tr-TR" dirty="0"/>
                        <a:t>Çok hızlı yürüyenlerde risk altında (&gt;1.3 m/s)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346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Zamanlı kalk ve yürü testi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&gt;13.5 s ise düşme riski yüksek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864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Kısa Fiziksel Performans Bataryası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Yürüme hızı+zamanlı kalk ve yürü testi+denge testleri</a:t>
                      </a:r>
                    </a:p>
                    <a:p>
                      <a:pPr algn="ctr"/>
                      <a:r>
                        <a:rPr lang="tr-TR" dirty="0"/>
                        <a:t>&lt;9 puan (Toplam 20 puan) düşme riski artıyor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854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23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69482-8749-4A83-9AF8-CCBACE299D6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TANISAL TESTLER-I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7D9B5-C9C7-42A7-B7BD-21D212606B2A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Anemi</a:t>
            </a:r>
            <a:r>
              <a:rPr lang="tr-TR" dirty="0"/>
              <a:t>=Tam kan sayımı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Sıvı-Elektrolit bozuklukları</a:t>
            </a:r>
            <a:r>
              <a:rPr lang="tr-TR" dirty="0"/>
              <a:t>=Dehidratasyon, hiponatremi, hipernatremi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Hipotiroidizm</a:t>
            </a:r>
            <a:r>
              <a:rPr lang="tr-TR" dirty="0"/>
              <a:t>=TSH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B</a:t>
            </a:r>
            <a:r>
              <a:rPr lang="tr-TR" b="1" i="1" u="sng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eksikliği</a:t>
            </a:r>
            <a:r>
              <a:rPr lang="tr-TR" dirty="0"/>
              <a:t>=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Serum vitamin B</a:t>
            </a:r>
            <a:r>
              <a:rPr lang="tr-TR" baseline="-25000" dirty="0"/>
              <a:t>12  </a:t>
            </a:r>
            <a:r>
              <a:rPr lang="tr-TR" dirty="0"/>
              <a:t>düzeyi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D eksikliği</a:t>
            </a:r>
            <a:r>
              <a:rPr lang="tr-TR" dirty="0"/>
              <a:t>= Vitamin D düzeyi 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İdrar yolu enfeksiyonu: </a:t>
            </a:r>
            <a:r>
              <a:rPr lang="tr-TR" dirty="0"/>
              <a:t>Tam idrar tetkiki ve idrar kültürü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Pnömoni: </a:t>
            </a:r>
            <a:r>
              <a:rPr lang="tr-TR" dirty="0"/>
              <a:t>Akciğer grafisi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996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94636-A19E-406A-A5D2-C43C90B9E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TANISAL TESTLER-II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8B1EC-9D89-4964-9FEA-6E6738D3C5B5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00B0F0"/>
            </a:solidFill>
          </a:ln>
        </p:spPr>
        <p:txBody>
          <a:bodyPr>
            <a:normAutofit fontScale="92500"/>
          </a:bodyPr>
          <a:lstStyle/>
          <a:p>
            <a:r>
              <a:rPr lang="tr-TR" dirty="0"/>
              <a:t>Eğer bilinç kaybı eşlik ediyorsa;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Ritm bozukluğu veya kardiyak patoloji</a:t>
            </a:r>
            <a:r>
              <a:rPr lang="tr-TR" dirty="0"/>
              <a:t>= EKG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FM’de üfürüm aort darlığı üfürümü duyuluyorsa</a:t>
            </a:r>
            <a:r>
              <a:rPr lang="tr-TR" dirty="0"/>
              <a:t>=Ekokardiyografi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Karotis sinüs duyarlılığı</a:t>
            </a:r>
            <a:r>
              <a:rPr lang="tr-TR" dirty="0"/>
              <a:t>= Karotis masajı </a:t>
            </a:r>
          </a:p>
          <a:p>
            <a:r>
              <a:rPr lang="tr-TR" dirty="0"/>
              <a:t>Eğer FM’de nörolojik bulgular saptandı ve/veya düşme açıklanamıyorsa;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İnme, kitle , normal basınçlı hidrosefali</a:t>
            </a:r>
            <a:r>
              <a:rPr lang="tr-TR" dirty="0"/>
              <a:t>= Beyin BT veya MRG</a:t>
            </a:r>
          </a:p>
          <a:p>
            <a:r>
              <a:rPr lang="tr-TR" dirty="0"/>
              <a:t>Eğer yürüme belirgin bozuk ve FM’de duyu bozuklukları veya refleks patolojileri varsa;</a:t>
            </a:r>
          </a:p>
          <a:p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Servikal veya lumbar omurilik patolojileri</a:t>
            </a:r>
            <a:r>
              <a:rPr lang="tr-TR" dirty="0"/>
              <a:t>= Servikal veya lumbar MRG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59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3D3F7-EC35-42D1-807A-37A4E3610595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TEDAVİ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DC7E8-46A0-4B52-9665-14178D078033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r>
              <a:rPr lang="tr-TR" dirty="0"/>
              <a:t>Tüm risk faktörleri mümkün olduğunca düzeltilmeye çalışılmalıdır.</a:t>
            </a:r>
          </a:p>
          <a:p>
            <a:r>
              <a:rPr lang="tr-TR" dirty="0"/>
              <a:t>Hem hastaya ait risk faktörleri (intrensek) hem de çevresel (ekstrensek) risk faktörleri beraber değerlendirilmelidir.  </a:t>
            </a:r>
          </a:p>
          <a:p>
            <a:r>
              <a:rPr lang="tr-TR" dirty="0"/>
              <a:t>Düşmeye zemin yaratan durumlar mümkün olduğunca tedavi edilmelidir. </a:t>
            </a:r>
          </a:p>
          <a:p>
            <a:r>
              <a:rPr lang="tr-TR" dirty="0"/>
              <a:t>Düşme konusunda mutlaka hem hastaya hemde hasta yakınına düzenli eğitim verilmelidir.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030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5EC3E-0831-44DA-A750-CAFDCF7FD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886" y="187843"/>
            <a:ext cx="10515600" cy="1325563"/>
          </a:xfrm>
          <a:ln>
            <a:solidFill>
              <a:srgbClr val="00B0F0"/>
            </a:solidFill>
          </a:ln>
        </p:spPr>
        <p:txBody>
          <a:bodyPr/>
          <a:lstStyle/>
          <a:p>
            <a:r>
              <a:rPr lang="tr-TR" b="1" dirty="0">
                <a:solidFill>
                  <a:srgbClr val="0070C0"/>
                </a:solidFill>
              </a:rPr>
              <a:t>HASTAYA AİT RİSK FAKTÖRLERİNİN TEDAVİSİ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082EDE5-1D7B-49F3-BC76-8D7C3C76CA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740205"/>
              </p:ext>
            </p:extLst>
          </p:nvPr>
        </p:nvGraphicFramePr>
        <p:xfrm>
          <a:off x="838200" y="1597382"/>
          <a:ext cx="10515600" cy="44399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09865">
                  <a:extLst>
                    <a:ext uri="{9D8B030D-6E8A-4147-A177-3AD203B41FA5}">
                      <a16:colId xmlns:a16="http://schemas.microsoft.com/office/drawing/2014/main" val="2849091929"/>
                    </a:ext>
                  </a:extLst>
                </a:gridCol>
                <a:gridCol w="7005735">
                  <a:extLst>
                    <a:ext uri="{9D8B030D-6E8A-4147-A177-3AD203B41FA5}">
                      <a16:colId xmlns:a16="http://schemas.microsoft.com/office/drawing/2014/main" val="1882992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400" dirty="0"/>
                        <a:t>Hastaya ait risk faktörleri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/>
                        <a:t>Öneriler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28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 dirty="0"/>
                        <a:t>Görme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Görme keskinliği, katarakt, çok odaklı lensler kullanılmamalı, gerekirse oftalmolog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650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 dirty="0"/>
                        <a:t>Ortostatik hipotansiyon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Yeterli sıvı alımı, ilaç düzenlemesi, engelleyici manevralar, varis çorapları, medikal tedavi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541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 dirty="0"/>
                        <a:t>Kardiyovasküler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Ritim bozukluklarına medikal tedavi, pacemaker, karotis duyarlılığı varsa her iki ventrikülü içeren pacemaker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725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 dirty="0"/>
                        <a:t>Artrit, ayak sağlığı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  <a:latin typeface="&amp;quot"/>
                        </a:rPr>
                        <a:t>Ağrının medikal tedavisi, cerrahi tedavi, fizik tedavi, yürümeye yardımcı aletler, gerekirse podolog</a:t>
                      </a:r>
                      <a:endParaRPr lang="en-US" sz="1400" dirty="0">
                        <a:effectLst/>
                        <a:latin typeface="&amp;quot"/>
                      </a:endParaRPr>
                    </a:p>
                  </a:txBody>
                  <a:tcPr marL="30480" marR="30480" marT="30480" marB="30480"/>
                </a:tc>
                <a:extLst>
                  <a:ext uri="{0D108BD9-81ED-4DB2-BD59-A6C34878D82A}">
                    <a16:rowId xmlns:a16="http://schemas.microsoft.com/office/drawing/2014/main" val="1113477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 dirty="0"/>
                        <a:t>Kas güçsüzlüğü, denge ve yürüme bozukluğu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  <a:latin typeface="&amp;quot"/>
                        </a:rPr>
                        <a:t>Altta yatan nedenleri araştır, fizik tedavi, güçlendirme ve denge egzersileri, yeterli protein alımı, gerekirse yürümeye yardımcı aletler </a:t>
                      </a:r>
                      <a:endParaRPr lang="en-US" sz="1400" dirty="0">
                        <a:effectLst/>
                        <a:latin typeface="&amp;quot"/>
                      </a:endParaRPr>
                    </a:p>
                  </a:txBody>
                  <a:tcPr marL="30480" marR="30480" marT="30480" marB="30480"/>
                </a:tc>
                <a:extLst>
                  <a:ext uri="{0D108BD9-81ED-4DB2-BD59-A6C34878D82A}">
                    <a16:rowId xmlns:a16="http://schemas.microsoft.com/office/drawing/2014/main" val="4077759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 dirty="0"/>
                        <a:t>Diğer medikal durumlar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  <a:latin typeface="&amp;quot"/>
                        </a:rPr>
                        <a:t>Kognitif fonksiyon bozukluğu, depresyoni, anemi, sık hipoglisemi, diyabetik nöropati gibi durumların tedavisi</a:t>
                      </a:r>
                      <a:endParaRPr lang="en-US" sz="1400" dirty="0">
                        <a:effectLst/>
                        <a:latin typeface="&amp;quot"/>
                      </a:endParaRPr>
                    </a:p>
                  </a:txBody>
                  <a:tcPr marL="30480" marR="30480" marT="30480" marB="30480"/>
                </a:tc>
                <a:extLst>
                  <a:ext uri="{0D108BD9-81ED-4DB2-BD59-A6C34878D82A}">
                    <a16:rowId xmlns:a16="http://schemas.microsoft.com/office/drawing/2014/main" val="1628185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 dirty="0"/>
                        <a:t>Vitamin D eksikliği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  <a:latin typeface="&amp;quot"/>
                        </a:rPr>
                        <a:t>Eksikliği tamamla ve günlük idame 800 ünite ver</a:t>
                      </a:r>
                      <a:endParaRPr lang="en-US" sz="1400" dirty="0">
                        <a:effectLst/>
                        <a:latin typeface="&amp;quot"/>
                      </a:endParaRPr>
                    </a:p>
                  </a:txBody>
                  <a:tcPr marL="30480" marR="30480" marT="30480" marB="30480"/>
                </a:tc>
                <a:extLst>
                  <a:ext uri="{0D108BD9-81ED-4DB2-BD59-A6C34878D82A}">
                    <a16:rowId xmlns:a16="http://schemas.microsoft.com/office/drawing/2014/main" val="2038531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400" dirty="0"/>
                        <a:t>Psikoaktif ilaçlar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  <a:latin typeface="&amp;quot"/>
                        </a:rPr>
                        <a:t>Düşme ile ilişkili ilaçlar sedatifler, antipsikotikler, antidepresanlar mümkünse doz azaltımı veya kesme </a:t>
                      </a:r>
                      <a:endParaRPr lang="en-US" sz="1400" dirty="0">
                        <a:effectLst/>
                        <a:latin typeface="&amp;quot"/>
                      </a:endParaRPr>
                    </a:p>
                  </a:txBody>
                  <a:tcPr marL="30480" marR="30480" marT="30480" marB="30480"/>
                </a:tc>
                <a:extLst>
                  <a:ext uri="{0D108BD9-81ED-4DB2-BD59-A6C34878D82A}">
                    <a16:rowId xmlns:a16="http://schemas.microsoft.com/office/drawing/2014/main" val="11959095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400" dirty="0"/>
                        <a:t>Diğer ilaçlar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  <a:latin typeface="&amp;quot"/>
                        </a:rPr>
                        <a:t>Tansiyon ilaçları, antihistaminikler, antikonvülzanlar, opioid ağrı kesiciler: Doz azalt, alternatif tedaviler gereksiz ise azaltarak kes</a:t>
                      </a:r>
                      <a:endParaRPr lang="en-US" sz="1400" dirty="0">
                        <a:effectLst/>
                        <a:latin typeface="&amp;quot"/>
                      </a:endParaRPr>
                    </a:p>
                  </a:txBody>
                  <a:tcPr marL="30480" marR="30480" marT="30480" marB="30480"/>
                </a:tc>
                <a:extLst>
                  <a:ext uri="{0D108BD9-81ED-4DB2-BD59-A6C34878D82A}">
                    <a16:rowId xmlns:a16="http://schemas.microsoft.com/office/drawing/2014/main" val="942975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8503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1398CCA-41F2-41EB-AE37-1E0DB853F46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GİRİŞ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05DA9-78EA-45CA-9513-95F1F231C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tr-TR" sz="2000" dirty="0"/>
              <a:t>65 yaş üstü yaşlıların %30’u her sene en az bir kere düşmektedir. </a:t>
            </a:r>
          </a:p>
          <a:p>
            <a:r>
              <a:rPr lang="tr-TR" sz="2000" dirty="0"/>
              <a:t>80 yaş üstü yaşlıların %50’si her sene en az bir kere düşmektedir.</a:t>
            </a:r>
          </a:p>
          <a:p>
            <a:r>
              <a:rPr lang="tr-TR" sz="2000" dirty="0"/>
              <a:t>Huzurevi hastalarının %50’si her sene en az bir kere düşmektedir. </a:t>
            </a:r>
          </a:p>
          <a:p>
            <a:r>
              <a:rPr lang="tr-TR" sz="2000" dirty="0"/>
              <a:t>Kadın erkek oranı eşittir. Yaşla beraber sıklığı artmaktadır. </a:t>
            </a:r>
          </a:p>
          <a:p>
            <a:r>
              <a:rPr lang="tr-TR" sz="2000" dirty="0"/>
              <a:t>Sonuç: Kalça ve omurga kırıkları+kafa travması+ölüm.</a:t>
            </a:r>
          </a:p>
          <a:p>
            <a:r>
              <a:rPr lang="tr-TR" sz="2000" dirty="0"/>
              <a:t>Yaşlıda düşmenin etyolojisinde birçok risk faktörü mevcuttur.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4A7D02B-E4A8-4645-8AED-757E92814F2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440" y="2900961"/>
            <a:ext cx="2679122" cy="1855645"/>
          </a:xfrm>
          <a:ln>
            <a:solidFill>
              <a:srgbClr val="00B0F0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A6049CC-EE15-4299-A817-E2854231FC48}"/>
              </a:ext>
            </a:extLst>
          </p:cNvPr>
          <p:cNvSpPr/>
          <p:nvPr/>
        </p:nvSpPr>
        <p:spPr>
          <a:xfrm>
            <a:off x="6320713" y="5167311"/>
            <a:ext cx="5086739" cy="634482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DÜŞME BİR GERİATRİK SENDROMDUR </a:t>
            </a:r>
            <a:endParaRPr lang="en-US" sz="2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C906A38-F813-4B4E-B51D-7BBC4AFB38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2" y="2427854"/>
            <a:ext cx="2673482" cy="2002291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946732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309B2-8424-43F7-8CE5-1E90237E32D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r>
              <a:rPr lang="tr-TR" b="1" dirty="0">
                <a:solidFill>
                  <a:srgbClr val="0070C0"/>
                </a:solidFill>
              </a:rPr>
              <a:t>ÇEVRESEL RİSK FAKTÖRLERİNİN AZALTILMASI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A9D95E-92F2-4C8A-9ADE-6D02B1AFEB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214628"/>
              </p:ext>
            </p:extLst>
          </p:nvPr>
        </p:nvGraphicFramePr>
        <p:xfrm>
          <a:off x="838200" y="1825625"/>
          <a:ext cx="10515600" cy="19253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70997444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314931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Çevresel risk faktörleri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Öneriler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400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Çevreye ait tehlikeler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Tuvalete banyoya tutunma barları, koridorlara tutunma barları, yeterli ışıklandırma, halı altlarına kaymazlar, tuvalet yükselticileri, düşme alarmları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556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Ayakkabı seçimi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Yüksek topuksuz, tam uyan ve tabanı kaymaz ayakkabılar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507119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7020C13-3BD7-414F-A501-86D27DFF49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551" y="3885882"/>
            <a:ext cx="8686800" cy="2440273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2868395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BE45D-6263-4AB7-B91D-BD2825E76EC5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tr-TR" b="1" dirty="0">
                <a:solidFill>
                  <a:schemeClr val="accent5"/>
                </a:solidFill>
              </a:rPr>
            </a:br>
            <a:r>
              <a:rPr lang="tr-TR" b="1" dirty="0">
                <a:solidFill>
                  <a:schemeClr val="accent5"/>
                </a:solidFill>
              </a:rPr>
              <a:t>Düşmenin Komplikasyonlarının Önlenmesi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8DC85-9BEC-48BE-A5AC-606440780C4F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tr-TR" dirty="0"/>
              <a:t>Kalça Koruyucuları</a:t>
            </a:r>
          </a:p>
          <a:p>
            <a:pPr lvl="0" algn="just"/>
            <a:r>
              <a:rPr lang="tr-TR" dirty="0"/>
              <a:t>Osteoporoz Taraması ve Tedavisi</a:t>
            </a:r>
            <a:endParaRPr lang="en-US" dirty="0"/>
          </a:p>
          <a:p>
            <a:pPr lvl="0" algn="just"/>
            <a:r>
              <a:rPr lang="tr-TR" dirty="0"/>
              <a:t>Yalnızken Düşen Yaşlıların Tekrar Kalkamamaları ve Uzun Süre Yerde Kalmaları</a:t>
            </a:r>
          </a:p>
          <a:p>
            <a:pPr lvl="0" algn="just"/>
            <a:r>
              <a:rPr lang="tr-TR" dirty="0"/>
              <a:t>Antikoagülasyon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5929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3A4D8F4-1771-4E5B-BC5E-06DB85816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walker ile ilgili gÃ¶rsel sonucu">
            <a:extLst>
              <a:ext uri="{FF2B5EF4-FFF2-40B4-BE49-F238E27FC236}">
                <a16:creationId xmlns:a16="http://schemas.microsoft.com/office/drawing/2014/main" id="{2302C25F-1B1F-4E58-9A0F-110FBE7A88A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3314" y="2286001"/>
            <a:ext cx="3592285" cy="3312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walker ile ilgili gÃ¶rsel sonucu">
            <a:extLst>
              <a:ext uri="{FF2B5EF4-FFF2-40B4-BE49-F238E27FC236}">
                <a16:creationId xmlns:a16="http://schemas.microsoft.com/office/drawing/2014/main" id="{B4AC5FA7-E807-4E51-B748-52132F0526F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2640563"/>
            <a:ext cx="3592285" cy="2808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3935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DCFA4A-2B96-423D-B366-48D340322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ip protectors elderly ile ilgili gÃ¶rsel sonucu">
            <a:extLst>
              <a:ext uri="{FF2B5EF4-FFF2-40B4-BE49-F238E27FC236}">
                <a16:creationId xmlns:a16="http://schemas.microsoft.com/office/drawing/2014/main" id="{A0BD5A30-460F-4BA3-B8CC-8618239DF14F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261" y="2332653"/>
            <a:ext cx="3956179" cy="345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ip protectors elderly ile ilgili gÃ¶rsel sonucu">
            <a:extLst>
              <a:ext uri="{FF2B5EF4-FFF2-40B4-BE49-F238E27FC236}">
                <a16:creationId xmlns:a16="http://schemas.microsoft.com/office/drawing/2014/main" id="{00C2C68F-16B9-4CC7-8333-F1F45F5DC18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782746"/>
            <a:ext cx="1800225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ip protectors elderly ile ilgili gÃ¶rsel sonucu">
            <a:extLst>
              <a:ext uri="{FF2B5EF4-FFF2-40B4-BE49-F238E27FC236}">
                <a16:creationId xmlns:a16="http://schemas.microsoft.com/office/drawing/2014/main" id="{E2E638E5-C432-4B8E-8F24-086BF6702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785" y="2062065"/>
            <a:ext cx="2901821" cy="345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5147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80BF12-C701-44AC-A51B-58DFC89BB1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i="1" u="sng" dirty="0">
                <a:solidFill>
                  <a:srgbClr val="FF0000"/>
                </a:solidFill>
              </a:rPr>
              <a:t>HEPİNİZE SINAVINIZDA TEKRAR BAŞARILAR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4903634-0E55-4123-AE14-02E7C407F8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4F2A43-6229-4DE7-8431-C7112DCD56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996" y="3836113"/>
            <a:ext cx="4544008" cy="199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86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520B3-D28C-443D-A9F9-D5B249C0262A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dirty="0"/>
              <a:t> </a:t>
            </a:r>
            <a:r>
              <a:rPr lang="tr-TR" b="1" dirty="0">
                <a:solidFill>
                  <a:srgbClr val="0070C0"/>
                </a:solidFill>
              </a:rPr>
              <a:t>DÜŞMENİN TANIMI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4C9BC-127E-4104-B708-3B9BA0A51D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5B4BF35-0D99-4307-8186-E1986AC278C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1972469"/>
            <a:ext cx="4495800" cy="405765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16745ED-FBCF-4711-912C-97A6FF7D8839}"/>
              </a:ext>
            </a:extLst>
          </p:cNvPr>
          <p:cNvSpPr/>
          <p:nvPr/>
        </p:nvSpPr>
        <p:spPr>
          <a:xfrm>
            <a:off x="1278294" y="1950098"/>
            <a:ext cx="4450702" cy="34989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Düşme</a:t>
            </a:r>
            <a:r>
              <a:rPr lang="en-US" sz="3200" dirty="0"/>
              <a:t> “</a:t>
            </a:r>
            <a:r>
              <a:rPr lang="en-US" sz="3200" dirty="0" err="1"/>
              <a:t>yanlışlıkla</a:t>
            </a:r>
            <a:r>
              <a:rPr lang="en-US" sz="3200" dirty="0"/>
              <a:t>  </a:t>
            </a:r>
            <a:r>
              <a:rPr lang="en-US" sz="3200" dirty="0" err="1"/>
              <a:t>bilinç</a:t>
            </a:r>
            <a:r>
              <a:rPr lang="en-US" sz="3200" dirty="0"/>
              <a:t> </a:t>
            </a:r>
            <a:r>
              <a:rPr lang="en-US" sz="3200" dirty="0" err="1"/>
              <a:t>kaybıyla</a:t>
            </a:r>
            <a:r>
              <a:rPr lang="en-US" sz="3200" dirty="0"/>
              <a:t> </a:t>
            </a:r>
            <a:r>
              <a:rPr lang="en-US" sz="3200" dirty="0" err="1"/>
              <a:t>veya</a:t>
            </a:r>
            <a:r>
              <a:rPr lang="en-US" sz="3200" dirty="0"/>
              <a:t> </a:t>
            </a:r>
            <a:r>
              <a:rPr lang="en-US" sz="3200" dirty="0" err="1"/>
              <a:t>bilinç</a:t>
            </a:r>
            <a:r>
              <a:rPr lang="tr-TR" sz="3200" dirty="0"/>
              <a:t> kaybı olmadan</a:t>
            </a:r>
            <a:r>
              <a:rPr lang="en-US" sz="3200" dirty="0"/>
              <a:t> </a:t>
            </a:r>
            <a:r>
              <a:rPr lang="tr-TR" sz="3200" dirty="0"/>
              <a:t>yere veya </a:t>
            </a:r>
            <a:r>
              <a:rPr lang="en-US" sz="3200" dirty="0" err="1"/>
              <a:t>diğer</a:t>
            </a:r>
            <a:r>
              <a:rPr lang="en-US" sz="3200" dirty="0"/>
              <a:t> alt </a:t>
            </a:r>
            <a:r>
              <a:rPr lang="en-US" sz="3200" dirty="0" err="1"/>
              <a:t>seviy</a:t>
            </a:r>
            <a:r>
              <a:rPr lang="tr-TR" sz="3200" dirty="0"/>
              <a:t>edeki zeminlere hareketsiz şekilde gelmek </a:t>
            </a:r>
            <a:r>
              <a:rPr lang="en-US" sz="3200" dirty="0"/>
              <a:t>”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tanımlanır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2638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1F32F-48C9-4A65-A830-27104C6C236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YAŞLIDA DÜŞMENİN SONUÇLARI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5BC02-2F9B-44F6-8B8D-FBB471A72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00B0F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tr-TR" dirty="0"/>
              <a:t>İlk düşme ikinci düşme riskini artırır.</a:t>
            </a:r>
          </a:p>
          <a:p>
            <a:r>
              <a:rPr lang="tr-TR" dirty="0"/>
              <a:t>Düşme korkusu</a:t>
            </a:r>
          </a:p>
          <a:p>
            <a:r>
              <a:rPr lang="tr-TR" dirty="0"/>
              <a:t>Travma</a:t>
            </a:r>
          </a:p>
          <a:p>
            <a:pPr lvl="1"/>
            <a:r>
              <a:rPr lang="tr-TR" dirty="0"/>
              <a:t>Düşmelerin %5-%10 ciddi travmaya neden olur.</a:t>
            </a:r>
          </a:p>
          <a:p>
            <a:pPr lvl="1"/>
            <a:r>
              <a:rPr lang="tr-TR" dirty="0"/>
              <a:t>Laserasyonlar, kafa travması ve kırıklar.</a:t>
            </a:r>
          </a:p>
          <a:p>
            <a:r>
              <a:rPr lang="tr-TR" dirty="0"/>
              <a:t>Acil servise başvuru ve hastaneye yatış</a:t>
            </a:r>
          </a:p>
          <a:p>
            <a:r>
              <a:rPr lang="tr-TR" dirty="0"/>
              <a:t>Sağlık harcamalrında artış</a:t>
            </a:r>
          </a:p>
          <a:p>
            <a:r>
              <a:rPr lang="tr-TR" dirty="0"/>
              <a:t>Fonksiyonellikte azalma ve huzurevine yatış</a:t>
            </a:r>
          </a:p>
          <a:p>
            <a:r>
              <a:rPr lang="tr-TR" dirty="0"/>
              <a:t>Düştükten sonra yaşlıların bir kısmı tek başına ise kalkamaz: Dehidratasyon, bası yaraları </a:t>
            </a:r>
          </a:p>
          <a:p>
            <a:r>
              <a:rPr lang="tr-TR" dirty="0"/>
              <a:t>Ölüm </a:t>
            </a:r>
          </a:p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3AE14AA-A483-4ADC-B12C-9B6B8ECB0C7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300" y="1825625"/>
            <a:ext cx="3015400" cy="4351338"/>
          </a:xfrm>
        </p:spPr>
      </p:pic>
    </p:spTree>
    <p:extLst>
      <p:ext uri="{BB962C8B-B14F-4D97-AF65-F5344CB8AC3E}">
        <p14:creationId xmlns:p14="http://schemas.microsoft.com/office/powerpoint/2010/main" val="879961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37CC2-C267-43D6-B5B2-0B33D6B59A7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chemeClr val="accent5"/>
                </a:solidFill>
              </a:rPr>
              <a:t>Düşmeye Yatkınlık Yaratan Yaşlanmaya Bağlı Değişiklikler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5A4D-AA90-414B-BC60-AA9EEAFFE9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dirty="0"/>
              <a:t>Baro refleks duyarlılığında azalma </a:t>
            </a:r>
          </a:p>
          <a:p>
            <a:r>
              <a:rPr lang="tr-TR" dirty="0"/>
              <a:t>Propioseptif ve vestibular sistemlerde de yaşlanma</a:t>
            </a:r>
          </a:p>
          <a:p>
            <a:r>
              <a:rPr lang="tr-TR" dirty="0"/>
              <a:t>Bazal gangliadaki dopaminerjik nöronların azalması </a:t>
            </a:r>
          </a:p>
          <a:p>
            <a:r>
              <a:rPr lang="tr-TR" dirty="0"/>
              <a:t>Görme keskinliğinde azalma, derinlik algısında azalma, kontrast duyarlılığında azalma ve karanlığa adaptasyonda bozulma</a:t>
            </a:r>
            <a:endParaRPr lang="en-US" dirty="0"/>
          </a:p>
        </p:txBody>
      </p:sp>
      <p:pic>
        <p:nvPicPr>
          <p:cNvPr id="1026" name="Picture 2" descr="aging systems ile ilgili gÃ¶rsel sonucu">
            <a:extLst>
              <a:ext uri="{FF2B5EF4-FFF2-40B4-BE49-F238E27FC236}">
                <a16:creationId xmlns:a16="http://schemas.microsoft.com/office/drawing/2014/main" id="{E24AECEC-9534-49E2-9688-4CBE0A8412F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6021" y="2165684"/>
            <a:ext cx="4347411" cy="3785937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108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CCD159B-8E24-44B1-8FD7-244074662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182"/>
            <a:ext cx="10515600" cy="978483"/>
          </a:xfrm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DÜŞME İÇİN RİSK FAKTÖRLERİ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3797084-4D02-4925-8E7C-3C9958B6E6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145274"/>
              </p:ext>
            </p:extLst>
          </p:nvPr>
        </p:nvGraphicFramePr>
        <p:xfrm>
          <a:off x="994611" y="1327758"/>
          <a:ext cx="10359189" cy="533581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101389">
                  <a:extLst>
                    <a:ext uri="{9D8B030D-6E8A-4147-A177-3AD203B41FA5}">
                      <a16:colId xmlns:a16="http://schemas.microsoft.com/office/drawing/2014/main" val="259794689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99722308"/>
                    </a:ext>
                  </a:extLst>
                </a:gridCol>
              </a:tblGrid>
              <a:tr h="470522">
                <a:tc>
                  <a:txBody>
                    <a:bodyPr/>
                    <a:lstStyle/>
                    <a:p>
                      <a:r>
                        <a:rPr lang="tr-TR" sz="2000" dirty="0"/>
                        <a:t>RİSK FAKTÖRLERİ (Hastaya ait faktörler)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AÇIKLAMA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519878"/>
                  </a:ext>
                </a:extLst>
              </a:tr>
              <a:tr h="614329">
                <a:tc>
                  <a:txBody>
                    <a:bodyPr/>
                    <a:lstStyle/>
                    <a:p>
                      <a:r>
                        <a:rPr lang="tr-TR" sz="2000" b="1" dirty="0"/>
                        <a:t>Önceki düşmeler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sene önce düşme hikayesi olan yaşlıların %60’ı ikinci bir düşme yaşayacaktır.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494659"/>
                  </a:ext>
                </a:extLst>
              </a:tr>
              <a:tr h="470522">
                <a:tc>
                  <a:txBody>
                    <a:bodyPr/>
                    <a:lstStyle/>
                    <a:p>
                      <a:r>
                        <a:rPr lang="tr-TR" sz="2000" b="1" dirty="0"/>
                        <a:t>Yaş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/>
                        <a:t>Özellikle 80 yaş üstü 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660076"/>
                  </a:ext>
                </a:extLst>
              </a:tr>
              <a:tr h="470522">
                <a:tc>
                  <a:txBody>
                    <a:bodyPr/>
                    <a:lstStyle/>
                    <a:p>
                      <a:r>
                        <a:rPr lang="tr-TR" sz="2000" b="1" dirty="0"/>
                        <a:t>Kognitif bozukluk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598811"/>
                  </a:ext>
                </a:extLst>
              </a:tr>
              <a:tr h="470522">
                <a:tc>
                  <a:txBody>
                    <a:bodyPr/>
                    <a:lstStyle/>
                    <a:p>
                      <a:r>
                        <a:rPr lang="tr-TR" sz="2000" b="1" dirty="0"/>
                        <a:t>Vitamin D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Vitamin D düzeyi 20’nin altında ise takviye edilmelidir. 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377028"/>
                  </a:ext>
                </a:extLst>
              </a:tr>
              <a:tr h="470522">
                <a:tc>
                  <a:txBody>
                    <a:bodyPr/>
                    <a:lstStyle/>
                    <a:p>
                      <a:r>
                        <a:rPr lang="tr-TR" sz="2000" b="1" dirty="0"/>
                        <a:t>Denge problemleri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415668"/>
                  </a:ext>
                </a:extLst>
              </a:tr>
              <a:tr h="470522">
                <a:tc>
                  <a:txBody>
                    <a:bodyPr/>
                    <a:lstStyle/>
                    <a:p>
                      <a:r>
                        <a:rPr lang="tr-TR" sz="2000" b="1" dirty="0"/>
                        <a:t>Alt ekstremite güçsüzlüğü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21477"/>
                  </a:ext>
                </a:extLst>
              </a:tr>
              <a:tr h="614329">
                <a:tc>
                  <a:txBody>
                    <a:bodyPr/>
                    <a:lstStyle/>
                    <a:p>
                      <a:r>
                        <a:rPr lang="tr-TR" sz="2000" b="1" dirty="0"/>
                        <a:t>Orthostatik hipotansiyon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/>
                        <a:t>Postural manevra ile DKB’nin 20 mmhg ve DKB’nın 10 mmhg fazla düşmesi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00028"/>
                  </a:ext>
                </a:extLst>
              </a:tr>
              <a:tr h="470522">
                <a:tc>
                  <a:txBody>
                    <a:bodyPr/>
                    <a:lstStyle/>
                    <a:p>
                      <a:r>
                        <a:rPr lang="tr-TR" sz="2000" b="1" dirty="0"/>
                        <a:t>Artrit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168235"/>
                  </a:ext>
                </a:extLst>
              </a:tr>
              <a:tr h="470522">
                <a:tc>
                  <a:txBody>
                    <a:bodyPr/>
                    <a:lstStyle/>
                    <a:p>
                      <a:r>
                        <a:rPr lang="tr-TR" sz="2000" b="1" dirty="0"/>
                        <a:t>Sersemlik semptomu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385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613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777E-E180-418D-8542-C0A694A8C7A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DÜŞME İÇİN RİSK FAKTÖRLERİ</a:t>
            </a:r>
            <a:endParaRPr lang="en-US" dirty="0"/>
          </a:p>
        </p:txBody>
      </p:sp>
      <p:graphicFrame>
        <p:nvGraphicFramePr>
          <p:cNvPr id="4" name="Content Placeholder 6">
            <a:extLst>
              <a:ext uri="{FF2B5EF4-FFF2-40B4-BE49-F238E27FC236}">
                <a16:creationId xmlns:a16="http://schemas.microsoft.com/office/drawing/2014/main" id="{5EFBFC94-0711-4AEF-B61E-AAAAE1D21F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816529"/>
              </p:ext>
            </p:extLst>
          </p:nvPr>
        </p:nvGraphicFramePr>
        <p:xfrm>
          <a:off x="916405" y="1690688"/>
          <a:ext cx="10359189" cy="499651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101389">
                  <a:extLst>
                    <a:ext uri="{9D8B030D-6E8A-4147-A177-3AD203B41FA5}">
                      <a16:colId xmlns:a16="http://schemas.microsoft.com/office/drawing/2014/main" val="259794689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99722308"/>
                    </a:ext>
                  </a:extLst>
                </a:gridCol>
              </a:tblGrid>
              <a:tr h="536934">
                <a:tc>
                  <a:txBody>
                    <a:bodyPr/>
                    <a:lstStyle/>
                    <a:p>
                      <a:r>
                        <a:rPr lang="tr-TR" sz="2000" dirty="0"/>
                        <a:t>RİSK FAKTÖRLERİ (Hastaya ait faktörler)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AÇIKLAMA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519878"/>
                  </a:ext>
                </a:extLst>
              </a:tr>
              <a:tr h="536934">
                <a:tc>
                  <a:txBody>
                    <a:bodyPr/>
                    <a:lstStyle/>
                    <a:p>
                      <a:r>
                        <a:rPr lang="tr-TR" sz="2000" b="1" dirty="0"/>
                        <a:t>Serebrovasküler hastalık ve inme hikayesi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494659"/>
                  </a:ext>
                </a:extLst>
              </a:tr>
              <a:tr h="536934">
                <a:tc>
                  <a:txBody>
                    <a:bodyPr/>
                    <a:lstStyle/>
                    <a:p>
                      <a:r>
                        <a:rPr lang="tr-TR" sz="2000" b="1" dirty="0"/>
                        <a:t>Anemi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660076"/>
                  </a:ext>
                </a:extLst>
              </a:tr>
              <a:tr h="536934">
                <a:tc>
                  <a:txBody>
                    <a:bodyPr/>
                    <a:lstStyle/>
                    <a:p>
                      <a:r>
                        <a:rPr lang="tr-TR" sz="2000" b="1" dirty="0"/>
                        <a:t>Düşük vücut kitle indeksi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598811"/>
                  </a:ext>
                </a:extLst>
              </a:tr>
              <a:tr h="536934">
                <a:tc>
                  <a:txBody>
                    <a:bodyPr/>
                    <a:lstStyle/>
                    <a:p>
                      <a:r>
                        <a:rPr lang="tr-TR" sz="2000" b="1" dirty="0"/>
                        <a:t>Denge problemleri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415668"/>
                  </a:ext>
                </a:extLst>
              </a:tr>
              <a:tr h="536934">
                <a:tc>
                  <a:txBody>
                    <a:bodyPr/>
                    <a:lstStyle/>
                    <a:p>
                      <a:r>
                        <a:rPr lang="tr-TR" sz="2000" b="1" dirty="0"/>
                        <a:t>Üriner inkontinans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21477"/>
                  </a:ext>
                </a:extLst>
              </a:tr>
              <a:tr h="536934">
                <a:tc>
                  <a:txBody>
                    <a:bodyPr/>
                    <a:lstStyle/>
                    <a:p>
                      <a:r>
                        <a:rPr lang="tr-TR" sz="2000" b="1" dirty="0"/>
                        <a:t>Parkinson hastalığı ve Parkinson benzeri sendromlar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00028"/>
                  </a:ext>
                </a:extLst>
              </a:tr>
              <a:tr h="536934">
                <a:tc>
                  <a:txBody>
                    <a:bodyPr/>
                    <a:lstStyle/>
                    <a:p>
                      <a:r>
                        <a:rPr lang="tr-TR" sz="2000" b="1" dirty="0"/>
                        <a:t>Normal basınçlı hidrosefali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168235"/>
                  </a:ext>
                </a:extLst>
              </a:tr>
              <a:tr h="536934">
                <a:tc>
                  <a:txBody>
                    <a:bodyPr/>
                    <a:lstStyle/>
                    <a:p>
                      <a:r>
                        <a:rPr lang="tr-TR" sz="2000" b="1" dirty="0"/>
                        <a:t>Diyabet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385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79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777E-E180-418D-8542-C0A694A8C7A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DÜŞME İÇİN RİSK FAKTÖRLERİ</a:t>
            </a:r>
            <a:endParaRPr lang="en-US" dirty="0"/>
          </a:p>
        </p:txBody>
      </p:sp>
      <p:graphicFrame>
        <p:nvGraphicFramePr>
          <p:cNvPr id="4" name="Content Placeholder 6">
            <a:extLst>
              <a:ext uri="{FF2B5EF4-FFF2-40B4-BE49-F238E27FC236}">
                <a16:creationId xmlns:a16="http://schemas.microsoft.com/office/drawing/2014/main" id="{5EFBFC94-0711-4AEF-B61E-AAAAE1D21F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7618525"/>
              </p:ext>
            </p:extLst>
          </p:nvPr>
        </p:nvGraphicFramePr>
        <p:xfrm>
          <a:off x="994611" y="2231910"/>
          <a:ext cx="10359189" cy="4169081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101389">
                  <a:extLst>
                    <a:ext uri="{9D8B030D-6E8A-4147-A177-3AD203B41FA5}">
                      <a16:colId xmlns:a16="http://schemas.microsoft.com/office/drawing/2014/main" val="259794689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99722308"/>
                    </a:ext>
                  </a:extLst>
                </a:gridCol>
              </a:tblGrid>
              <a:tr h="816678">
                <a:tc>
                  <a:txBody>
                    <a:bodyPr/>
                    <a:lstStyle/>
                    <a:p>
                      <a:r>
                        <a:rPr lang="tr-TR" sz="2000" dirty="0"/>
                        <a:t>RİSK FAKTÖRLERİ (Çevresel faktörler)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AÇIKLAMA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519878"/>
                  </a:ext>
                </a:extLst>
              </a:tr>
              <a:tr h="816678">
                <a:tc>
                  <a:txBody>
                    <a:bodyPr/>
                    <a:lstStyle/>
                    <a:p>
                      <a:r>
                        <a:rPr lang="tr-TR" sz="2000" b="1" dirty="0"/>
                        <a:t>Çok odaklı lens kullanımı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/>
                        <a:t>Yürüken kullanımında zemin algısı bozulur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494659"/>
                  </a:ext>
                </a:extLst>
              </a:tr>
              <a:tr h="973563">
                <a:tc>
                  <a:txBody>
                    <a:bodyPr/>
                    <a:lstStyle/>
                    <a:p>
                      <a:r>
                        <a:rPr lang="tr-TR" sz="2000" b="1" dirty="0"/>
                        <a:t>Ayakkabı seçimi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İnce ve sert tabanlı ayakkabılar tercih edilmelidir. Uzun topuklu ayakkabı asla kullanılmamalıdır. 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660076"/>
                  </a:ext>
                </a:extLst>
              </a:tr>
              <a:tr h="1529885">
                <a:tc>
                  <a:txBody>
                    <a:bodyPr/>
                    <a:lstStyle/>
                    <a:p>
                      <a:r>
                        <a:rPr lang="tr-TR" sz="2000" b="1" dirty="0"/>
                        <a:t>Ev içindeki tehlikeler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/>
                        <a:t>Ev zemininde engellerin olması, yetersiz aydınlatma, banyoda kaygan zemin, halılar ve kilimler. 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598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239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777E-E180-418D-8542-C0A694A8C7A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tr-TR" b="1" dirty="0">
                <a:solidFill>
                  <a:srgbClr val="0070C0"/>
                </a:solidFill>
              </a:rPr>
              <a:t>DÜŞME İÇİN RİSK FAKTÖRLERİ</a:t>
            </a:r>
            <a:endParaRPr lang="en-US" dirty="0"/>
          </a:p>
        </p:txBody>
      </p:sp>
      <p:graphicFrame>
        <p:nvGraphicFramePr>
          <p:cNvPr id="4" name="Content Placeholder 6">
            <a:extLst>
              <a:ext uri="{FF2B5EF4-FFF2-40B4-BE49-F238E27FC236}">
                <a16:creationId xmlns:a16="http://schemas.microsoft.com/office/drawing/2014/main" id="{5EFBFC94-0711-4AEF-B61E-AAAAE1D21F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164386"/>
              </p:ext>
            </p:extLst>
          </p:nvPr>
        </p:nvGraphicFramePr>
        <p:xfrm>
          <a:off x="916405" y="1606269"/>
          <a:ext cx="10359189" cy="503516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101389">
                  <a:extLst>
                    <a:ext uri="{9D8B030D-6E8A-4147-A177-3AD203B41FA5}">
                      <a16:colId xmlns:a16="http://schemas.microsoft.com/office/drawing/2014/main" val="259794689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99722308"/>
                    </a:ext>
                  </a:extLst>
                </a:gridCol>
              </a:tblGrid>
              <a:tr h="612527">
                <a:tc>
                  <a:txBody>
                    <a:bodyPr/>
                    <a:lstStyle/>
                    <a:p>
                      <a:r>
                        <a:rPr lang="tr-TR" sz="1600" dirty="0"/>
                        <a:t>RİSK FAKTÖRLERİ ( Çevresel Faktörler faktörler)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/>
                        <a:t>AÇIKLAMA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519878"/>
                  </a:ext>
                </a:extLst>
              </a:tr>
              <a:tr h="469142">
                <a:tc>
                  <a:txBody>
                    <a:bodyPr/>
                    <a:lstStyle/>
                    <a:p>
                      <a:r>
                        <a:rPr lang="tr-TR" sz="1600" b="1" dirty="0"/>
                        <a:t>Alt ekstremite nöropatileri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494659"/>
                  </a:ext>
                </a:extLst>
              </a:tr>
              <a:tr h="469142">
                <a:tc>
                  <a:txBody>
                    <a:bodyPr/>
                    <a:lstStyle/>
                    <a:p>
                      <a:r>
                        <a:rPr lang="tr-TR" sz="1600" b="1" dirty="0"/>
                        <a:t>Sarkopeni ve kırılganlık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660076"/>
                  </a:ext>
                </a:extLst>
              </a:tr>
              <a:tr h="469142">
                <a:tc>
                  <a:txBody>
                    <a:bodyPr/>
                    <a:lstStyle/>
                    <a:p>
                      <a:r>
                        <a:rPr lang="tr-TR" sz="1600" b="1" dirty="0"/>
                        <a:t>Karotis sinüs duyarlılığı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598811"/>
                  </a:ext>
                </a:extLst>
              </a:tr>
              <a:tr h="469142">
                <a:tc>
                  <a:txBody>
                    <a:bodyPr/>
                    <a:lstStyle/>
                    <a:p>
                      <a:r>
                        <a:rPr lang="tr-TR" sz="1600" b="1" dirty="0"/>
                        <a:t>Kronik hastalık sayısı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415668"/>
                  </a:ext>
                </a:extLst>
              </a:tr>
              <a:tr h="469142">
                <a:tc>
                  <a:txBody>
                    <a:bodyPr/>
                    <a:lstStyle/>
                    <a:p>
                      <a:r>
                        <a:rPr lang="tr-TR" sz="1600" b="1" dirty="0"/>
                        <a:t>İlaç sayısı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/>
                        <a:t>Dört ve üzeri ilaç sayısı riski artırıyor.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21477"/>
                  </a:ext>
                </a:extLst>
              </a:tr>
              <a:tr h="798950">
                <a:tc>
                  <a:txBody>
                    <a:bodyPr/>
                    <a:lstStyle/>
                    <a:p>
                      <a:r>
                        <a:rPr lang="tr-TR" sz="1600" b="1" dirty="0"/>
                        <a:t>İlaçlar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Santral sinir sistemini etkileyen ilaçlar, anti-hipertansifler ve kardiyovasküler ilaçlar, alkol kullanımı</a:t>
                      </a: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200028"/>
                  </a:ext>
                </a:extLst>
              </a:tr>
              <a:tr h="469142">
                <a:tc>
                  <a:txBody>
                    <a:bodyPr/>
                    <a:lstStyle/>
                    <a:p>
                      <a:r>
                        <a:rPr lang="tr-TR" sz="1600" b="1" dirty="0"/>
                        <a:t>Kronik kas-iskelet ağrısı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168235"/>
                  </a:ext>
                </a:extLst>
              </a:tr>
              <a:tr h="469142">
                <a:tc>
                  <a:txBody>
                    <a:bodyPr/>
                    <a:lstStyle/>
                    <a:p>
                      <a:r>
                        <a:rPr lang="tr-TR" sz="1600" b="1" dirty="0"/>
                        <a:t>Eklem ve ayak deformiteleri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385916"/>
                  </a:ext>
                </a:extLst>
              </a:tr>
              <a:tr h="339693">
                <a:tc>
                  <a:txBody>
                    <a:bodyPr/>
                    <a:lstStyle/>
                    <a:p>
                      <a:r>
                        <a:rPr lang="tr-TR" sz="1600" b="1" dirty="0"/>
                        <a:t>Görme ve duyma sorunları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930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9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1227</Words>
  <Application>Microsoft Office PowerPoint</Application>
  <PresentationFormat>Widescreen</PresentationFormat>
  <Paragraphs>211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&amp;quot</vt:lpstr>
      <vt:lpstr>Arial</vt:lpstr>
      <vt:lpstr>Calibri</vt:lpstr>
      <vt:lpstr>Calibri Light</vt:lpstr>
      <vt:lpstr>Office Theme</vt:lpstr>
      <vt:lpstr>Yaşlıda Düşmelere Yaklaşım </vt:lpstr>
      <vt:lpstr>GİRİŞ</vt:lpstr>
      <vt:lpstr> DÜŞMENİN TANIMI</vt:lpstr>
      <vt:lpstr>YAŞLIDA DÜŞMENİN SONUÇLARI</vt:lpstr>
      <vt:lpstr>Düşmeye Yatkınlık Yaratan Yaşlanmaya Bağlı Değişiklikler</vt:lpstr>
      <vt:lpstr>DÜŞME İÇİN RİSK FAKTÖRLERİ</vt:lpstr>
      <vt:lpstr>DÜŞME İÇİN RİSK FAKTÖRLERİ</vt:lpstr>
      <vt:lpstr>DÜŞME İÇİN RİSK FAKTÖRLERİ</vt:lpstr>
      <vt:lpstr>DÜŞME İÇİN RİSK FAKTÖRLERİ</vt:lpstr>
      <vt:lpstr>DÜŞMENİN DEĞERLENDİRİLMESİ VE ÖNLENMESİ</vt:lpstr>
      <vt:lpstr>DÜŞMEYİ ÖNLEMEDE ÖNERİLEN ALGORİTMA</vt:lpstr>
      <vt:lpstr>KLİNİK SEMPTOMLAR VE BULGULAR</vt:lpstr>
      <vt:lpstr>KLİNİK SEMPTOMLAR VE BULGULAR-II</vt:lpstr>
      <vt:lpstr>KLİNİK SEMPTOMLAR VE BULGULAR-III</vt:lpstr>
      <vt:lpstr>DENGE, YÜRÜME VE KAS GÜCÜ TESTLERİ</vt:lpstr>
      <vt:lpstr>TANISAL TESTLER-I</vt:lpstr>
      <vt:lpstr>TANISAL TESTLER-II</vt:lpstr>
      <vt:lpstr>TEDAVİ</vt:lpstr>
      <vt:lpstr>HASTAYA AİT RİSK FAKTÖRLERİNİN TEDAVİSİ</vt:lpstr>
      <vt:lpstr>ÇEVRESEL RİSK FAKTÖRLERİNİN AZALTILMASI</vt:lpstr>
      <vt:lpstr> Düşmenin Komplikasyonlarının Önlenmesi  </vt:lpstr>
      <vt:lpstr>PowerPoint Presentation</vt:lpstr>
      <vt:lpstr>PowerPoint Presentation</vt:lpstr>
      <vt:lpstr>HEPİNİZE SINAVINIZDA TEKRAR BAŞARILAR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Yaşlıda Düşmelere Yaklaşım </dc:title>
  <dc:creator>User</dc:creator>
  <cp:lastModifiedBy>User</cp:lastModifiedBy>
  <cp:revision>99</cp:revision>
  <dcterms:created xsi:type="dcterms:W3CDTF">2019-01-22T17:01:51Z</dcterms:created>
  <dcterms:modified xsi:type="dcterms:W3CDTF">2019-08-25T12:03:23Z</dcterms:modified>
</cp:coreProperties>
</file>