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3"/>
  </p:notesMasterIdLst>
  <p:sldIdLst>
    <p:sldId id="256" r:id="rId2"/>
    <p:sldId id="257" r:id="rId3"/>
    <p:sldId id="258" r:id="rId4"/>
    <p:sldId id="301" r:id="rId5"/>
    <p:sldId id="302" r:id="rId6"/>
    <p:sldId id="303" r:id="rId7"/>
    <p:sldId id="261" r:id="rId8"/>
    <p:sldId id="262" r:id="rId9"/>
    <p:sldId id="304" r:id="rId10"/>
    <p:sldId id="305" r:id="rId11"/>
    <p:sldId id="306" r:id="rId12"/>
    <p:sldId id="307" r:id="rId13"/>
    <p:sldId id="308" r:id="rId14"/>
    <p:sldId id="309" r:id="rId15"/>
    <p:sldId id="310" r:id="rId16"/>
    <p:sldId id="311" r:id="rId17"/>
    <p:sldId id="312" r:id="rId18"/>
    <p:sldId id="313" r:id="rId19"/>
    <p:sldId id="314" r:id="rId20"/>
    <p:sldId id="315" r:id="rId21"/>
    <p:sldId id="316" r:id="rId22"/>
    <p:sldId id="317" r:id="rId23"/>
    <p:sldId id="318" r:id="rId24"/>
    <p:sldId id="319" r:id="rId25"/>
    <p:sldId id="320" r:id="rId26"/>
    <p:sldId id="321" r:id="rId27"/>
    <p:sldId id="322" r:id="rId28"/>
    <p:sldId id="323" r:id="rId29"/>
    <p:sldId id="324" r:id="rId30"/>
    <p:sldId id="325" r:id="rId31"/>
    <p:sldId id="326" r:id="rId32"/>
    <p:sldId id="263" r:id="rId33"/>
    <p:sldId id="327" r:id="rId34"/>
    <p:sldId id="264" r:id="rId35"/>
    <p:sldId id="328" r:id="rId36"/>
    <p:sldId id="265" r:id="rId37"/>
    <p:sldId id="329" r:id="rId38"/>
    <p:sldId id="266" r:id="rId39"/>
    <p:sldId id="330" r:id="rId40"/>
    <p:sldId id="267" r:id="rId41"/>
    <p:sldId id="340" r:id="rId42"/>
    <p:sldId id="268" r:id="rId43"/>
    <p:sldId id="331" r:id="rId44"/>
    <p:sldId id="269" r:id="rId45"/>
    <p:sldId id="332" r:id="rId46"/>
    <p:sldId id="333" r:id="rId47"/>
    <p:sldId id="270" r:id="rId48"/>
    <p:sldId id="271" r:id="rId49"/>
    <p:sldId id="334" r:id="rId50"/>
    <p:sldId id="272" r:id="rId51"/>
    <p:sldId id="335" r:id="rId52"/>
    <p:sldId id="273" r:id="rId53"/>
    <p:sldId id="336" r:id="rId54"/>
    <p:sldId id="274" r:id="rId55"/>
    <p:sldId id="337" r:id="rId56"/>
    <p:sldId id="338" r:id="rId57"/>
    <p:sldId id="275" r:id="rId58"/>
    <p:sldId id="276" r:id="rId59"/>
    <p:sldId id="341" r:id="rId60"/>
    <p:sldId id="342" r:id="rId61"/>
    <p:sldId id="343" r:id="rId6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920" autoAdjust="0"/>
  </p:normalViewPr>
  <p:slideViewPr>
    <p:cSldViewPr>
      <p:cViewPr varScale="1">
        <p:scale>
          <a:sx n="50" d="100"/>
          <a:sy n="50" d="100"/>
        </p:scale>
        <p:origin x="1411" y="3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A4A267-361E-4047-9E25-6360DD5F7FD1}" type="datetimeFigureOut">
              <a:rPr lang="tr-TR" smtClean="0"/>
              <a:t>2.05.2019</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32EDFD-D2D3-4ABC-8137-6715CFEE28C2}" type="slidenum">
              <a:rPr lang="tr-TR" smtClean="0"/>
              <a:t>‹#›</a:t>
            </a:fld>
            <a:endParaRPr lang="tr-TR"/>
          </a:p>
        </p:txBody>
      </p:sp>
    </p:spTree>
    <p:extLst>
      <p:ext uri="{BB962C8B-B14F-4D97-AF65-F5344CB8AC3E}">
        <p14:creationId xmlns:p14="http://schemas.microsoft.com/office/powerpoint/2010/main" val="25203263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1143000" y="685800"/>
            <a:ext cx="4572000" cy="3429000"/>
          </a:xfrm>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0A77557F-03C5-4309-BF7A-BE91AE8EAC87}" type="slidenum">
              <a:rPr lang="tr-TR" smtClean="0"/>
              <a:pPr/>
              <a:t>1</a:t>
            </a:fld>
            <a:endParaRPr lang="tr-TR"/>
          </a:p>
        </p:txBody>
      </p:sp>
    </p:spTree>
    <p:extLst>
      <p:ext uri="{BB962C8B-B14F-4D97-AF65-F5344CB8AC3E}">
        <p14:creationId xmlns:p14="http://schemas.microsoft.com/office/powerpoint/2010/main" val="13473333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4732EDFD-D2D3-4ABC-8137-6715CFEE28C2}" type="slidenum">
              <a:rPr lang="tr-TR" smtClean="0"/>
              <a:t>60</a:t>
            </a:fld>
            <a:endParaRPr lang="tr-TR"/>
          </a:p>
        </p:txBody>
      </p:sp>
    </p:spTree>
    <p:extLst>
      <p:ext uri="{BB962C8B-B14F-4D97-AF65-F5344CB8AC3E}">
        <p14:creationId xmlns:p14="http://schemas.microsoft.com/office/powerpoint/2010/main" val="21041864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2.05.2019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2.05.2019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2.05.2019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Başlıklı Resim">
    <p:spTree>
      <p:nvGrpSpPr>
        <p:cNvPr id="1" name=""/>
        <p:cNvGrpSpPr/>
        <p:nvPr/>
      </p:nvGrpSpPr>
      <p:grpSpPr>
        <a:xfrm>
          <a:off x="0" y="0"/>
          <a:ext cx="0" cy="0"/>
          <a:chOff x="0" y="0"/>
          <a:chExt cx="0" cy="0"/>
        </a:xfrm>
      </p:grpSpPr>
      <p:sp>
        <p:nvSpPr>
          <p:cNvPr id="5" name="4 Dikdörtgen"/>
          <p:cNvSpPr>
            <a:spLocks noChangeArrowheads="1"/>
          </p:cNvSpPr>
          <p:nvPr/>
        </p:nvSpPr>
        <p:spPr bwMode="auto">
          <a:xfrm>
            <a:off x="0" y="3068960"/>
            <a:ext cx="1512000" cy="657353"/>
          </a:xfrm>
          <a:prstGeom prst="rect">
            <a:avLst/>
          </a:prstGeom>
          <a:solidFill>
            <a:schemeClr val="accent3">
              <a:lumMod val="60000"/>
              <a:lumOff val="40000"/>
            </a:schemeClr>
          </a:solidFill>
          <a:ln w="50800" cap="rnd" cmpd="dbl" algn="ctr">
            <a:noFill/>
            <a:miter lim="800000"/>
            <a:headEnd/>
            <a:tailEnd/>
          </a:ln>
        </p:spPr>
        <p:txBody>
          <a:bodyPr lIns="111063" tIns="55531" rIns="111063" bIns="55531" anchor="ctr"/>
          <a:lstStyle/>
          <a:p>
            <a:pPr algn="ctr" defTabSz="1111810" fontAlgn="auto">
              <a:spcBef>
                <a:spcPts val="0"/>
              </a:spcBef>
              <a:spcAft>
                <a:spcPts val="0"/>
              </a:spcAft>
              <a:defRPr/>
            </a:pPr>
            <a:endParaRPr lang="en-US" dirty="0">
              <a:solidFill>
                <a:schemeClr val="lt1"/>
              </a:solidFill>
              <a:latin typeface="+mn-lt"/>
              <a:cs typeface="+mn-cs"/>
            </a:endParaRPr>
          </a:p>
        </p:txBody>
      </p:sp>
      <p:sp>
        <p:nvSpPr>
          <p:cNvPr id="6" name="5 Dikdörtgen"/>
          <p:cNvSpPr>
            <a:spLocks noChangeArrowheads="1"/>
          </p:cNvSpPr>
          <p:nvPr/>
        </p:nvSpPr>
        <p:spPr bwMode="auto">
          <a:xfrm>
            <a:off x="1545866" y="3075929"/>
            <a:ext cx="7598142" cy="650384"/>
          </a:xfrm>
          <a:prstGeom prst="rect">
            <a:avLst/>
          </a:prstGeom>
          <a:solidFill>
            <a:schemeClr val="tx2">
              <a:lumMod val="60000"/>
              <a:lumOff val="40000"/>
            </a:schemeClr>
          </a:solidFill>
          <a:ln w="50800" cap="rnd" cmpd="dbl" algn="ctr">
            <a:noFill/>
            <a:miter lim="800000"/>
            <a:headEnd/>
            <a:tailEnd/>
          </a:ln>
        </p:spPr>
        <p:txBody>
          <a:bodyPr lIns="111063" tIns="55531" rIns="111063" bIns="55531" anchor="ctr"/>
          <a:lstStyle/>
          <a:p>
            <a:pPr algn="ctr" defTabSz="1111810" fontAlgn="auto">
              <a:spcBef>
                <a:spcPts val="0"/>
              </a:spcBef>
              <a:spcAft>
                <a:spcPts val="0"/>
              </a:spcAft>
              <a:defRPr/>
            </a:pPr>
            <a:endParaRPr lang="en-US" dirty="0">
              <a:solidFill>
                <a:schemeClr val="lt1"/>
              </a:solidFill>
              <a:latin typeface="+mn-lt"/>
              <a:cs typeface="+mn-cs"/>
            </a:endParaRPr>
          </a:p>
        </p:txBody>
      </p:sp>
      <p:sp>
        <p:nvSpPr>
          <p:cNvPr id="8" name="7 Dikdörtgen"/>
          <p:cNvSpPr/>
          <p:nvPr userDrawn="1"/>
        </p:nvSpPr>
        <p:spPr>
          <a:xfrm>
            <a:off x="1" y="3789040"/>
            <a:ext cx="9144000" cy="306896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97673" tIns="48836" rIns="97673" bIns="48836" anchor="ctr"/>
          <a:lstStyle/>
          <a:p>
            <a:pPr algn="ctr">
              <a:defRPr/>
            </a:pPr>
            <a:endParaRPr lang="tr-TR"/>
          </a:p>
        </p:txBody>
      </p:sp>
      <p:sp>
        <p:nvSpPr>
          <p:cNvPr id="4" name="3 Metin Yer Tutucusu"/>
          <p:cNvSpPr>
            <a:spLocks noGrp="1"/>
          </p:cNvSpPr>
          <p:nvPr>
            <p:ph type="body" sz="half" idx="2"/>
          </p:nvPr>
        </p:nvSpPr>
        <p:spPr>
          <a:xfrm>
            <a:off x="1600200" y="3823319"/>
            <a:ext cx="6716217" cy="685801"/>
          </a:xfrm>
          <a:prstGeom prst="rect">
            <a:avLst/>
          </a:prstGeom>
        </p:spPr>
        <p:txBody>
          <a:bodyPr/>
          <a:lstStyle>
            <a:lvl1pPr marL="0" indent="0">
              <a:buFontTx/>
              <a:buNone/>
              <a:defRPr sz="2100"/>
            </a:lvl1pPr>
            <a:lvl2pPr>
              <a:buFontTx/>
              <a:buNone/>
              <a:defRPr sz="1400"/>
            </a:lvl2pPr>
            <a:lvl3pPr>
              <a:buFontTx/>
              <a:buNone/>
              <a:defRPr sz="1200"/>
            </a:lvl3pPr>
            <a:lvl4pPr>
              <a:buFontTx/>
              <a:buNone/>
              <a:defRPr sz="1100"/>
            </a:lvl4pPr>
            <a:lvl5pPr>
              <a:buFontTx/>
              <a:buNone/>
              <a:defRPr sz="1100"/>
            </a:lvl5pPr>
          </a:lstStyle>
          <a:p>
            <a:pPr lvl="0"/>
            <a:r>
              <a:rPr lang="tr-TR"/>
              <a:t>Asıl metin stillerini düzenlemek için tıklatın</a:t>
            </a:r>
          </a:p>
        </p:txBody>
      </p:sp>
      <p:sp>
        <p:nvSpPr>
          <p:cNvPr id="2" name="1 Başlık"/>
          <p:cNvSpPr>
            <a:spLocks noGrp="1"/>
          </p:cNvSpPr>
          <p:nvPr>
            <p:ph type="title"/>
          </p:nvPr>
        </p:nvSpPr>
        <p:spPr>
          <a:xfrm>
            <a:off x="1687338" y="3160480"/>
            <a:ext cx="4252815" cy="434345"/>
          </a:xfrm>
          <a:prstGeom prst="rect">
            <a:avLst/>
          </a:prstGeom>
        </p:spPr>
        <p:txBody>
          <a:bodyPr/>
          <a:lstStyle>
            <a:lvl1pPr algn="l">
              <a:buNone/>
              <a:defRPr sz="3400" b="0">
                <a:solidFill>
                  <a:srgbClr val="FFFFFF"/>
                </a:solidFill>
              </a:defRPr>
            </a:lvl1pPr>
          </a:lstStyle>
          <a:p>
            <a:r>
              <a:rPr lang="tr-TR" dirty="0"/>
              <a:t>Asıl başlık stili için tıklatın</a:t>
            </a:r>
            <a:endParaRPr lang="en-US" dirty="0"/>
          </a:p>
        </p:txBody>
      </p:sp>
      <p:sp>
        <p:nvSpPr>
          <p:cNvPr id="9" name="11 Veri Yer Tutucusu"/>
          <p:cNvSpPr>
            <a:spLocks noGrp="1"/>
          </p:cNvSpPr>
          <p:nvPr>
            <p:ph type="dt" sz="half" idx="10"/>
          </p:nvPr>
        </p:nvSpPr>
        <p:spPr>
          <a:xfrm>
            <a:off x="6249018" y="6248990"/>
            <a:ext cx="2666185" cy="365128"/>
          </a:xfrm>
        </p:spPr>
        <p:txBody>
          <a:bodyPr/>
          <a:lstStyle>
            <a:lvl1pPr>
              <a:defRPr/>
            </a:lvl1pPr>
          </a:lstStyle>
          <a:p>
            <a:pPr>
              <a:defRPr/>
            </a:pPr>
            <a:fld id="{F4F5C2C6-4272-4991-B50C-12AA22C1C9DE}" type="datetime1">
              <a:rPr lang="tr-TR" smtClean="0"/>
              <a:pPr>
                <a:defRPr/>
              </a:pPr>
              <a:t>2.05.2019</a:t>
            </a:fld>
            <a:endParaRPr lang="tr-TR"/>
          </a:p>
        </p:txBody>
      </p:sp>
      <p:sp>
        <p:nvSpPr>
          <p:cNvPr id="10" name="13 Altbilgi Yer Tutucusu"/>
          <p:cNvSpPr>
            <a:spLocks noGrp="1"/>
          </p:cNvSpPr>
          <p:nvPr>
            <p:ph type="ftr" sz="quarter" idx="11"/>
          </p:nvPr>
        </p:nvSpPr>
        <p:spPr>
          <a:xfrm>
            <a:off x="1600272" y="6246202"/>
            <a:ext cx="4572001" cy="365128"/>
          </a:xfrm>
        </p:spPr>
        <p:txBody>
          <a:bodyPr/>
          <a:lstStyle>
            <a:lvl1pPr>
              <a:defRPr/>
            </a:lvl1pPr>
          </a:lstStyle>
          <a:p>
            <a:pPr>
              <a:defRPr/>
            </a:pPr>
            <a:endParaRPr lang="tr-TR" dirty="0"/>
          </a:p>
        </p:txBody>
      </p:sp>
      <p:sp>
        <p:nvSpPr>
          <p:cNvPr id="11" name="Unvan 1"/>
          <p:cNvSpPr txBox="1">
            <a:spLocks/>
          </p:cNvSpPr>
          <p:nvPr userDrawn="1"/>
        </p:nvSpPr>
        <p:spPr>
          <a:xfrm rot="19943020">
            <a:off x="23580" y="2740501"/>
            <a:ext cx="9096840" cy="1376998"/>
          </a:xfrm>
          <a:prstGeom prst="rect">
            <a:avLst/>
          </a:prstGeom>
          <a:noFill/>
          <a:ln>
            <a:noFill/>
          </a:ln>
        </p:spPr>
        <p:txBody>
          <a:bodyPr anchor="b">
            <a:normAutofit fontScale="77500" lnSpcReduction="20000"/>
          </a:bodyPr>
          <a:lstStyle>
            <a:defPPr>
              <a:defRPr lang="tr-T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r>
              <a:rPr lang="tr-TR" sz="8800"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1083005"/>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2.05.2019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2.05.2019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2.05.2019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2.05.2019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2.05.2019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2.05.2019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
        <p:nvSpPr>
          <p:cNvPr id="5" name="Unvan 1"/>
          <p:cNvSpPr txBox="1">
            <a:spLocks/>
          </p:cNvSpPr>
          <p:nvPr userDrawn="1"/>
        </p:nvSpPr>
        <p:spPr>
          <a:xfrm rot="19943020">
            <a:off x="23580" y="2740501"/>
            <a:ext cx="9096840" cy="1376998"/>
          </a:xfrm>
          <a:prstGeom prst="rect">
            <a:avLst/>
          </a:prstGeom>
          <a:noFill/>
          <a:ln>
            <a:noFill/>
          </a:ln>
        </p:spPr>
        <p:txBody>
          <a:bodyPr anchor="b">
            <a:normAutofit fontScale="77500" lnSpcReduction="20000"/>
          </a:bodyPr>
          <a:lstStyle>
            <a:defPPr>
              <a:defRPr lang="tr-T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r>
              <a:rPr lang="tr-TR" sz="8800"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2.05.2019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2.05.2019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2.05.2019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19.png"/></Relationships>
</file>

<file path=ppt/slides/_rels/slide6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Veri Yer Tutucusu"/>
          <p:cNvSpPr>
            <a:spLocks noGrp="1"/>
          </p:cNvSpPr>
          <p:nvPr>
            <p:ph type="dt" sz="quarter" idx="10"/>
          </p:nvPr>
        </p:nvSpPr>
        <p:spPr>
          <a:xfrm>
            <a:off x="7589478" y="6381328"/>
            <a:ext cx="1230994" cy="365128"/>
          </a:xfrm>
        </p:spPr>
        <p:txBody>
          <a:bodyPr/>
          <a:lstStyle/>
          <a:p>
            <a:pPr>
              <a:defRPr/>
            </a:pPr>
            <a:fld id="{83B264C0-35AC-412E-9356-0C6C68E5B980}" type="datetime1">
              <a:rPr lang="tr-TR" smtClean="0">
                <a:effectLst>
                  <a:outerShdw blurRad="38100" dist="38100" dir="2700000" algn="tl">
                    <a:srgbClr val="000000">
                      <a:alpha val="43137"/>
                    </a:srgbClr>
                  </a:outerShdw>
                </a:effectLst>
              </a:rPr>
              <a:pPr>
                <a:defRPr/>
              </a:pPr>
              <a:t>2.05.2019</a:t>
            </a:fld>
            <a:endParaRPr lang="tr-TR" dirty="0">
              <a:effectLst>
                <a:outerShdw blurRad="38100" dist="38100" dir="2700000" algn="tl">
                  <a:srgbClr val="000000">
                    <a:alpha val="43137"/>
                  </a:srgbClr>
                </a:outerShdw>
              </a:effectLst>
            </a:endParaRPr>
          </a:p>
        </p:txBody>
      </p:sp>
      <p:sp>
        <p:nvSpPr>
          <p:cNvPr id="6" name="5 Altbilgi Yer Tutucusu"/>
          <p:cNvSpPr>
            <a:spLocks noGrp="1"/>
          </p:cNvSpPr>
          <p:nvPr>
            <p:ph type="ftr" sz="quarter" idx="11"/>
          </p:nvPr>
        </p:nvSpPr>
        <p:spPr>
          <a:xfrm>
            <a:off x="107505" y="6381328"/>
            <a:ext cx="1812772" cy="365128"/>
          </a:xfrm>
        </p:spPr>
        <p:txBody>
          <a:bodyPr/>
          <a:lstStyle/>
          <a:p>
            <a:pPr>
              <a:defRPr/>
            </a:pPr>
            <a:endParaRPr lang="tr-TR" dirty="0">
              <a:effectLst>
                <a:outerShdw blurRad="38100" dist="38100" dir="2700000" algn="tl">
                  <a:srgbClr val="000000">
                    <a:alpha val="43137"/>
                  </a:srgbClr>
                </a:outerShdw>
              </a:effectLst>
            </a:endParaRPr>
          </a:p>
        </p:txBody>
      </p:sp>
      <p:sp>
        <p:nvSpPr>
          <p:cNvPr id="9" name="8 Dikdörtgen"/>
          <p:cNvSpPr/>
          <p:nvPr/>
        </p:nvSpPr>
        <p:spPr>
          <a:xfrm>
            <a:off x="2123728" y="3068960"/>
            <a:ext cx="6775728" cy="661720"/>
          </a:xfrm>
          <a:prstGeom prst="rect">
            <a:avLst/>
          </a:prstGeom>
          <a:noFill/>
        </p:spPr>
        <p:txBody>
          <a:bodyPr wrap="square" lIns="97673" tIns="0" rIns="97673" bIns="0" anchor="ctr" anchorCtr="0">
            <a:spAutoFit/>
            <a:scene3d>
              <a:camera prst="orthographicFront"/>
              <a:lightRig rig="soft" dir="t">
                <a:rot lat="0" lon="0" rev="10800000"/>
              </a:lightRig>
            </a:scene3d>
            <a:sp3d>
              <a:bevelT w="27940" h="12700"/>
              <a:contourClr>
                <a:srgbClr val="DDDDDD"/>
              </a:contourClr>
            </a:sp3d>
          </a:bodyPr>
          <a:lstStyle/>
          <a:p>
            <a:pPr algn="ctr">
              <a:defRPr/>
            </a:pPr>
            <a:r>
              <a:rPr lang="tr-TR" sz="4300" b="1" spc="161" dirty="0">
                <a:ln w="11430"/>
                <a:solidFill>
                  <a:srgbClr val="F8F8F8"/>
                </a:solidFill>
                <a:effectLst>
                  <a:outerShdw blurRad="38100" dist="38100" dir="2700000" algn="tl">
                    <a:srgbClr val="000000">
                      <a:alpha val="43137"/>
                    </a:srgbClr>
                  </a:outerShdw>
                </a:effectLst>
              </a:rPr>
              <a:t>ÖNBÜRO YÖNETİMİ</a:t>
            </a:r>
          </a:p>
        </p:txBody>
      </p:sp>
      <p:sp>
        <p:nvSpPr>
          <p:cNvPr id="7" name="1 Başlık"/>
          <p:cNvSpPr txBox="1">
            <a:spLocks/>
          </p:cNvSpPr>
          <p:nvPr/>
        </p:nvSpPr>
        <p:spPr bwMode="auto">
          <a:xfrm>
            <a:off x="1429893" y="404664"/>
            <a:ext cx="6245961" cy="231461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7673" tIns="48836" rIns="97673" bIns="48836">
            <a:spAutoFit/>
          </a:bodyPr>
          <a:lstStyle>
            <a:defPPr>
              <a:defRPr lang="tr-TR"/>
            </a:defPPr>
            <a:lvl1pPr algn="ctr">
              <a:lnSpc>
                <a:spcPct val="150000"/>
              </a:lnSpc>
              <a:defRPr sz="4300" b="1">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reflection blurRad="6350" stA="50000" endA="300" endPos="50000" dist="29997" dir="5400000" sy="-100000" algn="bl" rotWithShape="0"/>
                </a:effectLst>
              </a:defRPr>
            </a:lvl1pPr>
          </a:lstStyle>
          <a:p>
            <a:r>
              <a:rPr lang="tr-TR" sz="3200" dirty="0">
                <a:effectLst>
                  <a:outerShdw blurRad="50800" algn="tl" rotWithShape="0">
                    <a:srgbClr val="000000"/>
                  </a:outerShdw>
                  <a:reflection blurRad="12700" stA="17000" endPos="50000" dist="50800" dir="5400000" sy="-100000" algn="bl" rotWithShape="0"/>
                </a:effectLst>
              </a:rPr>
              <a:t>Ankara Üniversitesi </a:t>
            </a:r>
          </a:p>
          <a:p>
            <a:r>
              <a:rPr lang="tr-TR" sz="3200" dirty="0">
                <a:effectLst>
                  <a:outerShdw blurRad="50800" algn="tl" rotWithShape="0">
                    <a:srgbClr val="000000"/>
                  </a:outerShdw>
                  <a:reflection blurRad="12700" stA="17000" endPos="50000" dist="50800" dir="5400000" sy="-100000" algn="bl" rotWithShape="0"/>
                </a:effectLst>
              </a:rPr>
              <a:t>Beypazarı Meslek Yüksekokulu</a:t>
            </a:r>
          </a:p>
          <a:p>
            <a:r>
              <a:rPr lang="tr-TR" sz="3200" dirty="0">
                <a:effectLst>
                  <a:outerShdw blurRad="50800" algn="tl" rotWithShape="0">
                    <a:srgbClr val="000000"/>
                  </a:outerShdw>
                  <a:reflection blurRad="12700" stA="17000" endPos="50000" dist="50800" dir="5400000" sy="-100000" algn="bl" rotWithShape="0"/>
                </a:effectLst>
              </a:rPr>
              <a:t>Turizm ve Otel İşletmeciliği</a:t>
            </a:r>
          </a:p>
        </p:txBody>
      </p:sp>
      <p:sp>
        <p:nvSpPr>
          <p:cNvPr id="3" name="Dikdörtgen 2"/>
          <p:cNvSpPr/>
          <p:nvPr/>
        </p:nvSpPr>
        <p:spPr>
          <a:xfrm>
            <a:off x="107504" y="4437112"/>
            <a:ext cx="9036496" cy="2246769"/>
          </a:xfrm>
          <a:prstGeom prst="rect">
            <a:avLst/>
          </a:prstGeom>
        </p:spPr>
        <p:txBody>
          <a:bodyPr wrap="square">
            <a:spAutoFit/>
          </a:bodyPr>
          <a:lstStyle/>
          <a:p>
            <a:r>
              <a:rPr lang="tr-TR" sz="2800" b="1" dirty="0">
                <a:latin typeface="Times New Roman" panose="02020603050405020304" pitchFamily="18" charset="0"/>
                <a:cs typeface="Times New Roman" panose="02020603050405020304" pitchFamily="18" charset="0"/>
              </a:rPr>
              <a:t>Dersin kodu: </a:t>
            </a:r>
            <a:r>
              <a:rPr lang="tr-TR" sz="2800" dirty="0" smtClean="0">
                <a:latin typeface="Times New Roman" panose="02020603050405020304" pitchFamily="18" charset="0"/>
                <a:cs typeface="Times New Roman" panose="02020603050405020304" pitchFamily="18" charset="0"/>
              </a:rPr>
              <a:t>BTO249</a:t>
            </a:r>
            <a:endParaRPr lang="tr-TR" sz="2800" dirty="0">
              <a:latin typeface="Times New Roman" panose="02020603050405020304" pitchFamily="18" charset="0"/>
              <a:cs typeface="Times New Roman" panose="02020603050405020304" pitchFamily="18" charset="0"/>
            </a:endParaRPr>
          </a:p>
          <a:p>
            <a:r>
              <a:rPr lang="tr-TR" sz="2800" b="1" dirty="0">
                <a:latin typeface="Times New Roman" panose="02020603050405020304" pitchFamily="18" charset="0"/>
                <a:cs typeface="Times New Roman" panose="02020603050405020304" pitchFamily="18" charset="0"/>
              </a:rPr>
              <a:t>Sorumlu:</a:t>
            </a:r>
            <a:r>
              <a:rPr lang="tr-TR" sz="2800" dirty="0">
                <a:latin typeface="Times New Roman" panose="02020603050405020304" pitchFamily="18" charset="0"/>
                <a:cs typeface="Times New Roman" panose="02020603050405020304" pitchFamily="18" charset="0"/>
              </a:rPr>
              <a:t> </a:t>
            </a:r>
            <a:r>
              <a:rPr lang="tr-TR" sz="2800" dirty="0" err="1">
                <a:latin typeface="Times New Roman" panose="02020603050405020304" pitchFamily="18" charset="0"/>
                <a:cs typeface="Times New Roman" panose="02020603050405020304" pitchFamily="18" charset="0"/>
              </a:rPr>
              <a:t>Öğr</a:t>
            </a:r>
            <a:r>
              <a:rPr lang="tr-TR" sz="2800" dirty="0">
                <a:latin typeface="Times New Roman" panose="02020603050405020304" pitchFamily="18" charset="0"/>
                <a:cs typeface="Times New Roman" panose="02020603050405020304" pitchFamily="18" charset="0"/>
              </a:rPr>
              <a:t>. Gör. Fuat ATASOY</a:t>
            </a:r>
          </a:p>
          <a:p>
            <a:r>
              <a:rPr lang="tr-TR" sz="2800" b="1" dirty="0">
                <a:latin typeface="Times New Roman" panose="02020603050405020304" pitchFamily="18" charset="0"/>
                <a:cs typeface="Times New Roman" panose="02020603050405020304" pitchFamily="18" charset="0"/>
              </a:rPr>
              <a:t>Ünite:</a:t>
            </a:r>
            <a:r>
              <a:rPr lang="tr-TR" sz="2800" dirty="0">
                <a:latin typeface="Times New Roman" panose="02020603050405020304" pitchFamily="18" charset="0"/>
                <a:cs typeface="Times New Roman" panose="02020603050405020304" pitchFamily="18" charset="0"/>
              </a:rPr>
              <a:t> 10- 2.kısım</a:t>
            </a:r>
          </a:p>
          <a:p>
            <a:r>
              <a:rPr lang="tr-TR" sz="2800" b="1" dirty="0">
                <a:latin typeface="Times New Roman" panose="02020603050405020304" pitchFamily="18" charset="0"/>
                <a:cs typeface="Times New Roman" panose="02020603050405020304" pitchFamily="18" charset="0"/>
              </a:rPr>
              <a:t>Ünitenin </a:t>
            </a:r>
            <a:r>
              <a:rPr lang="tr-TR" sz="2800" b="1" dirty="0" err="1">
                <a:latin typeface="Times New Roman" panose="02020603050405020304" pitchFamily="18" charset="0"/>
                <a:cs typeface="Times New Roman" panose="02020603050405020304" pitchFamily="18" charset="0"/>
              </a:rPr>
              <a:t>adı:Konuk</a:t>
            </a:r>
            <a:r>
              <a:rPr lang="tr-TR" sz="2800" b="1" dirty="0">
                <a:latin typeface="Times New Roman" panose="02020603050405020304" pitchFamily="18" charset="0"/>
                <a:cs typeface="Times New Roman" panose="02020603050405020304" pitchFamily="18" charset="0"/>
              </a:rPr>
              <a:t> Şikayetlerinde İzlenecek Yol </a:t>
            </a:r>
            <a:r>
              <a:rPr lang="tr-TR" sz="2800" dirty="0">
                <a:latin typeface="Times New Roman" panose="02020603050405020304" pitchFamily="18" charset="0"/>
                <a:cs typeface="Times New Roman" panose="02020603050405020304" pitchFamily="18" charset="0"/>
              </a:rPr>
              <a:t> </a:t>
            </a:r>
            <a:br>
              <a:rPr lang="tr-TR" sz="2800" dirty="0">
                <a:latin typeface="Times New Roman" panose="02020603050405020304" pitchFamily="18" charset="0"/>
                <a:cs typeface="Times New Roman" panose="02020603050405020304" pitchFamily="18" charset="0"/>
              </a:rPr>
            </a:br>
            <a:endParaRPr lang="tr-TR" sz="2800" dirty="0">
              <a:latin typeface="Times New Roman" panose="02020603050405020304" pitchFamily="18"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700908873"/>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6F61B15-C361-4E31-9EA2-C6EB6E20F078}"/>
              </a:ext>
            </a:extLst>
          </p:cNvPr>
          <p:cNvSpPr/>
          <p:nvPr/>
        </p:nvSpPr>
        <p:spPr>
          <a:xfrm>
            <a:off x="181274" y="188640"/>
            <a:ext cx="8928992" cy="6309420"/>
          </a:xfrm>
          <a:prstGeom prst="rect">
            <a:avLst/>
          </a:prstGeom>
        </p:spPr>
        <p:txBody>
          <a:bodyPr wrap="square">
            <a:spAutoFit/>
          </a:bodyPr>
          <a:lstStyle/>
          <a:p>
            <a:pPr algn="ctr"/>
            <a:r>
              <a:rPr lang="tr-TR" sz="2400" b="1" dirty="0">
                <a:solidFill>
                  <a:srgbClr val="FF0000"/>
                </a:solidFill>
                <a:latin typeface="Times New Roman" panose="02020603050405020304" pitchFamily="18" charset="0"/>
                <a:cs typeface="Times New Roman" panose="02020603050405020304" pitchFamily="18" charset="0"/>
              </a:rPr>
              <a:t>Konuk İlişkileri ve Şikayetlerde Kaçınılması Gereken Davranışlar</a:t>
            </a:r>
            <a:r>
              <a:rPr lang="tr-TR" sz="2400" dirty="0">
                <a:solidFill>
                  <a:srgbClr val="FF0000"/>
                </a:solidFill>
                <a:latin typeface="Times New Roman" panose="02020603050405020304" pitchFamily="18" charset="0"/>
                <a:cs typeface="Times New Roman" panose="02020603050405020304" pitchFamily="18" charset="0"/>
              </a:rPr>
              <a:t> </a:t>
            </a:r>
            <a:br>
              <a:rPr lang="tr-TR" sz="2400" dirty="0">
                <a:solidFill>
                  <a:srgbClr val="FF0000"/>
                </a:solidFill>
                <a:latin typeface="Times New Roman" panose="02020603050405020304" pitchFamily="18" charset="0"/>
                <a:cs typeface="Times New Roman" panose="02020603050405020304" pitchFamily="18" charset="0"/>
              </a:rPr>
            </a:br>
            <a:endParaRPr lang="tr-TR" sz="2400" dirty="0">
              <a:solidFill>
                <a:srgbClr val="FF0000"/>
              </a:solidFill>
              <a:latin typeface="Times New Roman" panose="02020603050405020304" pitchFamily="18" charset="0"/>
              <a:cs typeface="Times New Roman" panose="02020603050405020304" pitchFamily="18" charset="0"/>
            </a:endParaRPr>
          </a:p>
          <a:p>
            <a:pPr algn="ctr"/>
            <a:endParaRPr lang="tr-TR" sz="2400" dirty="0">
              <a:solidFill>
                <a:srgbClr val="FF0000"/>
              </a:solidFill>
              <a:latin typeface="Times New Roman" panose="02020603050405020304" pitchFamily="18" charset="0"/>
              <a:cs typeface="Times New Roman" panose="02020603050405020304" pitchFamily="18" charset="0"/>
            </a:endParaRPr>
          </a:p>
          <a:p>
            <a:pPr algn="ctr"/>
            <a:r>
              <a:rPr lang="tr-TR" sz="2200" b="1" dirty="0">
                <a:latin typeface="Times New Roman" panose="02020603050405020304" pitchFamily="18" charset="0"/>
                <a:cs typeface="Times New Roman" panose="02020603050405020304" pitchFamily="18" charset="0"/>
              </a:rPr>
              <a:t>Şikâyet karşısında savunmaya geçmek: </a:t>
            </a:r>
            <a:r>
              <a:rPr lang="tr-TR" sz="2200" b="1" i="1" dirty="0">
                <a:latin typeface="Times New Roman" panose="02020603050405020304" pitchFamily="18" charset="0"/>
                <a:cs typeface="Times New Roman" panose="02020603050405020304" pitchFamily="18" charset="0"/>
              </a:rPr>
              <a:t>Hayır!</a:t>
            </a:r>
          </a:p>
          <a:p>
            <a:pPr algn="ctr"/>
            <a:r>
              <a:rPr lang="tr-TR" sz="2200" b="1" i="1" dirty="0">
                <a:latin typeface="Times New Roman" panose="02020603050405020304" pitchFamily="18" charset="0"/>
                <a:cs typeface="Times New Roman" panose="02020603050405020304" pitchFamily="18" charset="0"/>
              </a:rPr>
              <a:t/>
            </a:r>
            <a:br>
              <a:rPr lang="tr-TR" sz="2200" b="1" i="1"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Otelcilik bir ekip oyunudur, çünkü otelcilik hizmeti bir bütündür.</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Konuklarımız, sunduğumuz tüm servislerimizin beklenti düzeylerinin üstünde olmasını isterler ve bunu beklerler. Servislerimizin bir</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tanesindeki bir aksaklık, konuğun otelimizin tümü hakkındaki kalite</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değerlendirmesini olumsuz yönde etkileyebilir. 'Otelimizin odaları</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çok geniş ve konforludur, manzaramız da harikadır; fakat havalandırmamız yetersizdir, bizi mazur görün ve konuğumuz olmaya devam</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edin' veya 'yemeklerimiz çok lezzetlidir fakat garsonlarımız biraz</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aksidir, yine bekleriz' diyebilir miyiz?</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Konuk şikâyet ve dileğini, otel içinde çevresindeki bir görevliye aktarmak ihtiyacını hisseder. Aslında, bu davranış akıllı otelcinin avantajı-</a:t>
            </a:r>
            <a:br>
              <a:rPr lang="tr-TR" sz="2200" dirty="0">
                <a:latin typeface="Times New Roman" panose="02020603050405020304" pitchFamily="18" charset="0"/>
                <a:cs typeface="Times New Roman" panose="02020603050405020304" pitchFamily="18" charset="0"/>
              </a:rPr>
            </a:br>
            <a:r>
              <a:rPr lang="tr-TR" sz="2200" dirty="0" err="1">
                <a:latin typeface="Times New Roman" panose="02020603050405020304" pitchFamily="18" charset="0"/>
                <a:cs typeface="Times New Roman" panose="02020603050405020304" pitchFamily="18" charset="0"/>
              </a:rPr>
              <a:t>dır</a:t>
            </a:r>
            <a:r>
              <a:rPr lang="tr-TR" sz="2200" dirty="0">
                <a:latin typeface="Times New Roman" panose="02020603050405020304" pitchFamily="18" charset="0"/>
                <a:cs typeface="Times New Roman" panose="02020603050405020304" pitchFamily="18" charset="0"/>
              </a:rPr>
              <a:t>. Çünkü: </a:t>
            </a:r>
            <a:r>
              <a:rPr lang="tr-TR" dirty="0"/>
              <a:t/>
            </a:r>
            <a:br>
              <a:rPr lang="tr-TR" dirty="0"/>
            </a:br>
            <a:endParaRPr lang="tr-TR" sz="2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7059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6F61B15-C361-4E31-9EA2-C6EB6E20F078}"/>
              </a:ext>
            </a:extLst>
          </p:cNvPr>
          <p:cNvSpPr/>
          <p:nvPr/>
        </p:nvSpPr>
        <p:spPr>
          <a:xfrm>
            <a:off x="181274" y="188640"/>
            <a:ext cx="8928992" cy="5755422"/>
          </a:xfrm>
          <a:prstGeom prst="rect">
            <a:avLst/>
          </a:prstGeom>
        </p:spPr>
        <p:txBody>
          <a:bodyPr wrap="square">
            <a:spAutoFit/>
          </a:bodyPr>
          <a:lstStyle/>
          <a:p>
            <a:pPr algn="ctr"/>
            <a:r>
              <a:rPr lang="tr-TR" sz="2400" b="1" dirty="0">
                <a:solidFill>
                  <a:srgbClr val="FF0000"/>
                </a:solidFill>
                <a:latin typeface="Times New Roman" panose="02020603050405020304" pitchFamily="18" charset="0"/>
                <a:cs typeface="Times New Roman" panose="02020603050405020304" pitchFamily="18" charset="0"/>
              </a:rPr>
              <a:t>Konuk İlişkileri ve Şikayetlerde Kaçınılması Gereken Davranışlar</a:t>
            </a:r>
            <a:r>
              <a:rPr lang="tr-TR" sz="2400" dirty="0">
                <a:solidFill>
                  <a:srgbClr val="FF0000"/>
                </a:solidFill>
                <a:latin typeface="Times New Roman" panose="02020603050405020304" pitchFamily="18" charset="0"/>
                <a:cs typeface="Times New Roman" panose="02020603050405020304" pitchFamily="18" charset="0"/>
              </a:rPr>
              <a:t> </a:t>
            </a:r>
            <a:br>
              <a:rPr lang="tr-TR" sz="2400" dirty="0">
                <a:solidFill>
                  <a:srgbClr val="FF0000"/>
                </a:solidFill>
                <a:latin typeface="Times New Roman" panose="02020603050405020304" pitchFamily="18" charset="0"/>
                <a:cs typeface="Times New Roman" panose="02020603050405020304" pitchFamily="18" charset="0"/>
              </a:rPr>
            </a:br>
            <a:endParaRPr lang="tr-TR" sz="2400" dirty="0">
              <a:solidFill>
                <a:srgbClr val="FF0000"/>
              </a:solidFill>
              <a:latin typeface="Times New Roman" panose="02020603050405020304" pitchFamily="18" charset="0"/>
              <a:cs typeface="Times New Roman" panose="02020603050405020304" pitchFamily="18" charset="0"/>
            </a:endParaRPr>
          </a:p>
          <a:p>
            <a:pPr algn="ctr"/>
            <a:endParaRPr lang="tr-TR" sz="2400" dirty="0">
              <a:solidFill>
                <a:srgbClr val="FF0000"/>
              </a:solidFill>
              <a:latin typeface="Times New Roman" panose="02020603050405020304" pitchFamily="18" charset="0"/>
              <a:cs typeface="Times New Roman" panose="02020603050405020304" pitchFamily="18" charset="0"/>
            </a:endParaRPr>
          </a:p>
          <a:p>
            <a:pPr algn="ctr"/>
            <a:r>
              <a:rPr lang="tr-TR" sz="2400" dirty="0">
                <a:latin typeface="Times New Roman" panose="02020603050405020304" pitchFamily="18" charset="0"/>
                <a:cs typeface="Times New Roman" panose="02020603050405020304" pitchFamily="18" charset="0"/>
              </a:rPr>
              <a:t>• Konuğun dilek veya şikâyeti, bunu takdir edebilen ve değerlendirebilen akıllı bir otelci için önemli bir </a:t>
            </a:r>
            <a:r>
              <a:rPr lang="tr-TR" sz="2400" dirty="0">
                <a:solidFill>
                  <a:srgbClr val="FF0000"/>
                </a:solidFill>
                <a:latin typeface="Times New Roman" panose="02020603050405020304" pitchFamily="18" charset="0"/>
                <a:cs typeface="Times New Roman" panose="02020603050405020304" pitchFamily="18" charset="0"/>
              </a:rPr>
              <a:t>geribildirimdir.</a:t>
            </a:r>
            <a:r>
              <a:rPr lang="tr-TR" sz="2400" dirty="0">
                <a:latin typeface="Times New Roman" panose="02020603050405020304" pitchFamily="18" charset="0"/>
                <a:cs typeface="Times New Roman" panose="02020603050405020304" pitchFamily="18" charset="0"/>
              </a:rPr>
              <a:t> Otelci, bu bilgiden hareketle, bir yandan şikâyetçi konuğunu yeniden kazanma fırsatını elde eder, diğer yandan da başka konukların da aynı</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aksaklıkla karşılaşmalarını önler.</a:t>
            </a:r>
          </a:p>
          <a:p>
            <a:pPr algn="ctr"/>
            <a:r>
              <a:rPr lang="tr-TR" sz="2400" dirty="0">
                <a:latin typeface="Times New Roman" panose="02020603050405020304" pitchFamily="18" charset="0"/>
                <a:cs typeface="Times New Roman" panose="02020603050405020304" pitchFamily="18" charset="0"/>
              </a:rPr>
              <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 Şikâyet eden</a:t>
            </a:r>
            <a:r>
              <a:rPr lang="tr-TR" sz="2400" b="1" dirty="0">
                <a:latin typeface="Times New Roman" panose="02020603050405020304" pitchFamily="18" charset="0"/>
                <a:cs typeface="Times New Roman" panose="02020603050405020304" pitchFamily="18" charset="0"/>
              </a:rPr>
              <a:t>, sorununu bir otel yetkilisine aktaran konuk, şikâyetini/sorununu içine atan konuktan </a:t>
            </a:r>
            <a:r>
              <a:rPr lang="tr-TR" sz="2400" dirty="0">
                <a:latin typeface="Times New Roman" panose="02020603050405020304" pitchFamily="18" charset="0"/>
                <a:cs typeface="Times New Roman" panose="02020603050405020304" pitchFamily="18" charset="0"/>
              </a:rPr>
              <a:t>daha iyidir. Çünkü bu konuk henüz kaybedilmemiştir. Halbuki diğeri, kendini kazanma şansını bize vermeden gidecek, belki bir daha geri gelmeyecek ve belki de çevresine bizi kötüleyecektir</a:t>
            </a:r>
            <a:r>
              <a:rPr lang="tr-TR" sz="3200" dirty="0">
                <a:latin typeface="Times New Roman" panose="02020603050405020304" pitchFamily="18" charset="0"/>
                <a:cs typeface="Times New Roman" panose="02020603050405020304" pitchFamily="18" charset="0"/>
              </a:rPr>
              <a:t> </a:t>
            </a:r>
            <a:r>
              <a:rPr lang="tr-TR" sz="2400" dirty="0"/>
              <a:t/>
            </a:r>
            <a:br>
              <a:rPr lang="tr-TR" sz="2400" dirty="0"/>
            </a:br>
            <a:endParaRPr lang="tr-TR" sz="2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93137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6F61B15-C361-4E31-9EA2-C6EB6E20F078}"/>
              </a:ext>
            </a:extLst>
          </p:cNvPr>
          <p:cNvSpPr/>
          <p:nvPr/>
        </p:nvSpPr>
        <p:spPr>
          <a:xfrm>
            <a:off x="181274" y="188640"/>
            <a:ext cx="8928992" cy="6617196"/>
          </a:xfrm>
          <a:prstGeom prst="rect">
            <a:avLst/>
          </a:prstGeom>
        </p:spPr>
        <p:txBody>
          <a:bodyPr wrap="square">
            <a:spAutoFit/>
          </a:bodyPr>
          <a:lstStyle/>
          <a:p>
            <a:pPr algn="ctr"/>
            <a:r>
              <a:rPr lang="tr-TR" sz="2400" b="1" dirty="0">
                <a:solidFill>
                  <a:srgbClr val="FF0000"/>
                </a:solidFill>
                <a:latin typeface="Times New Roman" panose="02020603050405020304" pitchFamily="18" charset="0"/>
                <a:cs typeface="Times New Roman" panose="02020603050405020304" pitchFamily="18" charset="0"/>
              </a:rPr>
              <a:t>Konuk İlişkileri ve Şikayetlerde Kaçınılması Gereken Davranışlar</a:t>
            </a:r>
            <a:r>
              <a:rPr lang="tr-TR" sz="2400" dirty="0">
                <a:solidFill>
                  <a:srgbClr val="FF0000"/>
                </a:solidFill>
                <a:latin typeface="Times New Roman" panose="02020603050405020304" pitchFamily="18" charset="0"/>
                <a:cs typeface="Times New Roman" panose="02020603050405020304" pitchFamily="18" charset="0"/>
              </a:rPr>
              <a:t> </a:t>
            </a:r>
            <a:br>
              <a:rPr lang="tr-TR" sz="2400" dirty="0">
                <a:solidFill>
                  <a:srgbClr val="FF0000"/>
                </a:solidFill>
                <a:latin typeface="Times New Roman" panose="02020603050405020304" pitchFamily="18" charset="0"/>
                <a:cs typeface="Times New Roman" panose="02020603050405020304" pitchFamily="18" charset="0"/>
              </a:rPr>
            </a:br>
            <a:endParaRPr lang="tr-TR" sz="2400" dirty="0">
              <a:solidFill>
                <a:srgbClr val="FF0000"/>
              </a:solidFill>
              <a:latin typeface="Times New Roman" panose="02020603050405020304" pitchFamily="18" charset="0"/>
              <a:cs typeface="Times New Roman" panose="02020603050405020304" pitchFamily="18" charset="0"/>
            </a:endParaRPr>
          </a:p>
          <a:p>
            <a:pPr algn="ctr"/>
            <a:endParaRPr lang="tr-TR" sz="2400" dirty="0">
              <a:solidFill>
                <a:srgbClr val="FF0000"/>
              </a:solidFill>
              <a:latin typeface="Times New Roman" panose="02020603050405020304" pitchFamily="18" charset="0"/>
              <a:cs typeface="Times New Roman" panose="02020603050405020304" pitchFamily="18" charset="0"/>
            </a:endParaRPr>
          </a:p>
          <a:p>
            <a:pPr algn="ctr"/>
            <a:r>
              <a:rPr lang="tr-TR" sz="2200" b="1" dirty="0">
                <a:latin typeface="Times New Roman" panose="02020603050405020304" pitchFamily="18" charset="0"/>
                <a:cs typeface="Times New Roman" panose="02020603050405020304" pitchFamily="18" charset="0"/>
              </a:rPr>
              <a:t>Şikâyetleri kişisel olarak algılamak: </a:t>
            </a:r>
            <a:r>
              <a:rPr lang="tr-TR" sz="2200" b="1" i="1" dirty="0">
                <a:latin typeface="Times New Roman" panose="02020603050405020304" pitchFamily="18" charset="0"/>
                <a:cs typeface="Times New Roman" panose="02020603050405020304" pitchFamily="18" charset="0"/>
              </a:rPr>
              <a:t>Hayır!</a:t>
            </a:r>
          </a:p>
          <a:p>
            <a:pPr algn="ctr"/>
            <a:r>
              <a:rPr lang="tr-TR" sz="2200" b="1" i="1" dirty="0">
                <a:latin typeface="Times New Roman" panose="02020603050405020304" pitchFamily="18" charset="0"/>
                <a:cs typeface="Times New Roman" panose="02020603050405020304" pitchFamily="18" charset="0"/>
              </a:rPr>
              <a:t/>
            </a:r>
            <a:br>
              <a:rPr lang="tr-TR" sz="2200" b="1" i="1"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Konuk, şikâyetini çözümleyecek, sorununu aktaracak </a:t>
            </a:r>
            <a:r>
              <a:rPr lang="tr-TR" sz="2200" b="1" dirty="0">
                <a:solidFill>
                  <a:srgbClr val="FF0000"/>
                </a:solidFill>
                <a:latin typeface="Times New Roman" panose="02020603050405020304" pitchFamily="18" charset="0"/>
                <a:cs typeface="Times New Roman" panose="02020603050405020304" pitchFamily="18" charset="0"/>
              </a:rPr>
              <a:t>muhatap</a:t>
            </a:r>
            <a:r>
              <a:rPr lang="tr-TR" sz="2200" dirty="0">
                <a:latin typeface="Times New Roman" panose="02020603050405020304" pitchFamily="18" charset="0"/>
                <a:cs typeface="Times New Roman" panose="02020603050405020304" pitchFamily="18" charset="0"/>
              </a:rPr>
              <a:t> arar.</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Şikâyetin muhatabı olmak başka bir şey, sorumlusu olmak başka bir</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şeydir. Bu nedenle şikâyeti </a:t>
            </a:r>
            <a:r>
              <a:rPr lang="tr-TR" sz="2200" b="1" dirty="0">
                <a:latin typeface="Times New Roman" panose="02020603050405020304" pitchFamily="18" charset="0"/>
                <a:cs typeface="Times New Roman" panose="02020603050405020304" pitchFamily="18" charset="0"/>
              </a:rPr>
              <a:t>kişisel olarak algılamak ve konuğa karşı</a:t>
            </a:r>
            <a:br>
              <a:rPr lang="tr-TR" sz="2200" b="1" dirty="0">
                <a:latin typeface="Times New Roman" panose="02020603050405020304" pitchFamily="18" charset="0"/>
                <a:cs typeface="Times New Roman" panose="02020603050405020304" pitchFamily="18" charset="0"/>
              </a:rPr>
            </a:br>
            <a:r>
              <a:rPr lang="tr-TR" sz="2200" b="1" dirty="0">
                <a:latin typeface="Times New Roman" panose="02020603050405020304" pitchFamily="18" charset="0"/>
                <a:cs typeface="Times New Roman" panose="02020603050405020304" pitchFamily="18" charset="0"/>
              </a:rPr>
              <a:t>buna göre bir davranış sergilemek bizi profesyonellikten uzaklaştırır.</a:t>
            </a:r>
            <a:br>
              <a:rPr lang="tr-TR" sz="2200" b="1"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Konuğumuz, şikâyetini dile getirirken </a:t>
            </a:r>
            <a:r>
              <a:rPr lang="tr-TR" sz="2200" b="1" dirty="0">
                <a:latin typeface="Times New Roman" panose="02020603050405020304" pitchFamily="18" charset="0"/>
                <a:cs typeface="Times New Roman" panose="02020603050405020304" pitchFamily="18" charset="0"/>
              </a:rPr>
              <a:t>sinirli, hatta hırçın </a:t>
            </a:r>
            <a:r>
              <a:rPr lang="tr-TR" sz="2200" dirty="0">
                <a:latin typeface="Times New Roman" panose="02020603050405020304" pitchFamily="18" charset="0"/>
                <a:cs typeface="Times New Roman" panose="02020603050405020304" pitchFamily="18" charset="0"/>
              </a:rPr>
              <a:t>bile olabilir.</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Bu davranışı kesinlikle size karşı değildir; fakat muhatabı sizsinizdir.</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Hırçınlığının nedeni ise doğrudan şikâyetin konusudur. </a:t>
            </a:r>
            <a:r>
              <a:rPr lang="tr-TR" sz="2200" dirty="0">
                <a:solidFill>
                  <a:srgbClr val="FF0000"/>
                </a:solidFill>
                <a:latin typeface="Times New Roman" panose="02020603050405020304" pitchFamily="18" charset="0"/>
                <a:cs typeface="Times New Roman" panose="02020603050405020304" pitchFamily="18" charset="0"/>
              </a:rPr>
              <a:t>Kendinizi</a:t>
            </a:r>
            <a:br>
              <a:rPr lang="tr-TR" sz="2200" dirty="0">
                <a:solidFill>
                  <a:srgbClr val="FF0000"/>
                </a:solidFill>
                <a:latin typeface="Times New Roman" panose="02020603050405020304" pitchFamily="18" charset="0"/>
                <a:cs typeface="Times New Roman" panose="02020603050405020304" pitchFamily="18" charset="0"/>
              </a:rPr>
            </a:br>
            <a:r>
              <a:rPr lang="tr-TR" sz="2200" dirty="0">
                <a:solidFill>
                  <a:srgbClr val="FF0000"/>
                </a:solidFill>
                <a:latin typeface="Times New Roman" panose="02020603050405020304" pitchFamily="18" charset="0"/>
                <a:cs typeface="Times New Roman" panose="02020603050405020304" pitchFamily="18" charset="0"/>
              </a:rPr>
              <a:t>onun yerine koyun, gürültüden sabaha kadar önemli bir miktarda</a:t>
            </a:r>
            <a:br>
              <a:rPr lang="tr-TR" sz="2200" dirty="0">
                <a:solidFill>
                  <a:srgbClr val="FF0000"/>
                </a:solidFill>
                <a:latin typeface="Times New Roman" panose="02020603050405020304" pitchFamily="18" charset="0"/>
                <a:cs typeface="Times New Roman" panose="02020603050405020304" pitchFamily="18" charset="0"/>
              </a:rPr>
            </a:br>
            <a:r>
              <a:rPr lang="tr-TR" sz="2200" dirty="0">
                <a:solidFill>
                  <a:srgbClr val="FF0000"/>
                </a:solidFill>
                <a:latin typeface="Times New Roman" panose="02020603050405020304" pitchFamily="18" charset="0"/>
                <a:cs typeface="Times New Roman" panose="02020603050405020304" pitchFamily="18" charset="0"/>
              </a:rPr>
              <a:t>para ödeyerek konaklamakta olduğunuz otelinizdeki odanızda uyuyamamış olduğunuzu ve bu şikâyetinizi ertesi sabah resepsiyon</a:t>
            </a:r>
            <a:br>
              <a:rPr lang="tr-TR" sz="2200" dirty="0">
                <a:solidFill>
                  <a:srgbClr val="FF0000"/>
                </a:solidFill>
                <a:latin typeface="Times New Roman" panose="02020603050405020304" pitchFamily="18" charset="0"/>
                <a:cs typeface="Times New Roman" panose="02020603050405020304" pitchFamily="18" charset="0"/>
              </a:rPr>
            </a:br>
            <a:r>
              <a:rPr lang="tr-TR" sz="2200" dirty="0">
                <a:solidFill>
                  <a:srgbClr val="FF0000"/>
                </a:solidFill>
                <a:latin typeface="Times New Roman" panose="02020603050405020304" pitchFamily="18" charset="0"/>
                <a:cs typeface="Times New Roman" panose="02020603050405020304" pitchFamily="18" charset="0"/>
              </a:rPr>
              <a:t>görevlisine dile getirdiğinizi varsayalım. </a:t>
            </a:r>
            <a:r>
              <a:rPr lang="tr-TR" sz="2200" dirty="0">
                <a:latin typeface="Times New Roman" panose="02020603050405020304" pitchFamily="18" charset="0"/>
                <a:cs typeface="Times New Roman" panose="02020603050405020304" pitchFamily="18" charset="0"/>
              </a:rPr>
              <a:t>Bunu ne derece sakin, güler</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yüzle ve </a:t>
            </a:r>
            <a:r>
              <a:rPr lang="tr-TR" sz="2200" dirty="0" err="1">
                <a:latin typeface="Times New Roman" panose="02020603050405020304" pitchFamily="18" charset="0"/>
                <a:cs typeface="Times New Roman" panose="02020603050405020304" pitchFamily="18" charset="0"/>
              </a:rPr>
              <a:t>resepsiyonisti</a:t>
            </a:r>
            <a:r>
              <a:rPr lang="tr-TR" sz="2200" dirty="0">
                <a:latin typeface="Times New Roman" panose="02020603050405020304" pitchFamily="18" charset="0"/>
                <a:cs typeface="Times New Roman" panose="02020603050405020304" pitchFamily="18" charset="0"/>
              </a:rPr>
              <a:t> incitmeden yapabilirsiniz? </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
            </a:r>
            <a:br>
              <a:rPr lang="tr-TR" sz="2200" dirty="0">
                <a:latin typeface="Times New Roman" panose="02020603050405020304" pitchFamily="18" charset="0"/>
                <a:cs typeface="Times New Roman" panose="02020603050405020304" pitchFamily="18" charset="0"/>
              </a:rPr>
            </a:br>
            <a:endParaRPr lang="tr-TR" sz="2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05366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6F61B15-C361-4E31-9EA2-C6EB6E20F078}"/>
              </a:ext>
            </a:extLst>
          </p:cNvPr>
          <p:cNvSpPr/>
          <p:nvPr/>
        </p:nvSpPr>
        <p:spPr>
          <a:xfrm>
            <a:off x="181274" y="188640"/>
            <a:ext cx="8928992" cy="7263527"/>
          </a:xfrm>
          <a:prstGeom prst="rect">
            <a:avLst/>
          </a:prstGeom>
        </p:spPr>
        <p:txBody>
          <a:bodyPr wrap="square">
            <a:spAutoFit/>
          </a:bodyPr>
          <a:lstStyle/>
          <a:p>
            <a:pPr algn="ctr"/>
            <a:r>
              <a:rPr lang="tr-TR" sz="2400" b="1" dirty="0">
                <a:solidFill>
                  <a:srgbClr val="FF0000"/>
                </a:solidFill>
                <a:latin typeface="Times New Roman" panose="02020603050405020304" pitchFamily="18" charset="0"/>
                <a:cs typeface="Times New Roman" panose="02020603050405020304" pitchFamily="18" charset="0"/>
              </a:rPr>
              <a:t>Konuk İlişkileri ve Şikayetlerde Kaçınılması Gereken Davranışlar</a:t>
            </a:r>
            <a:r>
              <a:rPr lang="tr-TR" sz="2400" dirty="0">
                <a:solidFill>
                  <a:srgbClr val="FF0000"/>
                </a:solidFill>
                <a:latin typeface="Times New Roman" panose="02020603050405020304" pitchFamily="18" charset="0"/>
                <a:cs typeface="Times New Roman" panose="02020603050405020304" pitchFamily="18" charset="0"/>
              </a:rPr>
              <a:t> </a:t>
            </a:r>
            <a:br>
              <a:rPr lang="tr-TR" sz="2400" dirty="0">
                <a:solidFill>
                  <a:srgbClr val="FF0000"/>
                </a:solidFill>
                <a:latin typeface="Times New Roman" panose="02020603050405020304" pitchFamily="18" charset="0"/>
                <a:cs typeface="Times New Roman" panose="02020603050405020304" pitchFamily="18" charset="0"/>
              </a:rPr>
            </a:br>
            <a:endParaRPr lang="tr-TR" sz="2400" dirty="0">
              <a:solidFill>
                <a:srgbClr val="FF0000"/>
              </a:solidFill>
              <a:latin typeface="Times New Roman" panose="02020603050405020304" pitchFamily="18" charset="0"/>
              <a:cs typeface="Times New Roman" panose="02020603050405020304" pitchFamily="18" charset="0"/>
            </a:endParaRPr>
          </a:p>
          <a:p>
            <a:pPr algn="ctr"/>
            <a:r>
              <a:rPr lang="tr-TR" sz="2200" b="1" dirty="0">
                <a:latin typeface="Times New Roman" panose="02020603050405020304" pitchFamily="18" charset="0"/>
                <a:cs typeface="Times New Roman" panose="02020603050405020304" pitchFamily="18" charset="0"/>
              </a:rPr>
              <a:t>Suçu başka bölüme veya kişiye atmak: </a:t>
            </a:r>
            <a:r>
              <a:rPr lang="tr-TR" sz="2200" b="1" i="1" dirty="0">
                <a:latin typeface="Times New Roman" panose="02020603050405020304" pitchFamily="18" charset="0"/>
                <a:cs typeface="Times New Roman" panose="02020603050405020304" pitchFamily="18" charset="0"/>
              </a:rPr>
              <a:t>Hayır!</a:t>
            </a:r>
          </a:p>
          <a:p>
            <a:pPr algn="ctr"/>
            <a:r>
              <a:rPr lang="tr-TR" sz="2200" b="1" i="1" dirty="0">
                <a:latin typeface="Times New Roman" panose="02020603050405020304" pitchFamily="18" charset="0"/>
                <a:cs typeface="Times New Roman" panose="02020603050405020304" pitchFamily="18" charset="0"/>
              </a:rPr>
              <a:t/>
            </a:r>
            <a:br>
              <a:rPr lang="tr-TR" sz="2200" b="1" i="1"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Otelcilik bir </a:t>
            </a:r>
            <a:r>
              <a:rPr lang="tr-TR" sz="2200" b="1" dirty="0">
                <a:solidFill>
                  <a:srgbClr val="FF0000"/>
                </a:solidFill>
                <a:latin typeface="Times New Roman" panose="02020603050405020304" pitchFamily="18" charset="0"/>
                <a:cs typeface="Times New Roman" panose="02020603050405020304" pitchFamily="18" charset="0"/>
              </a:rPr>
              <a:t>ekip</a:t>
            </a:r>
            <a:r>
              <a:rPr lang="tr-TR" sz="2200" dirty="0">
                <a:latin typeface="Times New Roman" panose="02020603050405020304" pitchFamily="18" charset="0"/>
                <a:cs typeface="Times New Roman" panose="02020603050405020304" pitchFamily="18" charset="0"/>
              </a:rPr>
              <a:t> oyunudur. Konuğumuzun şikâyeti sizin dışınızda</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bir bölüm ve/veya şahıstan kaynaklanabilir. Fakat şikâyetin muhatabı tüm oteldir, yani hepimiz.</a:t>
            </a:r>
          </a:p>
          <a:p>
            <a:pPr algn="ctr"/>
            <a:r>
              <a:rPr lang="tr-TR" sz="2200" dirty="0">
                <a:latin typeface="Times New Roman" panose="02020603050405020304" pitchFamily="18" charset="0"/>
                <a:cs typeface="Times New Roman" panose="02020603050405020304" pitchFamily="18" charset="0"/>
              </a:rPr>
              <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Suçu, öyle olsa dahi, başkasına atmak konuğumuzun gözünde bizi</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küçük düşürür. Üstelik böyle bir davranış, çalışma arkadaşlarımızla</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aramızın açılmasına da neden olabilir.</a:t>
            </a:r>
          </a:p>
          <a:p>
            <a:pPr algn="ctr"/>
            <a:r>
              <a:rPr lang="tr-TR" sz="2200" dirty="0">
                <a:latin typeface="Times New Roman" panose="02020603050405020304" pitchFamily="18" charset="0"/>
                <a:cs typeface="Times New Roman" panose="02020603050405020304" pitchFamily="18" charset="0"/>
              </a:rPr>
              <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Kendinizi, bir an için, odasının geç toplanmasından şikâyetini </a:t>
            </a:r>
            <a:r>
              <a:rPr lang="tr-TR" sz="2200" dirty="0" err="1">
                <a:latin typeface="Times New Roman" panose="02020603050405020304" pitchFamily="18" charset="0"/>
                <a:cs typeface="Times New Roman" panose="02020603050405020304" pitchFamily="18" charset="0"/>
              </a:rPr>
              <a:t>respsiyon</a:t>
            </a:r>
            <a:r>
              <a:rPr lang="tr-TR" sz="2200" dirty="0">
                <a:latin typeface="Times New Roman" panose="02020603050405020304" pitchFamily="18" charset="0"/>
                <a:cs typeface="Times New Roman" panose="02020603050405020304" pitchFamily="18" charset="0"/>
              </a:rPr>
              <a:t> görevlisine dile getiren bir konuk yerine koyun. Resepsiyon</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görevlisi, sizin yüzünüze karşı </a:t>
            </a:r>
            <a:r>
              <a:rPr lang="tr-TR" sz="2200" b="1" dirty="0">
                <a:latin typeface="Times New Roman" panose="02020603050405020304" pitchFamily="18" charset="0"/>
                <a:cs typeface="Times New Roman" panose="02020603050405020304" pitchFamily="18" charset="0"/>
              </a:rPr>
              <a:t>'' - Bu </a:t>
            </a:r>
            <a:r>
              <a:rPr lang="tr-TR" sz="2200" b="1" dirty="0" err="1">
                <a:latin typeface="Times New Roman" panose="02020603050405020304" pitchFamily="18" charset="0"/>
                <a:cs typeface="Times New Roman" panose="02020603050405020304" pitchFamily="18" charset="0"/>
              </a:rPr>
              <a:t>housekeeping</a:t>
            </a:r>
            <a:r>
              <a:rPr lang="tr-TR" sz="2200" b="1" dirty="0">
                <a:latin typeface="Times New Roman" panose="02020603050405020304" pitchFamily="18" charset="0"/>
                <a:cs typeface="Times New Roman" panose="02020603050405020304" pitchFamily="18" charset="0"/>
              </a:rPr>
              <a:t> de hep böyle yapı-</a:t>
            </a:r>
            <a:br>
              <a:rPr lang="tr-TR" sz="2200" b="1" dirty="0">
                <a:latin typeface="Times New Roman" panose="02020603050405020304" pitchFamily="18" charset="0"/>
                <a:cs typeface="Times New Roman" panose="02020603050405020304" pitchFamily="18" charset="0"/>
              </a:rPr>
            </a:br>
            <a:r>
              <a:rPr lang="tr-TR" sz="2200" b="1" dirty="0">
                <a:latin typeface="Times New Roman" panose="02020603050405020304" pitchFamily="18" charset="0"/>
                <a:cs typeface="Times New Roman" panose="02020603050405020304" pitchFamily="18" charset="0"/>
              </a:rPr>
              <a:t>yor, ben onlara hadlerini bildiririm, bir daha böyle bir durumla karşı-</a:t>
            </a:r>
            <a:br>
              <a:rPr lang="tr-TR" sz="2200" b="1" dirty="0">
                <a:latin typeface="Times New Roman" panose="02020603050405020304" pitchFamily="18" charset="0"/>
                <a:cs typeface="Times New Roman" panose="02020603050405020304" pitchFamily="18" charset="0"/>
              </a:rPr>
            </a:br>
            <a:r>
              <a:rPr lang="tr-TR" sz="2200" b="1" dirty="0" err="1">
                <a:latin typeface="Times New Roman" panose="02020603050405020304" pitchFamily="18" charset="0"/>
                <a:cs typeface="Times New Roman" panose="02020603050405020304" pitchFamily="18" charset="0"/>
              </a:rPr>
              <a:t>laşmazsınız</a:t>
            </a:r>
            <a:r>
              <a:rPr lang="tr-TR" sz="2200" b="1" dirty="0">
                <a:latin typeface="Times New Roman" panose="02020603050405020304" pitchFamily="18" charset="0"/>
                <a:cs typeface="Times New Roman" panose="02020603050405020304" pitchFamily="18" charset="0"/>
              </a:rPr>
              <a:t> efendim'' dese bu otel hakkında ne düşünürsünüz? </a:t>
            </a:r>
            <a:r>
              <a:rPr lang="tr-TR" sz="2200" b="1" dirty="0">
                <a:solidFill>
                  <a:srgbClr val="FF0000"/>
                </a:solidFill>
                <a:latin typeface="Times New Roman" panose="02020603050405020304" pitchFamily="18" charset="0"/>
                <a:cs typeface="Times New Roman" panose="02020603050405020304" pitchFamily="18" charset="0"/>
              </a:rPr>
              <a:t>Ve</a:t>
            </a:r>
            <a:br>
              <a:rPr lang="tr-TR" sz="2200" b="1" dirty="0">
                <a:solidFill>
                  <a:srgbClr val="FF0000"/>
                </a:solidFill>
                <a:latin typeface="Times New Roman" panose="02020603050405020304" pitchFamily="18" charset="0"/>
                <a:cs typeface="Times New Roman" panose="02020603050405020304" pitchFamily="18" charset="0"/>
              </a:rPr>
            </a:br>
            <a:r>
              <a:rPr lang="tr-TR" sz="2200" b="1" dirty="0" err="1">
                <a:solidFill>
                  <a:srgbClr val="FF0000"/>
                </a:solidFill>
                <a:latin typeface="Times New Roman" panose="02020603050405020304" pitchFamily="18" charset="0"/>
                <a:cs typeface="Times New Roman" panose="02020603050405020304" pitchFamily="18" charset="0"/>
              </a:rPr>
              <a:t>housekeepingteki</a:t>
            </a:r>
            <a:r>
              <a:rPr lang="tr-TR" sz="2200" b="1" dirty="0">
                <a:solidFill>
                  <a:srgbClr val="FF0000"/>
                </a:solidFill>
                <a:latin typeface="Times New Roman" panose="02020603050405020304" pitchFamily="18" charset="0"/>
                <a:cs typeface="Times New Roman" panose="02020603050405020304" pitchFamily="18" charset="0"/>
              </a:rPr>
              <a:t> arkadaşlarınız böyle konuştuğunuzu bilseler, sizin</a:t>
            </a:r>
            <a:br>
              <a:rPr lang="tr-TR" sz="2200" b="1" dirty="0">
                <a:solidFill>
                  <a:srgbClr val="FF0000"/>
                </a:solidFill>
                <a:latin typeface="Times New Roman" panose="02020603050405020304" pitchFamily="18" charset="0"/>
                <a:cs typeface="Times New Roman" panose="02020603050405020304" pitchFamily="18" charset="0"/>
              </a:rPr>
            </a:br>
            <a:r>
              <a:rPr lang="tr-TR" sz="2200" b="1" dirty="0">
                <a:solidFill>
                  <a:srgbClr val="FF0000"/>
                </a:solidFill>
                <a:latin typeface="Times New Roman" panose="02020603050405020304" pitchFamily="18" charset="0"/>
                <a:cs typeface="Times New Roman" panose="02020603050405020304" pitchFamily="18" charset="0"/>
              </a:rPr>
              <a:t>hakkınızda ne düşünürler? </a:t>
            </a:r>
            <a:br>
              <a:rPr lang="tr-TR" sz="2200" b="1" dirty="0">
                <a:solidFill>
                  <a:srgbClr val="FF0000"/>
                </a:solidFill>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
            </a:r>
            <a:br>
              <a:rPr lang="tr-TR" sz="2200" dirty="0">
                <a:latin typeface="Times New Roman" panose="02020603050405020304" pitchFamily="18" charset="0"/>
                <a:cs typeface="Times New Roman" panose="02020603050405020304" pitchFamily="18" charset="0"/>
              </a:rPr>
            </a:br>
            <a:endParaRPr lang="tr-TR" sz="2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63081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6F61B15-C361-4E31-9EA2-C6EB6E20F078}"/>
              </a:ext>
            </a:extLst>
          </p:cNvPr>
          <p:cNvSpPr/>
          <p:nvPr/>
        </p:nvSpPr>
        <p:spPr>
          <a:xfrm>
            <a:off x="181274" y="188640"/>
            <a:ext cx="8928992" cy="5509200"/>
          </a:xfrm>
          <a:prstGeom prst="rect">
            <a:avLst/>
          </a:prstGeom>
        </p:spPr>
        <p:txBody>
          <a:bodyPr wrap="square">
            <a:spAutoFit/>
          </a:bodyPr>
          <a:lstStyle/>
          <a:p>
            <a:pPr algn="ctr"/>
            <a:r>
              <a:rPr lang="tr-TR" sz="2400" b="1" dirty="0">
                <a:solidFill>
                  <a:srgbClr val="FF0000"/>
                </a:solidFill>
                <a:latin typeface="Times New Roman" panose="02020603050405020304" pitchFamily="18" charset="0"/>
                <a:cs typeface="Times New Roman" panose="02020603050405020304" pitchFamily="18" charset="0"/>
              </a:rPr>
              <a:t>Konuk İlişkileri ve Şikayetlerde Kaçınılması Gereken Davranışlar</a:t>
            </a:r>
            <a:r>
              <a:rPr lang="tr-TR" sz="2400" dirty="0">
                <a:solidFill>
                  <a:srgbClr val="FF0000"/>
                </a:solidFill>
                <a:latin typeface="Times New Roman" panose="02020603050405020304" pitchFamily="18" charset="0"/>
                <a:cs typeface="Times New Roman" panose="02020603050405020304" pitchFamily="18" charset="0"/>
              </a:rPr>
              <a:t> </a:t>
            </a:r>
            <a:br>
              <a:rPr lang="tr-TR" sz="2400" dirty="0">
                <a:solidFill>
                  <a:srgbClr val="FF0000"/>
                </a:solidFill>
                <a:latin typeface="Times New Roman" panose="02020603050405020304" pitchFamily="18" charset="0"/>
                <a:cs typeface="Times New Roman" panose="02020603050405020304" pitchFamily="18" charset="0"/>
              </a:rPr>
            </a:br>
            <a:endParaRPr lang="tr-TR" sz="2400" dirty="0">
              <a:solidFill>
                <a:srgbClr val="FF0000"/>
              </a:solidFill>
              <a:latin typeface="Times New Roman" panose="02020603050405020304" pitchFamily="18" charset="0"/>
              <a:cs typeface="Times New Roman" panose="02020603050405020304" pitchFamily="18" charset="0"/>
            </a:endParaRPr>
          </a:p>
          <a:p>
            <a:pPr algn="ctr"/>
            <a:r>
              <a:rPr lang="tr-TR" sz="2800" b="1" dirty="0">
                <a:latin typeface="Times New Roman" panose="02020603050405020304" pitchFamily="18" charset="0"/>
                <a:cs typeface="Times New Roman" panose="02020603050405020304" pitchFamily="18" charset="0"/>
              </a:rPr>
              <a:t>Konukla tartışmak ve onu suçlamak: </a:t>
            </a:r>
            <a:r>
              <a:rPr lang="tr-TR" sz="2800" b="1" i="1" dirty="0">
                <a:latin typeface="Times New Roman" panose="02020603050405020304" pitchFamily="18" charset="0"/>
                <a:cs typeface="Times New Roman" panose="02020603050405020304" pitchFamily="18" charset="0"/>
              </a:rPr>
              <a:t>Hayır!</a:t>
            </a:r>
          </a:p>
          <a:p>
            <a:pPr algn="ctr"/>
            <a:r>
              <a:rPr lang="tr-TR" sz="2800" b="1" i="1" dirty="0">
                <a:latin typeface="Times New Roman" panose="02020603050405020304" pitchFamily="18" charset="0"/>
                <a:cs typeface="Times New Roman" panose="02020603050405020304" pitchFamily="18" charset="0"/>
              </a:rPr>
              <a:t/>
            </a:r>
            <a:br>
              <a:rPr lang="tr-TR" sz="2800" b="1" i="1" dirty="0">
                <a:latin typeface="Times New Roman" panose="02020603050405020304" pitchFamily="18" charset="0"/>
                <a:cs typeface="Times New Roman" panose="02020603050405020304" pitchFamily="18" charset="0"/>
              </a:rPr>
            </a:br>
            <a:r>
              <a:rPr lang="tr-TR" sz="2800" dirty="0">
                <a:latin typeface="Times New Roman" panose="02020603050405020304" pitchFamily="18" charset="0"/>
                <a:cs typeface="Times New Roman" panose="02020603050405020304" pitchFamily="18" charset="0"/>
              </a:rPr>
              <a:t>Otelcilikte konuk şikâyetlerini önleme ve şikâyetler karşısında takınılacak tavır konusunda yapılabilecek en büyük hata konukla münakaşa etmek ve onu suçlamaktır.</a:t>
            </a:r>
            <a:br>
              <a:rPr lang="tr-TR" sz="2800" dirty="0">
                <a:latin typeface="Times New Roman" panose="02020603050405020304" pitchFamily="18" charset="0"/>
                <a:cs typeface="Times New Roman" panose="02020603050405020304" pitchFamily="18" charset="0"/>
              </a:rPr>
            </a:br>
            <a:r>
              <a:rPr lang="tr-TR" sz="2800" dirty="0">
                <a:latin typeface="Times New Roman" panose="02020603050405020304" pitchFamily="18" charset="0"/>
                <a:cs typeface="Times New Roman" panose="02020603050405020304" pitchFamily="18" charset="0"/>
              </a:rPr>
              <a:t>Konuk şikâyetleri çeşitli nedenlere dayanabilir. Konukla münakaşa etmek ve onu suçlamak yangına körükle müdahale etmektir. Nedeni ne olursa olsun, konukla münakaşa etmeyin ve de hele hele onu suçlamaya kalkmayın.</a:t>
            </a:r>
            <a:r>
              <a:rPr lang="tr-TR" sz="3600" dirty="0">
                <a:latin typeface="Times New Roman" panose="02020603050405020304" pitchFamily="18" charset="0"/>
                <a:cs typeface="Times New Roman" panose="02020603050405020304" pitchFamily="18" charset="0"/>
              </a:rPr>
              <a:t> </a:t>
            </a:r>
            <a:r>
              <a:rPr lang="tr-TR" sz="3600" dirty="0"/>
              <a:t/>
            </a:r>
            <a:br>
              <a:rPr lang="tr-TR" sz="3600" dirty="0"/>
            </a:br>
            <a:r>
              <a:rPr lang="tr-TR" sz="2200" dirty="0">
                <a:latin typeface="Times New Roman" panose="02020603050405020304" pitchFamily="18" charset="0"/>
                <a:cs typeface="Times New Roman" panose="02020603050405020304" pitchFamily="18" charset="0"/>
              </a:rPr>
              <a:t/>
            </a:r>
            <a:br>
              <a:rPr lang="tr-TR" sz="2200" dirty="0">
                <a:latin typeface="Times New Roman" panose="02020603050405020304" pitchFamily="18" charset="0"/>
                <a:cs typeface="Times New Roman" panose="02020603050405020304" pitchFamily="18" charset="0"/>
              </a:rPr>
            </a:br>
            <a:endParaRPr lang="tr-TR" sz="2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63926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6F61B15-C361-4E31-9EA2-C6EB6E20F078}"/>
              </a:ext>
            </a:extLst>
          </p:cNvPr>
          <p:cNvSpPr/>
          <p:nvPr/>
        </p:nvSpPr>
        <p:spPr>
          <a:xfrm>
            <a:off x="181274" y="188640"/>
            <a:ext cx="8928992" cy="5693866"/>
          </a:xfrm>
          <a:prstGeom prst="rect">
            <a:avLst/>
          </a:prstGeom>
        </p:spPr>
        <p:txBody>
          <a:bodyPr wrap="square">
            <a:spAutoFit/>
          </a:bodyPr>
          <a:lstStyle/>
          <a:p>
            <a:pPr algn="ctr"/>
            <a:r>
              <a:rPr lang="tr-TR" sz="2800" b="1" dirty="0">
                <a:solidFill>
                  <a:srgbClr val="FF0000"/>
                </a:solidFill>
                <a:latin typeface="Times New Roman" panose="02020603050405020304" pitchFamily="18" charset="0"/>
                <a:cs typeface="Times New Roman" panose="02020603050405020304" pitchFamily="18" charset="0"/>
              </a:rPr>
              <a:t>Konuk Şikâyetlerinde İzlenecek Yol</a:t>
            </a:r>
            <a:r>
              <a:rPr lang="tr-TR" sz="3600" b="1" dirty="0">
                <a:solidFill>
                  <a:srgbClr val="FF0000"/>
                </a:solidFill>
                <a:latin typeface="Times New Roman" panose="02020603050405020304" pitchFamily="18" charset="0"/>
                <a:cs typeface="Times New Roman" panose="02020603050405020304" pitchFamily="18" charset="0"/>
              </a:rPr>
              <a:t> </a:t>
            </a:r>
            <a:r>
              <a:rPr lang="tr-TR" sz="2400" dirty="0"/>
              <a:t/>
            </a:r>
            <a:br>
              <a:rPr lang="tr-TR" sz="2400" dirty="0"/>
            </a:br>
            <a:endParaRPr lang="tr-TR" sz="2400" dirty="0">
              <a:solidFill>
                <a:srgbClr val="FF0000"/>
              </a:solidFill>
              <a:latin typeface="Times New Roman" panose="02020603050405020304" pitchFamily="18" charset="0"/>
              <a:cs typeface="Times New Roman" panose="02020603050405020304" pitchFamily="18" charset="0"/>
            </a:endParaRPr>
          </a:p>
          <a:p>
            <a:pPr algn="ctr"/>
            <a:r>
              <a:rPr lang="tr-TR" sz="2800" b="1" dirty="0">
                <a:latin typeface="Times New Roman" panose="02020603050405020304" pitchFamily="18" charset="0"/>
                <a:cs typeface="Times New Roman" panose="02020603050405020304" pitchFamily="18" charset="0"/>
              </a:rPr>
              <a:t>Konukla tartışmak ve onu suçlamak: </a:t>
            </a:r>
            <a:r>
              <a:rPr lang="tr-TR" sz="2800" b="1" i="1" dirty="0">
                <a:latin typeface="Times New Roman" panose="02020603050405020304" pitchFamily="18" charset="0"/>
                <a:cs typeface="Times New Roman" panose="02020603050405020304" pitchFamily="18" charset="0"/>
              </a:rPr>
              <a:t>Hayır!</a:t>
            </a:r>
          </a:p>
          <a:p>
            <a:pPr algn="ctr"/>
            <a:r>
              <a:rPr lang="tr-TR" sz="2800" b="1" i="1" dirty="0">
                <a:latin typeface="Times New Roman" panose="02020603050405020304" pitchFamily="18" charset="0"/>
                <a:cs typeface="Times New Roman" panose="02020603050405020304" pitchFamily="18" charset="0"/>
              </a:rPr>
              <a:t/>
            </a:r>
            <a:br>
              <a:rPr lang="tr-TR" sz="2800" b="1" i="1" dirty="0">
                <a:latin typeface="Times New Roman" panose="02020603050405020304" pitchFamily="18" charset="0"/>
                <a:cs typeface="Times New Roman" panose="02020603050405020304" pitchFamily="18" charset="0"/>
              </a:rPr>
            </a:br>
            <a:r>
              <a:rPr lang="tr-TR" sz="2800" dirty="0">
                <a:latin typeface="Times New Roman" panose="02020603050405020304" pitchFamily="18" charset="0"/>
                <a:cs typeface="Times New Roman" panose="02020603050405020304" pitchFamily="18" charset="0"/>
              </a:rPr>
              <a:t>Otelcilikte konuk şikâyetlerini önleme ve şikâyetler karşısında takınılacak tavır konusunda yapılabilecek en büyük hata konukla münakaşa etmek ve onu suçlamaktır.</a:t>
            </a:r>
            <a:br>
              <a:rPr lang="tr-TR" sz="2800" dirty="0">
                <a:latin typeface="Times New Roman" panose="02020603050405020304" pitchFamily="18" charset="0"/>
                <a:cs typeface="Times New Roman" panose="02020603050405020304" pitchFamily="18" charset="0"/>
              </a:rPr>
            </a:br>
            <a:r>
              <a:rPr lang="tr-TR" sz="2800" dirty="0">
                <a:latin typeface="Times New Roman" panose="02020603050405020304" pitchFamily="18" charset="0"/>
                <a:cs typeface="Times New Roman" panose="02020603050405020304" pitchFamily="18" charset="0"/>
              </a:rPr>
              <a:t>Konuk şikâyetleri çeşitli nedenlere dayanabilir. Konukla münakaşa etmek ve onu suçlamak yangına körükle müdahale etmektir. Nedeni ne olursa olsun, konukla münakaşa etmeyin ve de hele hele onu suçlamaya kalkmayın.</a:t>
            </a:r>
            <a:r>
              <a:rPr lang="tr-TR" sz="3600" dirty="0">
                <a:latin typeface="Times New Roman" panose="02020603050405020304" pitchFamily="18" charset="0"/>
                <a:cs typeface="Times New Roman" panose="02020603050405020304" pitchFamily="18" charset="0"/>
              </a:rPr>
              <a:t> </a:t>
            </a:r>
            <a:r>
              <a:rPr lang="tr-TR" sz="3600" dirty="0"/>
              <a:t/>
            </a:r>
            <a:br>
              <a:rPr lang="tr-TR" sz="3600" dirty="0"/>
            </a:br>
            <a:r>
              <a:rPr lang="tr-TR" sz="2200" dirty="0">
                <a:latin typeface="Times New Roman" panose="02020603050405020304" pitchFamily="18" charset="0"/>
                <a:cs typeface="Times New Roman" panose="02020603050405020304" pitchFamily="18" charset="0"/>
              </a:rPr>
              <a:t/>
            </a:r>
            <a:br>
              <a:rPr lang="tr-TR" sz="2200" dirty="0">
                <a:latin typeface="Times New Roman" panose="02020603050405020304" pitchFamily="18" charset="0"/>
                <a:cs typeface="Times New Roman" panose="02020603050405020304" pitchFamily="18" charset="0"/>
              </a:rPr>
            </a:br>
            <a:endParaRPr lang="tr-TR" sz="2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748892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6F61B15-C361-4E31-9EA2-C6EB6E20F078}"/>
              </a:ext>
            </a:extLst>
          </p:cNvPr>
          <p:cNvSpPr/>
          <p:nvPr/>
        </p:nvSpPr>
        <p:spPr>
          <a:xfrm>
            <a:off x="181274" y="188640"/>
            <a:ext cx="8928992" cy="5570756"/>
          </a:xfrm>
          <a:prstGeom prst="rect">
            <a:avLst/>
          </a:prstGeom>
        </p:spPr>
        <p:txBody>
          <a:bodyPr wrap="square">
            <a:spAutoFit/>
          </a:bodyPr>
          <a:lstStyle/>
          <a:p>
            <a:pPr algn="ctr"/>
            <a:r>
              <a:rPr lang="tr-TR" sz="2800" b="1" dirty="0">
                <a:solidFill>
                  <a:srgbClr val="FF0000"/>
                </a:solidFill>
                <a:latin typeface="Times New Roman" panose="02020603050405020304" pitchFamily="18" charset="0"/>
                <a:cs typeface="Times New Roman" panose="02020603050405020304" pitchFamily="18" charset="0"/>
              </a:rPr>
              <a:t>Konuk Şikâyetlerinde İzlenecek Yol</a:t>
            </a:r>
            <a:r>
              <a:rPr lang="tr-TR" sz="3600" b="1" dirty="0">
                <a:solidFill>
                  <a:srgbClr val="FF0000"/>
                </a:solidFill>
                <a:latin typeface="Times New Roman" panose="02020603050405020304" pitchFamily="18" charset="0"/>
                <a:cs typeface="Times New Roman" panose="02020603050405020304" pitchFamily="18" charset="0"/>
              </a:rPr>
              <a:t> </a:t>
            </a:r>
            <a:r>
              <a:rPr lang="tr-TR" sz="2400" dirty="0"/>
              <a:t/>
            </a:r>
            <a:br>
              <a:rPr lang="tr-TR" sz="2400" dirty="0"/>
            </a:br>
            <a:endParaRPr lang="tr-TR" sz="2400" dirty="0">
              <a:solidFill>
                <a:srgbClr val="FF0000"/>
              </a:solidFill>
              <a:latin typeface="Times New Roman" panose="02020603050405020304" pitchFamily="18" charset="0"/>
              <a:cs typeface="Times New Roman" panose="02020603050405020304" pitchFamily="18" charset="0"/>
            </a:endParaRPr>
          </a:p>
          <a:p>
            <a:pPr algn="ctr"/>
            <a:r>
              <a:rPr lang="tr-TR" sz="2800" b="1" dirty="0">
                <a:latin typeface="Times New Roman" panose="02020603050405020304" pitchFamily="18" charset="0"/>
                <a:cs typeface="Times New Roman" panose="02020603050405020304" pitchFamily="18" charset="0"/>
              </a:rPr>
              <a:t>Konuğu iyi dinlemek</a:t>
            </a:r>
          </a:p>
          <a:p>
            <a:pPr algn="ctr"/>
            <a:endParaRPr lang="tr-TR" sz="2800" b="1" dirty="0">
              <a:latin typeface="Times New Roman" panose="02020603050405020304" pitchFamily="18" charset="0"/>
              <a:cs typeface="Times New Roman" panose="02020603050405020304" pitchFamily="18" charset="0"/>
            </a:endParaRPr>
          </a:p>
          <a:p>
            <a:pPr algn="ctr"/>
            <a:r>
              <a:rPr lang="tr-TR" sz="2800" b="1" dirty="0">
                <a:latin typeface="Times New Roman" panose="02020603050405020304" pitchFamily="18" charset="0"/>
                <a:cs typeface="Times New Roman" panose="02020603050405020304" pitchFamily="18" charset="0"/>
              </a:rPr>
              <a:t> </a:t>
            </a:r>
            <a:r>
              <a:rPr lang="tr-TR" sz="2800" dirty="0">
                <a:latin typeface="Times New Roman" panose="02020603050405020304" pitchFamily="18" charset="0"/>
                <a:cs typeface="Times New Roman" panose="02020603050405020304" pitchFamily="18" charset="0"/>
              </a:rPr>
              <a:t>Karşımızdaki insanı dinlemekten dinlemeye</a:t>
            </a:r>
            <a:br>
              <a:rPr lang="tr-TR" sz="2800" dirty="0">
                <a:latin typeface="Times New Roman" panose="02020603050405020304" pitchFamily="18" charset="0"/>
                <a:cs typeface="Times New Roman" panose="02020603050405020304" pitchFamily="18" charset="0"/>
              </a:rPr>
            </a:br>
            <a:r>
              <a:rPr lang="tr-TR" sz="2800" dirty="0">
                <a:latin typeface="Times New Roman" panose="02020603050405020304" pitchFamily="18" charset="0"/>
                <a:cs typeface="Times New Roman" panose="02020603050405020304" pitchFamily="18" charset="0"/>
              </a:rPr>
              <a:t>fark vardır. Otelci için dinlemek, her koşulda 'etkili </a:t>
            </a:r>
            <a:r>
              <a:rPr lang="tr-TR" sz="2800" dirty="0" err="1">
                <a:latin typeface="Times New Roman" panose="02020603050405020304" pitchFamily="18" charset="0"/>
                <a:cs typeface="Times New Roman" panose="02020603050405020304" pitchFamily="18" charset="0"/>
              </a:rPr>
              <a:t>dinlemek'tir</a:t>
            </a:r>
            <a:r>
              <a:rPr lang="tr-TR" sz="2800" dirty="0">
                <a:latin typeface="Times New Roman" panose="02020603050405020304" pitchFamily="18" charset="0"/>
                <a:cs typeface="Times New Roman" panose="02020603050405020304" pitchFamily="18" charset="0"/>
              </a:rPr>
              <a:t>.  </a:t>
            </a:r>
            <a:r>
              <a:rPr lang="tr-TR" sz="2800" dirty="0" err="1">
                <a:latin typeface="Times New Roman" panose="02020603050405020304" pitchFamily="18" charset="0"/>
                <a:cs typeface="Times New Roman" panose="02020603050405020304" pitchFamily="18" charset="0"/>
              </a:rPr>
              <a:t>Helehele</a:t>
            </a:r>
            <a:r>
              <a:rPr lang="tr-TR" sz="2800" dirty="0">
                <a:latin typeface="Times New Roman" panose="02020603050405020304" pitchFamily="18" charset="0"/>
                <a:cs typeface="Times New Roman" panose="02020603050405020304" pitchFamily="18" charset="0"/>
              </a:rPr>
              <a:t> söz konusu olan şikâyetini dile getiren bir konuğu ise. Başlı başına bir sanat olarak nitelendirilen 'etkili dinleme' kişisel disiplin ile</a:t>
            </a:r>
            <a:br>
              <a:rPr lang="tr-TR" sz="2800" dirty="0">
                <a:latin typeface="Times New Roman" panose="02020603050405020304" pitchFamily="18" charset="0"/>
                <a:cs typeface="Times New Roman" panose="02020603050405020304" pitchFamily="18" charset="0"/>
              </a:rPr>
            </a:br>
            <a:r>
              <a:rPr lang="tr-TR" sz="2800" dirty="0">
                <a:latin typeface="Times New Roman" panose="02020603050405020304" pitchFamily="18" charset="0"/>
                <a:cs typeface="Times New Roman" panose="02020603050405020304" pitchFamily="18" charset="0"/>
              </a:rPr>
              <a:t>geliştirilebilecek bir </a:t>
            </a:r>
            <a:r>
              <a:rPr lang="tr-TR" sz="2800" dirty="0" err="1">
                <a:latin typeface="Times New Roman" panose="02020603050405020304" pitchFamily="18" charset="0"/>
                <a:cs typeface="Times New Roman" panose="02020603050405020304" pitchFamily="18" charset="0"/>
              </a:rPr>
              <a:t>yetenektir.Etkili</a:t>
            </a:r>
            <a:r>
              <a:rPr lang="tr-TR" sz="2800" dirty="0">
                <a:latin typeface="Times New Roman" panose="02020603050405020304" pitchFamily="18" charset="0"/>
                <a:cs typeface="Times New Roman" panose="02020603050405020304" pitchFamily="18" charset="0"/>
              </a:rPr>
              <a:t> dinlemenin temel koşulları şunlardır:</a:t>
            </a:r>
            <a:r>
              <a:rPr lang="tr-TR" sz="4000" dirty="0">
                <a:latin typeface="Times New Roman" panose="02020603050405020304" pitchFamily="18" charset="0"/>
                <a:cs typeface="Times New Roman" panose="02020603050405020304" pitchFamily="18" charset="0"/>
              </a:rPr>
              <a:t> </a:t>
            </a:r>
            <a:br>
              <a:rPr lang="tr-TR" sz="4000" dirty="0">
                <a:latin typeface="Times New Roman" panose="02020603050405020304" pitchFamily="18" charset="0"/>
                <a:cs typeface="Times New Roman" panose="02020603050405020304" pitchFamily="18" charset="0"/>
              </a:rPr>
            </a:br>
            <a:endParaRPr lang="tr-TR"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43751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6F61B15-C361-4E31-9EA2-C6EB6E20F078}"/>
              </a:ext>
            </a:extLst>
          </p:cNvPr>
          <p:cNvSpPr/>
          <p:nvPr/>
        </p:nvSpPr>
        <p:spPr>
          <a:xfrm>
            <a:off x="181274" y="188640"/>
            <a:ext cx="8928992" cy="6186309"/>
          </a:xfrm>
          <a:prstGeom prst="rect">
            <a:avLst/>
          </a:prstGeom>
        </p:spPr>
        <p:txBody>
          <a:bodyPr wrap="square">
            <a:spAutoFit/>
          </a:bodyPr>
          <a:lstStyle/>
          <a:p>
            <a:pPr algn="ctr"/>
            <a:r>
              <a:rPr lang="tr-TR" sz="2800" b="1" dirty="0">
                <a:solidFill>
                  <a:srgbClr val="FF0000"/>
                </a:solidFill>
                <a:latin typeface="Times New Roman" panose="02020603050405020304" pitchFamily="18" charset="0"/>
                <a:cs typeface="Times New Roman" panose="02020603050405020304" pitchFamily="18" charset="0"/>
              </a:rPr>
              <a:t>Konuk Şikâyetlerinde İzlenecek Yol</a:t>
            </a:r>
            <a:r>
              <a:rPr lang="tr-TR" sz="3600" b="1" dirty="0">
                <a:solidFill>
                  <a:srgbClr val="FF0000"/>
                </a:solidFill>
                <a:latin typeface="Times New Roman" panose="02020603050405020304" pitchFamily="18" charset="0"/>
                <a:cs typeface="Times New Roman" panose="02020603050405020304" pitchFamily="18" charset="0"/>
              </a:rPr>
              <a:t> </a:t>
            </a:r>
            <a:r>
              <a:rPr lang="tr-TR" sz="2400" dirty="0"/>
              <a:t/>
            </a:r>
            <a:br>
              <a:rPr lang="tr-TR" sz="2400" dirty="0"/>
            </a:br>
            <a:endParaRPr lang="tr-TR" sz="2400" dirty="0">
              <a:solidFill>
                <a:srgbClr val="FF0000"/>
              </a:solidFill>
              <a:latin typeface="Times New Roman" panose="02020603050405020304" pitchFamily="18" charset="0"/>
              <a:cs typeface="Times New Roman" panose="02020603050405020304" pitchFamily="18" charset="0"/>
            </a:endParaRPr>
          </a:p>
          <a:p>
            <a:pPr algn="ctr"/>
            <a:endParaRPr lang="tr-TR" sz="2800" b="1" i="1" dirty="0">
              <a:latin typeface="Times New Roman" panose="02020603050405020304" pitchFamily="18" charset="0"/>
              <a:cs typeface="Times New Roman" panose="02020603050405020304" pitchFamily="18" charset="0"/>
            </a:endParaRPr>
          </a:p>
          <a:p>
            <a:pPr algn="ctr"/>
            <a:r>
              <a:rPr lang="tr-TR" sz="2800" b="1" i="1" dirty="0">
                <a:latin typeface="Times New Roman" panose="02020603050405020304" pitchFamily="18" charset="0"/>
                <a:cs typeface="Times New Roman" panose="02020603050405020304" pitchFamily="18" charset="0"/>
              </a:rPr>
              <a:t>Konuya yoğunlaşmak. </a:t>
            </a:r>
            <a:r>
              <a:rPr lang="tr-TR" sz="2800" dirty="0">
                <a:latin typeface="Times New Roman" panose="02020603050405020304" pitchFamily="18" charset="0"/>
                <a:cs typeface="Times New Roman" panose="02020603050405020304" pitchFamily="18" charset="0"/>
              </a:rPr>
              <a:t>Kişiyi dinlerken aklınız başka konularla </a:t>
            </a:r>
            <a:r>
              <a:rPr lang="tr-TR" sz="2800" b="1" dirty="0">
                <a:solidFill>
                  <a:srgbClr val="FF0000"/>
                </a:solidFill>
                <a:latin typeface="Times New Roman" panose="02020603050405020304" pitchFamily="18" charset="0"/>
                <a:cs typeface="Times New Roman" panose="02020603050405020304" pitchFamily="18" charset="0"/>
              </a:rPr>
              <a:t>meşgulse,</a:t>
            </a:r>
            <a:r>
              <a:rPr lang="tr-TR" sz="2800" dirty="0">
                <a:latin typeface="Times New Roman" panose="02020603050405020304" pitchFamily="18" charset="0"/>
                <a:cs typeface="Times New Roman" panose="02020603050405020304" pitchFamily="18" charset="0"/>
              </a:rPr>
              <a:t> konuyu doğru anlama etkinliğiniz azalabilir. Dolayısı ile, konuğunuzu dinlerken, tüm dikkatinizi ona odaklamanız</a:t>
            </a:r>
            <a:br>
              <a:rPr lang="tr-TR" sz="2800" dirty="0">
                <a:latin typeface="Times New Roman" panose="02020603050405020304" pitchFamily="18" charset="0"/>
                <a:cs typeface="Times New Roman" panose="02020603050405020304" pitchFamily="18" charset="0"/>
              </a:rPr>
            </a:br>
            <a:r>
              <a:rPr lang="tr-TR" sz="2800" dirty="0">
                <a:latin typeface="Times New Roman" panose="02020603050405020304" pitchFamily="18" charset="0"/>
                <a:cs typeface="Times New Roman" panose="02020603050405020304" pitchFamily="18" charset="0"/>
              </a:rPr>
              <a:t>gereklidir. Bir anda iki işi yapmak (</a:t>
            </a:r>
            <a:r>
              <a:rPr lang="tr-TR" sz="2800" b="1" dirty="0">
                <a:latin typeface="Times New Roman" panose="02020603050405020304" pitchFamily="18" charset="0"/>
                <a:cs typeface="Times New Roman" panose="02020603050405020304" pitchFamily="18" charset="0"/>
              </a:rPr>
              <a:t>konuğu dinlerken bir yandan da telefonlara cevap vermek gibi) </a:t>
            </a:r>
            <a:r>
              <a:rPr lang="tr-TR" sz="2800" dirty="0">
                <a:latin typeface="Times New Roman" panose="02020603050405020304" pitchFamily="18" charset="0"/>
                <a:cs typeface="Times New Roman" panose="02020603050405020304" pitchFamily="18" charset="0"/>
              </a:rPr>
              <a:t>dikkatimizin dağılmasına neden olabileceği gibi, konuğunuza karşı </a:t>
            </a:r>
            <a:r>
              <a:rPr lang="tr-TR" sz="2800" b="1" dirty="0">
                <a:latin typeface="Times New Roman" panose="02020603050405020304" pitchFamily="18" charset="0"/>
                <a:cs typeface="Times New Roman" panose="02020603050405020304" pitchFamily="18" charset="0"/>
              </a:rPr>
              <a:t>saygısız</a:t>
            </a:r>
            <a:r>
              <a:rPr lang="tr-TR" sz="2800" dirty="0">
                <a:latin typeface="Times New Roman" panose="02020603050405020304" pitchFamily="18" charset="0"/>
                <a:cs typeface="Times New Roman" panose="02020603050405020304" pitchFamily="18" charset="0"/>
              </a:rPr>
              <a:t> bir davranış da olur.</a:t>
            </a:r>
            <a:r>
              <a:rPr lang="tr-TR" sz="4000" dirty="0">
                <a:latin typeface="Times New Roman" panose="02020603050405020304" pitchFamily="18" charset="0"/>
                <a:cs typeface="Times New Roman" panose="02020603050405020304" pitchFamily="18" charset="0"/>
              </a:rPr>
              <a:t> </a:t>
            </a:r>
            <a:br>
              <a:rPr lang="tr-TR" sz="4000" dirty="0">
                <a:latin typeface="Times New Roman" panose="02020603050405020304" pitchFamily="18" charset="0"/>
                <a:cs typeface="Times New Roman" panose="02020603050405020304" pitchFamily="18" charset="0"/>
              </a:rPr>
            </a:br>
            <a:r>
              <a:rPr lang="tr-TR" sz="4000" dirty="0">
                <a:latin typeface="Times New Roman" panose="02020603050405020304" pitchFamily="18" charset="0"/>
                <a:cs typeface="Times New Roman" panose="02020603050405020304" pitchFamily="18" charset="0"/>
              </a:rPr>
              <a:t/>
            </a:r>
            <a:br>
              <a:rPr lang="tr-TR" sz="4000" dirty="0">
                <a:latin typeface="Times New Roman" panose="02020603050405020304" pitchFamily="18" charset="0"/>
                <a:cs typeface="Times New Roman" panose="02020603050405020304" pitchFamily="18" charset="0"/>
              </a:rPr>
            </a:br>
            <a:endParaRPr lang="tr-TR"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49030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6F61B15-C361-4E31-9EA2-C6EB6E20F078}"/>
              </a:ext>
            </a:extLst>
          </p:cNvPr>
          <p:cNvSpPr/>
          <p:nvPr/>
        </p:nvSpPr>
        <p:spPr>
          <a:xfrm>
            <a:off x="181274" y="188640"/>
            <a:ext cx="8928992" cy="6247864"/>
          </a:xfrm>
          <a:prstGeom prst="rect">
            <a:avLst/>
          </a:prstGeom>
        </p:spPr>
        <p:txBody>
          <a:bodyPr wrap="square">
            <a:spAutoFit/>
          </a:bodyPr>
          <a:lstStyle/>
          <a:p>
            <a:pPr algn="ctr"/>
            <a:r>
              <a:rPr lang="tr-TR" sz="2800" b="1" dirty="0">
                <a:solidFill>
                  <a:srgbClr val="FF0000"/>
                </a:solidFill>
                <a:latin typeface="Times New Roman" panose="02020603050405020304" pitchFamily="18" charset="0"/>
                <a:cs typeface="Times New Roman" panose="02020603050405020304" pitchFamily="18" charset="0"/>
              </a:rPr>
              <a:t>Konuk Şikâyetlerinde İzlenecek Yol</a:t>
            </a:r>
            <a:r>
              <a:rPr lang="tr-TR" sz="3600" b="1" dirty="0">
                <a:solidFill>
                  <a:srgbClr val="FF0000"/>
                </a:solidFill>
                <a:latin typeface="Times New Roman" panose="02020603050405020304" pitchFamily="18" charset="0"/>
                <a:cs typeface="Times New Roman" panose="02020603050405020304" pitchFamily="18" charset="0"/>
              </a:rPr>
              <a:t> </a:t>
            </a:r>
            <a:r>
              <a:rPr lang="tr-TR" sz="2400" dirty="0"/>
              <a:t/>
            </a:r>
            <a:br>
              <a:rPr lang="tr-TR" sz="2400" dirty="0"/>
            </a:br>
            <a:endParaRPr lang="tr-TR" sz="2400" dirty="0">
              <a:solidFill>
                <a:srgbClr val="FF0000"/>
              </a:solidFill>
              <a:latin typeface="Times New Roman" panose="02020603050405020304" pitchFamily="18" charset="0"/>
              <a:cs typeface="Times New Roman" panose="02020603050405020304" pitchFamily="18" charset="0"/>
            </a:endParaRPr>
          </a:p>
          <a:p>
            <a:pPr algn="ctr"/>
            <a:endParaRPr lang="tr-TR" sz="2800" b="1" i="1" dirty="0">
              <a:latin typeface="Times New Roman" panose="02020603050405020304" pitchFamily="18" charset="0"/>
              <a:cs typeface="Times New Roman" panose="02020603050405020304" pitchFamily="18" charset="0"/>
            </a:endParaRPr>
          </a:p>
          <a:p>
            <a:pPr algn="ctr"/>
            <a:r>
              <a:rPr lang="tr-TR" sz="2800" b="1" i="1" dirty="0">
                <a:latin typeface="Times New Roman" panose="02020603050405020304" pitchFamily="18" charset="0"/>
                <a:cs typeface="Times New Roman" panose="02020603050405020304" pitchFamily="18" charset="0"/>
              </a:rPr>
              <a:t>Göz temasını ihmal etmemek. </a:t>
            </a:r>
            <a:r>
              <a:rPr lang="tr-TR" sz="2800" dirty="0">
                <a:latin typeface="Times New Roman" panose="02020603050405020304" pitchFamily="18" charset="0"/>
                <a:cs typeface="Times New Roman" panose="02020603050405020304" pitchFamily="18" charset="0"/>
              </a:rPr>
              <a:t>Konuğunuz size bir şikâyetini</a:t>
            </a:r>
            <a:br>
              <a:rPr lang="tr-TR" sz="2800" dirty="0">
                <a:latin typeface="Times New Roman" panose="02020603050405020304" pitchFamily="18" charset="0"/>
                <a:cs typeface="Times New Roman" panose="02020603050405020304" pitchFamily="18" charset="0"/>
              </a:rPr>
            </a:br>
            <a:r>
              <a:rPr lang="tr-TR" sz="2800" dirty="0">
                <a:latin typeface="Times New Roman" panose="02020603050405020304" pitchFamily="18" charset="0"/>
                <a:cs typeface="Times New Roman" panose="02020603050405020304" pitchFamily="18" charset="0"/>
              </a:rPr>
              <a:t>anlatmaya çalışırken, </a:t>
            </a:r>
            <a:r>
              <a:rPr lang="tr-TR" sz="2800" b="1" dirty="0">
                <a:latin typeface="Times New Roman" panose="02020603050405020304" pitchFamily="18" charset="0"/>
                <a:cs typeface="Times New Roman" panose="02020603050405020304" pitchFamily="18" charset="0"/>
              </a:rPr>
              <a:t>bilinçli veya bilinçsizce- konuğunuz yerine başka taraflara bakacak olursanız</a:t>
            </a:r>
            <a:r>
              <a:rPr lang="tr-TR" sz="2800" dirty="0">
                <a:latin typeface="Times New Roman" panose="02020603050405020304" pitchFamily="18" charset="0"/>
                <a:cs typeface="Times New Roman" panose="02020603050405020304" pitchFamily="18" charset="0"/>
              </a:rPr>
              <a:t>, </a:t>
            </a:r>
            <a:r>
              <a:rPr lang="tr-TR" sz="2800" dirty="0">
                <a:solidFill>
                  <a:srgbClr val="FF0000"/>
                </a:solidFill>
                <a:latin typeface="Times New Roman" panose="02020603050405020304" pitchFamily="18" charset="0"/>
                <a:cs typeface="Times New Roman" panose="02020603050405020304" pitchFamily="18" charset="0"/>
              </a:rPr>
              <a:t>sadece iletişim etkinliğiniz sekteye uğramakla kalmaz (çünkü etkili iletişim için sadece söylenen sözler değil, bununla beraber mimikler ve vücut dili de çok önemlidir), aynı zamanda konuğunuza karşı yine saygısız davranışta bulunmuş olursunuz</a:t>
            </a:r>
            <a:r>
              <a:rPr lang="tr-TR" sz="2800" dirty="0">
                <a:latin typeface="Times New Roman" panose="02020603050405020304" pitchFamily="18" charset="0"/>
                <a:cs typeface="Times New Roman" panose="02020603050405020304" pitchFamily="18" charset="0"/>
              </a:rPr>
              <a:t>. Bu nedenle, konuğunuzu dinlerken </a:t>
            </a:r>
            <a:r>
              <a:rPr lang="tr-TR" sz="2800" b="1" dirty="0">
                <a:latin typeface="Times New Roman" panose="02020603050405020304" pitchFamily="18" charset="0"/>
                <a:cs typeface="Times New Roman" panose="02020603050405020304" pitchFamily="18" charset="0"/>
              </a:rPr>
              <a:t>göz</a:t>
            </a:r>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temasını ve vücut dilini </a:t>
            </a:r>
            <a:r>
              <a:rPr lang="tr-TR" sz="2800" dirty="0">
                <a:latin typeface="Times New Roman" panose="02020603050405020304" pitchFamily="18" charset="0"/>
                <a:cs typeface="Times New Roman" panose="02020603050405020304" pitchFamily="18" charset="0"/>
              </a:rPr>
              <a:t>izlemeyi ihmal etmeyin!!! </a:t>
            </a:r>
            <a:r>
              <a:rPr lang="tr-TR" sz="2800" dirty="0"/>
              <a:t/>
            </a:r>
            <a:br>
              <a:rPr lang="tr-TR" sz="2800" dirty="0"/>
            </a:br>
            <a:r>
              <a:rPr lang="tr-TR" sz="2800" dirty="0"/>
              <a:t> </a:t>
            </a:r>
            <a:br>
              <a:rPr lang="tr-TR" sz="2800" dirty="0"/>
            </a:br>
            <a:endParaRPr lang="tr-TR"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031426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6F61B15-C361-4E31-9EA2-C6EB6E20F078}"/>
              </a:ext>
            </a:extLst>
          </p:cNvPr>
          <p:cNvSpPr/>
          <p:nvPr/>
        </p:nvSpPr>
        <p:spPr>
          <a:xfrm>
            <a:off x="181274" y="188640"/>
            <a:ext cx="8928992" cy="5816977"/>
          </a:xfrm>
          <a:prstGeom prst="rect">
            <a:avLst/>
          </a:prstGeom>
        </p:spPr>
        <p:txBody>
          <a:bodyPr wrap="square">
            <a:spAutoFit/>
          </a:bodyPr>
          <a:lstStyle/>
          <a:p>
            <a:pPr algn="ctr"/>
            <a:r>
              <a:rPr lang="tr-TR" sz="2800" b="1" dirty="0">
                <a:solidFill>
                  <a:srgbClr val="FF0000"/>
                </a:solidFill>
                <a:latin typeface="Times New Roman" panose="02020603050405020304" pitchFamily="18" charset="0"/>
                <a:cs typeface="Times New Roman" panose="02020603050405020304" pitchFamily="18" charset="0"/>
              </a:rPr>
              <a:t>Konuk Şikâyetlerinde İzlenecek Yol</a:t>
            </a:r>
            <a:r>
              <a:rPr lang="tr-TR" sz="3600" b="1" dirty="0">
                <a:solidFill>
                  <a:srgbClr val="FF0000"/>
                </a:solidFill>
                <a:latin typeface="Times New Roman" panose="02020603050405020304" pitchFamily="18" charset="0"/>
                <a:cs typeface="Times New Roman" panose="02020603050405020304" pitchFamily="18" charset="0"/>
              </a:rPr>
              <a:t> </a:t>
            </a:r>
            <a:r>
              <a:rPr lang="tr-TR" sz="2400" dirty="0"/>
              <a:t/>
            </a:r>
            <a:br>
              <a:rPr lang="tr-TR" sz="2400" dirty="0"/>
            </a:br>
            <a:endParaRPr lang="tr-TR" sz="2400" dirty="0">
              <a:solidFill>
                <a:srgbClr val="FF0000"/>
              </a:solidFill>
              <a:latin typeface="Times New Roman" panose="02020603050405020304" pitchFamily="18" charset="0"/>
              <a:cs typeface="Times New Roman" panose="02020603050405020304" pitchFamily="18" charset="0"/>
            </a:endParaRPr>
          </a:p>
          <a:p>
            <a:pPr algn="ctr"/>
            <a:endParaRPr lang="tr-TR" sz="2800" b="1" i="1" dirty="0">
              <a:latin typeface="Times New Roman" panose="02020603050405020304" pitchFamily="18" charset="0"/>
              <a:cs typeface="Times New Roman" panose="02020603050405020304" pitchFamily="18" charset="0"/>
            </a:endParaRPr>
          </a:p>
          <a:p>
            <a:pPr algn="ctr"/>
            <a:endParaRPr lang="tr-TR" sz="2800" b="1" i="1" dirty="0">
              <a:latin typeface="Times New Roman" panose="02020603050405020304" pitchFamily="18" charset="0"/>
              <a:cs typeface="Times New Roman" panose="02020603050405020304" pitchFamily="18" charset="0"/>
            </a:endParaRPr>
          </a:p>
          <a:p>
            <a:pPr algn="ctr"/>
            <a:r>
              <a:rPr lang="tr-TR" sz="2800" b="1" i="1" dirty="0">
                <a:latin typeface="Times New Roman" panose="02020603050405020304" pitchFamily="18" charset="0"/>
                <a:cs typeface="Times New Roman" panose="02020603050405020304" pitchFamily="18" charset="0"/>
              </a:rPr>
              <a:t>Konuğun sözünü kesmemek. </a:t>
            </a:r>
            <a:r>
              <a:rPr lang="tr-TR" sz="2800" dirty="0">
                <a:latin typeface="Times New Roman" panose="02020603050405020304" pitchFamily="18" charset="0"/>
                <a:cs typeface="Times New Roman" panose="02020603050405020304" pitchFamily="18" charset="0"/>
              </a:rPr>
              <a:t>Konuyu tam olarak anlamış olsanız dahi, bırakın karşınızdaki söyleyeceklerini</a:t>
            </a:r>
            <a:r>
              <a:rPr lang="tr-TR" sz="2800" b="1" dirty="0">
                <a:solidFill>
                  <a:srgbClr val="FF0000"/>
                </a:solidFill>
                <a:latin typeface="Times New Roman" panose="02020603050405020304" pitchFamily="18" charset="0"/>
                <a:cs typeface="Times New Roman" panose="02020603050405020304" pitchFamily="18" charset="0"/>
              </a:rPr>
              <a:t> bitirsin. </a:t>
            </a:r>
            <a:r>
              <a:rPr lang="tr-TR" sz="2800" dirty="0">
                <a:latin typeface="Times New Roman" panose="02020603050405020304" pitchFamily="18" charset="0"/>
                <a:cs typeface="Times New Roman" panose="02020603050405020304" pitchFamily="18" charset="0"/>
              </a:rPr>
              <a:t>Bu, konuğu biraz olsun rahatlatacaktır. Tersine, </a:t>
            </a:r>
            <a:r>
              <a:rPr lang="tr-TR" sz="2800" b="1" dirty="0">
                <a:latin typeface="Times New Roman" panose="02020603050405020304" pitchFamily="18" charset="0"/>
                <a:cs typeface="Times New Roman" panose="02020603050405020304" pitchFamily="18" charset="0"/>
              </a:rPr>
              <a:t>sözünü -iyi niyetle dahi olsak sözü kesmeniz </a:t>
            </a:r>
            <a:r>
              <a:rPr lang="tr-TR" sz="2800" dirty="0">
                <a:latin typeface="Times New Roman" panose="02020603050405020304" pitchFamily="18" charset="0"/>
                <a:cs typeface="Times New Roman" panose="02020603050405020304" pitchFamily="18" charset="0"/>
              </a:rPr>
              <a:t>onu daha fazla rahatsız edecektir. Leb demeden leblebiyi anlamak marifetse de, bu marifetinizi kendinize saklayın. </a:t>
            </a:r>
            <a:br>
              <a:rPr lang="tr-TR" sz="2800" dirty="0">
                <a:latin typeface="Times New Roman" panose="02020603050405020304" pitchFamily="18" charset="0"/>
                <a:cs typeface="Times New Roman" panose="02020603050405020304" pitchFamily="18" charset="0"/>
              </a:rPr>
            </a:br>
            <a:r>
              <a:rPr lang="tr-TR" sz="2800" dirty="0"/>
              <a:t/>
            </a:r>
            <a:br>
              <a:rPr lang="tr-TR" sz="2800" dirty="0"/>
            </a:br>
            <a:r>
              <a:rPr lang="tr-TR" sz="2800" dirty="0"/>
              <a:t> </a:t>
            </a:r>
            <a:br>
              <a:rPr lang="tr-TR" sz="2800" dirty="0"/>
            </a:br>
            <a:endParaRPr lang="tr-TR"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2318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8E09736E-1D67-4647-910E-F09D07A403FE}"/>
              </a:ext>
            </a:extLst>
          </p:cNvPr>
          <p:cNvPicPr>
            <a:picLocks noChangeAspect="1"/>
          </p:cNvPicPr>
          <p:nvPr/>
        </p:nvPicPr>
        <p:blipFill>
          <a:blip r:embed="rId2"/>
          <a:stretch>
            <a:fillRect/>
          </a:stretch>
        </p:blipFill>
        <p:spPr>
          <a:xfrm>
            <a:off x="1187624" y="260648"/>
            <a:ext cx="6984776" cy="6480720"/>
          </a:xfrm>
          <a:prstGeom prst="rect">
            <a:avLst/>
          </a:prstGeom>
        </p:spPr>
      </p:pic>
    </p:spTree>
    <p:extLst>
      <p:ext uri="{BB962C8B-B14F-4D97-AF65-F5344CB8AC3E}">
        <p14:creationId xmlns:p14="http://schemas.microsoft.com/office/powerpoint/2010/main" val="3343197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6F61B15-C361-4E31-9EA2-C6EB6E20F078}"/>
              </a:ext>
            </a:extLst>
          </p:cNvPr>
          <p:cNvSpPr/>
          <p:nvPr/>
        </p:nvSpPr>
        <p:spPr>
          <a:xfrm>
            <a:off x="181274" y="188640"/>
            <a:ext cx="8928992" cy="4955203"/>
          </a:xfrm>
          <a:prstGeom prst="rect">
            <a:avLst/>
          </a:prstGeom>
        </p:spPr>
        <p:txBody>
          <a:bodyPr wrap="square">
            <a:spAutoFit/>
          </a:bodyPr>
          <a:lstStyle/>
          <a:p>
            <a:pPr algn="ctr"/>
            <a:r>
              <a:rPr lang="tr-TR" sz="2800" b="1" dirty="0">
                <a:solidFill>
                  <a:srgbClr val="FF0000"/>
                </a:solidFill>
                <a:latin typeface="Times New Roman" panose="02020603050405020304" pitchFamily="18" charset="0"/>
                <a:cs typeface="Times New Roman" panose="02020603050405020304" pitchFamily="18" charset="0"/>
              </a:rPr>
              <a:t>Konuk Şikâyetlerinde İzlenecek Yol</a:t>
            </a:r>
            <a:r>
              <a:rPr lang="tr-TR" sz="3600" b="1" dirty="0">
                <a:solidFill>
                  <a:srgbClr val="FF0000"/>
                </a:solidFill>
                <a:latin typeface="Times New Roman" panose="02020603050405020304" pitchFamily="18" charset="0"/>
                <a:cs typeface="Times New Roman" panose="02020603050405020304" pitchFamily="18" charset="0"/>
              </a:rPr>
              <a:t> </a:t>
            </a:r>
            <a:r>
              <a:rPr lang="tr-TR" sz="2400" dirty="0"/>
              <a:t/>
            </a:r>
            <a:br>
              <a:rPr lang="tr-TR" sz="2400" dirty="0"/>
            </a:br>
            <a:endParaRPr lang="tr-TR" sz="2400" dirty="0">
              <a:solidFill>
                <a:srgbClr val="FF0000"/>
              </a:solidFill>
              <a:latin typeface="Times New Roman" panose="02020603050405020304" pitchFamily="18" charset="0"/>
              <a:cs typeface="Times New Roman" panose="02020603050405020304" pitchFamily="18" charset="0"/>
            </a:endParaRPr>
          </a:p>
          <a:p>
            <a:pPr algn="ctr"/>
            <a:endParaRPr lang="tr-TR" sz="2800" b="1" i="1" dirty="0">
              <a:latin typeface="Times New Roman" panose="02020603050405020304" pitchFamily="18" charset="0"/>
              <a:cs typeface="Times New Roman" panose="02020603050405020304" pitchFamily="18" charset="0"/>
            </a:endParaRPr>
          </a:p>
          <a:p>
            <a:pPr algn="ctr"/>
            <a:endParaRPr lang="tr-TR" sz="2800" b="1" i="1" dirty="0">
              <a:latin typeface="Times New Roman" panose="02020603050405020304" pitchFamily="18" charset="0"/>
              <a:cs typeface="Times New Roman" panose="02020603050405020304" pitchFamily="18" charset="0"/>
            </a:endParaRPr>
          </a:p>
          <a:p>
            <a:pPr algn="ctr"/>
            <a:r>
              <a:rPr lang="tr-TR" sz="2800" b="1" i="1" dirty="0">
                <a:latin typeface="Times New Roman" panose="02020603050405020304" pitchFamily="18" charset="0"/>
                <a:cs typeface="Times New Roman" panose="02020603050405020304" pitchFamily="18" charset="0"/>
              </a:rPr>
              <a:t>Sabırlı ve anlayışlı olmak. </a:t>
            </a:r>
            <a:r>
              <a:rPr lang="tr-TR" sz="2800" dirty="0">
                <a:latin typeface="Times New Roman" panose="02020603050405020304" pitchFamily="18" charset="0"/>
                <a:cs typeface="Times New Roman" panose="02020603050405020304" pitchFamily="18" charset="0"/>
              </a:rPr>
              <a:t>Tok açın halinden anlamazmış. Kendinizi konuğunuzun yerine koyun (empati) ve sorununu bu şekilde değerlendirmeye çalışın. Aynı sorun sizin başınıza gelse belki daha fazla tepki gösterirdiniz. </a:t>
            </a:r>
            <a:br>
              <a:rPr lang="tr-TR" sz="2800" dirty="0">
                <a:latin typeface="Times New Roman" panose="02020603050405020304" pitchFamily="18" charset="0"/>
                <a:cs typeface="Times New Roman" panose="02020603050405020304" pitchFamily="18" charset="0"/>
              </a:rPr>
            </a:br>
            <a:r>
              <a:rPr lang="tr-TR" sz="2800" dirty="0">
                <a:latin typeface="Times New Roman" panose="02020603050405020304" pitchFamily="18" charset="0"/>
                <a:cs typeface="Times New Roman" panose="02020603050405020304" pitchFamily="18" charset="0"/>
              </a:rPr>
              <a:t/>
            </a:r>
            <a:br>
              <a:rPr lang="tr-TR" sz="2800" dirty="0">
                <a:latin typeface="Times New Roman" panose="02020603050405020304" pitchFamily="18" charset="0"/>
                <a:cs typeface="Times New Roman" panose="02020603050405020304" pitchFamily="18" charset="0"/>
              </a:rPr>
            </a:br>
            <a:r>
              <a:rPr lang="tr-TR" sz="2800" dirty="0"/>
              <a:t> </a:t>
            </a:r>
            <a:br>
              <a:rPr lang="tr-TR" sz="2800" dirty="0"/>
            </a:br>
            <a:endParaRPr lang="tr-TR"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50518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6F61B15-C361-4E31-9EA2-C6EB6E20F078}"/>
              </a:ext>
            </a:extLst>
          </p:cNvPr>
          <p:cNvSpPr/>
          <p:nvPr/>
        </p:nvSpPr>
        <p:spPr>
          <a:xfrm>
            <a:off x="181274" y="188640"/>
            <a:ext cx="8928992" cy="6001643"/>
          </a:xfrm>
          <a:prstGeom prst="rect">
            <a:avLst/>
          </a:prstGeom>
        </p:spPr>
        <p:txBody>
          <a:bodyPr wrap="square">
            <a:spAutoFit/>
          </a:bodyPr>
          <a:lstStyle/>
          <a:p>
            <a:pPr algn="ctr"/>
            <a:r>
              <a:rPr lang="tr-TR" sz="2800" b="1" dirty="0">
                <a:solidFill>
                  <a:srgbClr val="FF0000"/>
                </a:solidFill>
                <a:latin typeface="Times New Roman" panose="02020603050405020304" pitchFamily="18" charset="0"/>
                <a:cs typeface="Times New Roman" panose="02020603050405020304" pitchFamily="18" charset="0"/>
              </a:rPr>
              <a:t>Konuk Şikâyetlerinde İzlenecek Yol</a:t>
            </a:r>
            <a:r>
              <a:rPr lang="tr-TR" sz="3600" b="1" dirty="0">
                <a:solidFill>
                  <a:srgbClr val="FF0000"/>
                </a:solidFill>
                <a:latin typeface="Times New Roman" panose="02020603050405020304" pitchFamily="18" charset="0"/>
                <a:cs typeface="Times New Roman" panose="02020603050405020304" pitchFamily="18" charset="0"/>
              </a:rPr>
              <a:t> </a:t>
            </a:r>
            <a:r>
              <a:rPr lang="tr-TR" sz="2400" dirty="0"/>
              <a:t/>
            </a:r>
            <a:br>
              <a:rPr lang="tr-TR" sz="2400" dirty="0"/>
            </a:br>
            <a:endParaRPr lang="tr-TR" sz="2400" dirty="0">
              <a:solidFill>
                <a:srgbClr val="FF0000"/>
              </a:solidFill>
              <a:latin typeface="Times New Roman" panose="02020603050405020304" pitchFamily="18" charset="0"/>
              <a:cs typeface="Times New Roman" panose="02020603050405020304" pitchFamily="18" charset="0"/>
            </a:endParaRPr>
          </a:p>
          <a:p>
            <a:pPr algn="ctr"/>
            <a:endParaRPr lang="tr-TR" sz="2800" b="1" i="1" dirty="0">
              <a:latin typeface="Times New Roman" panose="02020603050405020304" pitchFamily="18" charset="0"/>
              <a:cs typeface="Times New Roman" panose="02020603050405020304" pitchFamily="18" charset="0"/>
            </a:endParaRPr>
          </a:p>
          <a:p>
            <a:pPr algn="ctr"/>
            <a:endParaRPr lang="tr-TR" sz="2800" b="1" i="1" dirty="0">
              <a:latin typeface="Times New Roman" panose="02020603050405020304" pitchFamily="18" charset="0"/>
              <a:cs typeface="Times New Roman" panose="02020603050405020304" pitchFamily="18" charset="0"/>
            </a:endParaRPr>
          </a:p>
          <a:p>
            <a:pPr algn="ctr"/>
            <a:r>
              <a:rPr lang="tr-TR" sz="2800" b="1" i="1" dirty="0">
                <a:latin typeface="Times New Roman" panose="02020603050405020304" pitchFamily="18" charset="0"/>
                <a:cs typeface="Times New Roman" panose="02020603050405020304" pitchFamily="18" charset="0"/>
              </a:rPr>
              <a:t>Ön yargılı olmamak. </a:t>
            </a:r>
            <a:r>
              <a:rPr lang="tr-TR" sz="2800" dirty="0">
                <a:latin typeface="Times New Roman" panose="02020603050405020304" pitchFamily="18" charset="0"/>
                <a:cs typeface="Times New Roman" panose="02020603050405020304" pitchFamily="18" charset="0"/>
              </a:rPr>
              <a:t>Fiziki görünümüne, kılığına kıyafetine, </a:t>
            </a:r>
            <a:r>
              <a:rPr lang="tr-TR" sz="2800" dirty="0" err="1">
                <a:latin typeface="Times New Roman" panose="02020603050405020304" pitchFamily="18" charset="0"/>
                <a:cs typeface="Times New Roman" panose="02020603050405020304" pitchFamily="18" charset="0"/>
              </a:rPr>
              <a:t>taabiyetine</a:t>
            </a:r>
            <a:r>
              <a:rPr lang="tr-TR" sz="2800" dirty="0">
                <a:latin typeface="Times New Roman" panose="02020603050405020304" pitchFamily="18" charset="0"/>
                <a:cs typeface="Times New Roman" panose="02020603050405020304" pitchFamily="18" charset="0"/>
              </a:rPr>
              <a:t>, cinsiyetine, yaşına, grubuna, davranışlarına, konuşma şekline, geçmiş deneyimlere ve diğer özelliklerine bakarak kimse hakkında ön yargılı olmayın. Ön yargılı, peşin hükümlü olmak, konuğun şikâyetini dinleyip doğru değerlendirmeye büyük ölçüde engeldir</a:t>
            </a:r>
            <a:r>
              <a:rPr lang="tr-TR" sz="4000" dirty="0">
                <a:latin typeface="Times New Roman" panose="02020603050405020304" pitchFamily="18" charset="0"/>
                <a:cs typeface="Times New Roman" panose="02020603050405020304" pitchFamily="18" charset="0"/>
              </a:rPr>
              <a:t> </a:t>
            </a:r>
            <a:r>
              <a:rPr lang="tr-TR" sz="2800" dirty="0"/>
              <a:t/>
            </a:r>
            <a:br>
              <a:rPr lang="tr-TR" sz="2800" dirty="0"/>
            </a:br>
            <a:r>
              <a:rPr lang="tr-TR" sz="2800" dirty="0">
                <a:latin typeface="Times New Roman" panose="02020603050405020304" pitchFamily="18" charset="0"/>
                <a:cs typeface="Times New Roman" panose="02020603050405020304" pitchFamily="18" charset="0"/>
              </a:rPr>
              <a:t/>
            </a:r>
            <a:br>
              <a:rPr lang="tr-TR" sz="2800" dirty="0">
                <a:latin typeface="Times New Roman" panose="02020603050405020304" pitchFamily="18" charset="0"/>
                <a:cs typeface="Times New Roman" panose="02020603050405020304" pitchFamily="18" charset="0"/>
              </a:rPr>
            </a:br>
            <a:r>
              <a:rPr lang="tr-TR" sz="2800" dirty="0"/>
              <a:t> </a:t>
            </a:r>
            <a:br>
              <a:rPr lang="tr-TR" sz="2800" dirty="0"/>
            </a:br>
            <a:endParaRPr lang="tr-TR"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45261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6F61B15-C361-4E31-9EA2-C6EB6E20F078}"/>
              </a:ext>
            </a:extLst>
          </p:cNvPr>
          <p:cNvSpPr/>
          <p:nvPr/>
        </p:nvSpPr>
        <p:spPr>
          <a:xfrm>
            <a:off x="181274" y="188640"/>
            <a:ext cx="8928992" cy="5386090"/>
          </a:xfrm>
          <a:prstGeom prst="rect">
            <a:avLst/>
          </a:prstGeom>
        </p:spPr>
        <p:txBody>
          <a:bodyPr wrap="square">
            <a:spAutoFit/>
          </a:bodyPr>
          <a:lstStyle/>
          <a:p>
            <a:pPr algn="ctr"/>
            <a:r>
              <a:rPr lang="tr-TR" sz="2800" b="1" dirty="0">
                <a:solidFill>
                  <a:srgbClr val="FF0000"/>
                </a:solidFill>
                <a:latin typeface="Times New Roman" panose="02020603050405020304" pitchFamily="18" charset="0"/>
                <a:cs typeface="Times New Roman" panose="02020603050405020304" pitchFamily="18" charset="0"/>
              </a:rPr>
              <a:t>Konuk Şikâyetlerinde İzlenecek Yol</a:t>
            </a:r>
            <a:r>
              <a:rPr lang="tr-TR" sz="3600" b="1" dirty="0">
                <a:solidFill>
                  <a:srgbClr val="FF0000"/>
                </a:solidFill>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
            </a:r>
            <a:br>
              <a:rPr lang="tr-TR" sz="2400" dirty="0">
                <a:latin typeface="Times New Roman" panose="02020603050405020304" pitchFamily="18" charset="0"/>
                <a:cs typeface="Times New Roman" panose="02020603050405020304" pitchFamily="18" charset="0"/>
              </a:rPr>
            </a:br>
            <a:endParaRPr lang="tr-TR" sz="2400" dirty="0">
              <a:solidFill>
                <a:srgbClr val="FF0000"/>
              </a:solidFill>
              <a:latin typeface="Times New Roman" panose="02020603050405020304" pitchFamily="18" charset="0"/>
              <a:cs typeface="Times New Roman" panose="02020603050405020304" pitchFamily="18" charset="0"/>
            </a:endParaRPr>
          </a:p>
          <a:p>
            <a:pPr algn="ctr"/>
            <a:endParaRPr lang="tr-TR" sz="2800" b="1" i="1" dirty="0">
              <a:latin typeface="Times New Roman" panose="02020603050405020304" pitchFamily="18" charset="0"/>
              <a:cs typeface="Times New Roman" panose="02020603050405020304" pitchFamily="18" charset="0"/>
            </a:endParaRPr>
          </a:p>
          <a:p>
            <a:pPr algn="ctr"/>
            <a:endParaRPr lang="tr-TR" sz="2800" b="1" i="1" dirty="0">
              <a:latin typeface="Times New Roman" panose="02020603050405020304" pitchFamily="18" charset="0"/>
              <a:cs typeface="Times New Roman" panose="02020603050405020304" pitchFamily="18" charset="0"/>
            </a:endParaRPr>
          </a:p>
          <a:p>
            <a:pPr algn="ctr"/>
            <a:r>
              <a:rPr lang="tr-TR" sz="2800" b="1" dirty="0">
                <a:latin typeface="Times New Roman" panose="02020603050405020304" pitchFamily="18" charset="0"/>
                <a:cs typeface="Times New Roman" panose="02020603050405020304" pitchFamily="18" charset="0"/>
              </a:rPr>
              <a:t>Saygılı olmak: </a:t>
            </a:r>
            <a:r>
              <a:rPr lang="tr-TR" sz="2800" dirty="0">
                <a:latin typeface="Times New Roman" panose="02020603050405020304" pitchFamily="18" charset="0"/>
                <a:cs typeface="Times New Roman" panose="02020603050405020304" pitchFamily="18" charset="0"/>
              </a:rPr>
              <a:t>Şikâyetini dile getiren konuğa, o sinirli ve hırçın olsa dahi, saygılı olun. Sinirli bir insana sinirle karşılık vermek, ateşe körükle gitmeye benzer; o an baskın çıkan haklı gibi görünse de, sonuçta, büyük bir olasılıkla, otel ve otelci zararlı çıkar. </a:t>
            </a:r>
            <a:br>
              <a:rPr lang="tr-TR" sz="2800" dirty="0">
                <a:latin typeface="Times New Roman" panose="02020603050405020304" pitchFamily="18" charset="0"/>
                <a:cs typeface="Times New Roman" panose="02020603050405020304" pitchFamily="18" charset="0"/>
              </a:rPr>
            </a:br>
            <a:r>
              <a:rPr lang="tr-TR" sz="2800" dirty="0">
                <a:latin typeface="Times New Roman" panose="02020603050405020304" pitchFamily="18" charset="0"/>
                <a:cs typeface="Times New Roman" panose="02020603050405020304" pitchFamily="18" charset="0"/>
              </a:rPr>
              <a:t> </a:t>
            </a:r>
            <a:br>
              <a:rPr lang="tr-TR" sz="2800"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Şikâyetçi konuğa saygının belirgin göstergeleri şunlardır: </a:t>
            </a:r>
            <a:r>
              <a:rPr lang="tr-TR" sz="3200" b="1" dirty="0">
                <a:latin typeface="Times New Roman" panose="02020603050405020304" pitchFamily="18" charset="0"/>
                <a:cs typeface="Times New Roman" panose="02020603050405020304" pitchFamily="18" charset="0"/>
              </a:rPr>
              <a:t/>
            </a:r>
            <a:br>
              <a:rPr lang="tr-TR" sz="3200" b="1" dirty="0">
                <a:latin typeface="Times New Roman" panose="02020603050405020304" pitchFamily="18" charset="0"/>
                <a:cs typeface="Times New Roman" panose="02020603050405020304" pitchFamily="18" charset="0"/>
              </a:rPr>
            </a:br>
            <a:endParaRPr lang="tr-TR" sz="3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7865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6F61B15-C361-4E31-9EA2-C6EB6E20F078}"/>
              </a:ext>
            </a:extLst>
          </p:cNvPr>
          <p:cNvSpPr/>
          <p:nvPr/>
        </p:nvSpPr>
        <p:spPr>
          <a:xfrm>
            <a:off x="181274" y="188640"/>
            <a:ext cx="8928992" cy="6924973"/>
          </a:xfrm>
          <a:prstGeom prst="rect">
            <a:avLst/>
          </a:prstGeom>
        </p:spPr>
        <p:txBody>
          <a:bodyPr wrap="square">
            <a:spAutoFit/>
          </a:bodyPr>
          <a:lstStyle/>
          <a:p>
            <a:pPr algn="ctr"/>
            <a:r>
              <a:rPr lang="tr-TR" sz="2800" b="1" dirty="0">
                <a:solidFill>
                  <a:srgbClr val="FF0000"/>
                </a:solidFill>
                <a:latin typeface="Times New Roman" panose="02020603050405020304" pitchFamily="18" charset="0"/>
                <a:cs typeface="Times New Roman" panose="02020603050405020304" pitchFamily="18" charset="0"/>
              </a:rPr>
              <a:t>Konuk Şikâyetlerinde İzlenecek Yol</a:t>
            </a:r>
            <a:r>
              <a:rPr lang="tr-TR" sz="3600" b="1" dirty="0">
                <a:solidFill>
                  <a:srgbClr val="FF0000"/>
                </a:solidFill>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
            </a:r>
            <a:br>
              <a:rPr lang="tr-TR" sz="2400" dirty="0">
                <a:latin typeface="Times New Roman" panose="02020603050405020304" pitchFamily="18" charset="0"/>
                <a:cs typeface="Times New Roman" panose="02020603050405020304" pitchFamily="18" charset="0"/>
              </a:rPr>
            </a:br>
            <a:endParaRPr lang="tr-TR" sz="2400" dirty="0">
              <a:solidFill>
                <a:srgbClr val="FF0000"/>
              </a:solidFill>
              <a:latin typeface="Times New Roman" panose="02020603050405020304" pitchFamily="18" charset="0"/>
              <a:cs typeface="Times New Roman" panose="02020603050405020304" pitchFamily="18" charset="0"/>
            </a:endParaRPr>
          </a:p>
          <a:p>
            <a:pPr algn="ctr"/>
            <a:endParaRPr lang="tr-TR" sz="2800" b="1" i="1" dirty="0">
              <a:latin typeface="Times New Roman" panose="02020603050405020304" pitchFamily="18" charset="0"/>
              <a:cs typeface="Times New Roman" panose="02020603050405020304" pitchFamily="18" charset="0"/>
            </a:endParaRPr>
          </a:p>
          <a:p>
            <a:pPr algn="ctr"/>
            <a:endParaRPr lang="tr-TR" sz="2800" b="1" i="1" dirty="0">
              <a:latin typeface="Times New Roman" panose="02020603050405020304" pitchFamily="18" charset="0"/>
              <a:cs typeface="Times New Roman" panose="02020603050405020304" pitchFamily="18" charset="0"/>
            </a:endParaRPr>
          </a:p>
          <a:p>
            <a:pPr algn="ctr"/>
            <a:r>
              <a:rPr lang="tr-TR" sz="2200" b="1" i="1" dirty="0">
                <a:latin typeface="Times New Roman" panose="02020603050405020304" pitchFamily="18" charset="0"/>
                <a:cs typeface="Times New Roman" panose="02020603050405020304" pitchFamily="18" charset="0"/>
              </a:rPr>
              <a:t>Fiziki görünümünüz düzgün olsun. </a:t>
            </a:r>
            <a:r>
              <a:rPr lang="tr-TR" sz="2200" dirty="0">
                <a:latin typeface="Times New Roman" panose="02020603050405020304" pitchFamily="18" charset="0"/>
                <a:cs typeface="Times New Roman" panose="02020603050405020304" pitchFamily="18" charset="0"/>
              </a:rPr>
              <a:t>Fiziki görünümünüz, kendinize ve temsil ettiğiniz müesseseye gösterdiğiniz saygının bir ifadesidir. Kendisine saygı göstermeyen bir insana, bir başkasının saygı</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göstermesi beklenemez.</a:t>
            </a:r>
          </a:p>
          <a:p>
            <a:pPr algn="ctr"/>
            <a:r>
              <a:rPr lang="tr-TR" sz="2200" dirty="0">
                <a:latin typeface="Times New Roman" panose="02020603050405020304" pitchFamily="18" charset="0"/>
                <a:cs typeface="Times New Roman" panose="02020603050405020304" pitchFamily="18" charset="0"/>
              </a:rPr>
              <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 </a:t>
            </a:r>
            <a:r>
              <a:rPr lang="tr-TR" sz="2200" b="1" i="1" dirty="0">
                <a:latin typeface="Times New Roman" panose="02020603050405020304" pitchFamily="18" charset="0"/>
                <a:cs typeface="Times New Roman" panose="02020603050405020304" pitchFamily="18" charset="0"/>
              </a:rPr>
              <a:t>Saygınızı hareketlerinize yansıtın. </a:t>
            </a:r>
            <a:r>
              <a:rPr lang="tr-TR" sz="2200" dirty="0">
                <a:latin typeface="Times New Roman" panose="02020603050405020304" pitchFamily="18" charset="0"/>
                <a:cs typeface="Times New Roman" panose="02020603050405020304" pitchFamily="18" charset="0"/>
              </a:rPr>
              <a:t>Yüzünüzdeki ifade, vücut diliniz, mimikleriniz, genel hal ve hareketleriniz, karşınızdaki insana</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gösterdiğiniz saygıyı doğrular yönde olmalıdır. Konuğunuzu istediğiniz kadar dikkatle, sözünü kesmeden dinleyin, bunu _örneğin</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kollarınızı göğsünüzün üzerinde kibirle kavuşturarak veya sırtınız</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duvara dayayarak veya eliniz cebinizde, yüzünüzde alaycı bir ifade</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ile yaptığınız takdirde_ saygılı bir izlenim bırakamazsınız </a:t>
            </a:r>
            <a:r>
              <a:rPr lang="tr-TR" sz="2800" dirty="0"/>
              <a:t/>
            </a:r>
            <a:br>
              <a:rPr lang="tr-TR" sz="2800" dirty="0"/>
            </a:br>
            <a:r>
              <a:rPr lang="tr-TR" sz="3200" b="1" dirty="0">
                <a:latin typeface="Times New Roman" panose="02020603050405020304" pitchFamily="18" charset="0"/>
                <a:cs typeface="Times New Roman" panose="02020603050405020304" pitchFamily="18" charset="0"/>
              </a:rPr>
              <a:t/>
            </a:r>
            <a:br>
              <a:rPr lang="tr-TR" sz="3200" b="1" dirty="0">
                <a:latin typeface="Times New Roman" panose="02020603050405020304" pitchFamily="18" charset="0"/>
                <a:cs typeface="Times New Roman" panose="02020603050405020304" pitchFamily="18" charset="0"/>
              </a:rPr>
            </a:br>
            <a:endParaRPr lang="tr-TR" sz="3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405548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6F61B15-C361-4E31-9EA2-C6EB6E20F078}"/>
              </a:ext>
            </a:extLst>
          </p:cNvPr>
          <p:cNvSpPr/>
          <p:nvPr/>
        </p:nvSpPr>
        <p:spPr>
          <a:xfrm>
            <a:off x="107504" y="188640"/>
            <a:ext cx="8928992" cy="7879080"/>
          </a:xfrm>
          <a:prstGeom prst="rect">
            <a:avLst/>
          </a:prstGeom>
        </p:spPr>
        <p:txBody>
          <a:bodyPr wrap="square">
            <a:spAutoFit/>
          </a:bodyPr>
          <a:lstStyle/>
          <a:p>
            <a:pPr algn="ctr"/>
            <a:r>
              <a:rPr lang="tr-TR" sz="2800" b="1" dirty="0">
                <a:solidFill>
                  <a:srgbClr val="FF0000"/>
                </a:solidFill>
                <a:latin typeface="Times New Roman" panose="02020603050405020304" pitchFamily="18" charset="0"/>
                <a:cs typeface="Times New Roman" panose="02020603050405020304" pitchFamily="18" charset="0"/>
              </a:rPr>
              <a:t>Konuk Şikâyetlerinde İzlenecek Yol</a:t>
            </a:r>
            <a:r>
              <a:rPr lang="tr-TR" sz="3600" b="1" dirty="0">
                <a:solidFill>
                  <a:srgbClr val="FF0000"/>
                </a:solidFill>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
            </a:r>
            <a:br>
              <a:rPr lang="tr-TR" sz="2400" dirty="0">
                <a:latin typeface="Times New Roman" panose="02020603050405020304" pitchFamily="18" charset="0"/>
                <a:cs typeface="Times New Roman" panose="02020603050405020304" pitchFamily="18" charset="0"/>
              </a:rPr>
            </a:br>
            <a:r>
              <a:rPr lang="tr-TR" sz="2100" b="1" dirty="0">
                <a:latin typeface="Times New Roman" panose="02020603050405020304" pitchFamily="18" charset="0"/>
                <a:cs typeface="Times New Roman" panose="02020603050405020304" pitchFamily="18" charset="0"/>
              </a:rPr>
              <a:t>Konuğa ismiyle hitap etmek: </a:t>
            </a:r>
            <a:r>
              <a:rPr lang="tr-TR" sz="2100" dirty="0">
                <a:latin typeface="Times New Roman" panose="02020603050405020304" pitchFamily="18" charset="0"/>
                <a:cs typeface="Times New Roman" panose="02020603050405020304" pitchFamily="18" charset="0"/>
              </a:rPr>
              <a:t>Konuğunuza, bulduğunuz her fırsatta</a:t>
            </a:r>
            <a:br>
              <a:rPr lang="tr-TR" sz="2100" dirty="0">
                <a:latin typeface="Times New Roman" panose="02020603050405020304" pitchFamily="18" charset="0"/>
                <a:cs typeface="Times New Roman" panose="02020603050405020304" pitchFamily="18" charset="0"/>
              </a:rPr>
            </a:br>
            <a:r>
              <a:rPr lang="tr-TR" sz="2100" dirty="0">
                <a:latin typeface="Times New Roman" panose="02020603050405020304" pitchFamily="18" charset="0"/>
                <a:cs typeface="Times New Roman" panose="02020603050405020304" pitchFamily="18" charset="0"/>
              </a:rPr>
              <a:t>ismiyle hitap edin. Konuğunuzun ismini öğrenmek için elinizin altında çeşitli olanaklar vardır. Hiçbir olanak yoksa, kendisine sorun ve bundan böyle bu kıymetli bilgiyi kullanın. Her insan kendisine ismi ile hitap edilmesini arzu eder. Bu, kişiye saygının en belirgin göstergelerinden biridir. Değil konuğumuza, gittiğiniz bir lokantadaki garsonunuza dahi 'garson Bey' demek yerine ismi ile 'örneğin, Mehmet Bey’ diye hitap ettiğiniz takdirde, servisiniz daha mükemmel olacaktır.</a:t>
            </a:r>
          </a:p>
          <a:p>
            <a:pPr algn="ctr"/>
            <a:r>
              <a:rPr lang="tr-TR" sz="2100" dirty="0">
                <a:latin typeface="Times New Roman" panose="02020603050405020304" pitchFamily="18" charset="0"/>
                <a:cs typeface="Times New Roman" panose="02020603050405020304" pitchFamily="18" charset="0"/>
              </a:rPr>
              <a:t/>
            </a:r>
            <a:br>
              <a:rPr lang="tr-TR" sz="2100" dirty="0">
                <a:latin typeface="Times New Roman" panose="02020603050405020304" pitchFamily="18" charset="0"/>
                <a:cs typeface="Times New Roman" panose="02020603050405020304" pitchFamily="18" charset="0"/>
              </a:rPr>
            </a:br>
            <a:r>
              <a:rPr lang="tr-TR" sz="2100" b="1" dirty="0">
                <a:latin typeface="Times New Roman" panose="02020603050405020304" pitchFamily="18" charset="0"/>
                <a:cs typeface="Times New Roman" panose="02020603050405020304" pitchFamily="18" charset="0"/>
              </a:rPr>
              <a:t>Özür dilemek. </a:t>
            </a:r>
            <a:r>
              <a:rPr lang="tr-TR" sz="2100" dirty="0">
                <a:latin typeface="Times New Roman" panose="02020603050405020304" pitchFamily="18" charset="0"/>
                <a:cs typeface="Times New Roman" panose="02020603050405020304" pitchFamily="18" charset="0"/>
              </a:rPr>
              <a:t>Özür dilemek fakat abartmadan. Şikâyetçi konuk, en azından kendi açısından haklıdır. Bu nedenle, ondan özür dileyin. Fakat abartmayın. Bazı aksaklıklar müşteri kaynaklıdır. Özür dilemede abartı özrün değerini azaltacağı gibi müşteriye vereceğiniz mesaj yerine ulaşmaz. Diğer bir konu ise, gerekçeniz ne olursa olsun, özür diledikten sonra cümlenize, 'fakat' , 'ama' , 'ancak' gibi sözcüklerle devam etmeyin. Çünkü bu sözcükler, dilediğiniz özrü geri almak</a:t>
            </a:r>
            <a:br>
              <a:rPr lang="tr-TR" sz="2100" dirty="0">
                <a:latin typeface="Times New Roman" panose="02020603050405020304" pitchFamily="18" charset="0"/>
                <a:cs typeface="Times New Roman" panose="02020603050405020304" pitchFamily="18" charset="0"/>
              </a:rPr>
            </a:br>
            <a:r>
              <a:rPr lang="tr-TR" sz="2100" dirty="0">
                <a:latin typeface="Times New Roman" panose="02020603050405020304" pitchFamily="18" charset="0"/>
                <a:cs typeface="Times New Roman" panose="02020603050405020304" pitchFamily="18" charset="0"/>
              </a:rPr>
              <a:t>anlamına gelir. Özür dilemek kimseyi küçültmez. Dilediğiniz özür,</a:t>
            </a:r>
            <a:br>
              <a:rPr lang="tr-TR" sz="2100" dirty="0">
                <a:latin typeface="Times New Roman" panose="02020603050405020304" pitchFamily="18" charset="0"/>
                <a:cs typeface="Times New Roman" panose="02020603050405020304" pitchFamily="18" charset="0"/>
              </a:rPr>
            </a:br>
            <a:r>
              <a:rPr lang="tr-TR" sz="2100" dirty="0">
                <a:latin typeface="Times New Roman" panose="02020603050405020304" pitchFamily="18" charset="0"/>
                <a:cs typeface="Times New Roman" panose="02020603050405020304" pitchFamily="18" charset="0"/>
              </a:rPr>
              <a:t>kabahatli olduğunuz için değil (ki böyle de olabilir), konuğunuzun size iletmeye çalıştığı, onun memnuniyetsizliğine yol açan durum içindir. </a:t>
            </a:r>
            <a:br>
              <a:rPr lang="tr-TR" sz="2100" dirty="0">
                <a:latin typeface="Times New Roman" panose="02020603050405020304" pitchFamily="18" charset="0"/>
                <a:cs typeface="Times New Roman" panose="02020603050405020304" pitchFamily="18" charset="0"/>
              </a:rPr>
            </a:br>
            <a:r>
              <a:rPr lang="tr-TR" sz="2800" dirty="0"/>
              <a:t/>
            </a:r>
            <a:br>
              <a:rPr lang="tr-TR" sz="2800" dirty="0"/>
            </a:br>
            <a:r>
              <a:rPr lang="tr-TR" sz="3200" b="1" dirty="0">
                <a:latin typeface="Times New Roman" panose="02020603050405020304" pitchFamily="18" charset="0"/>
                <a:cs typeface="Times New Roman" panose="02020603050405020304" pitchFamily="18" charset="0"/>
              </a:rPr>
              <a:t/>
            </a:r>
            <a:br>
              <a:rPr lang="tr-TR" sz="3200" b="1" dirty="0">
                <a:latin typeface="Times New Roman" panose="02020603050405020304" pitchFamily="18" charset="0"/>
                <a:cs typeface="Times New Roman" panose="02020603050405020304" pitchFamily="18" charset="0"/>
              </a:rPr>
            </a:br>
            <a:endParaRPr lang="tr-TR" sz="3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987136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6F61B15-C361-4E31-9EA2-C6EB6E20F078}"/>
              </a:ext>
            </a:extLst>
          </p:cNvPr>
          <p:cNvSpPr/>
          <p:nvPr/>
        </p:nvSpPr>
        <p:spPr>
          <a:xfrm>
            <a:off x="107504" y="188640"/>
            <a:ext cx="8928992" cy="5693866"/>
          </a:xfrm>
          <a:prstGeom prst="rect">
            <a:avLst/>
          </a:prstGeom>
        </p:spPr>
        <p:txBody>
          <a:bodyPr wrap="square">
            <a:spAutoFit/>
          </a:bodyPr>
          <a:lstStyle/>
          <a:p>
            <a:pPr algn="ctr"/>
            <a:r>
              <a:rPr lang="tr-TR" sz="2800" b="1" dirty="0">
                <a:solidFill>
                  <a:srgbClr val="FF0000"/>
                </a:solidFill>
                <a:latin typeface="Times New Roman" panose="02020603050405020304" pitchFamily="18" charset="0"/>
                <a:cs typeface="Times New Roman" panose="02020603050405020304" pitchFamily="18" charset="0"/>
              </a:rPr>
              <a:t>Konuk Şikâyetlerinde İzlenecek Yol</a:t>
            </a:r>
            <a:r>
              <a:rPr lang="tr-TR" sz="3600" b="1" dirty="0">
                <a:solidFill>
                  <a:srgbClr val="FF0000"/>
                </a:solidFill>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
            </a:r>
            <a:br>
              <a:rPr lang="tr-TR" sz="2400" dirty="0">
                <a:latin typeface="Times New Roman" panose="02020603050405020304" pitchFamily="18" charset="0"/>
                <a:cs typeface="Times New Roman" panose="02020603050405020304" pitchFamily="18" charset="0"/>
              </a:rPr>
            </a:br>
            <a:endParaRPr lang="tr-TR" sz="2400" dirty="0">
              <a:latin typeface="Times New Roman" panose="02020603050405020304" pitchFamily="18" charset="0"/>
              <a:cs typeface="Times New Roman" panose="02020603050405020304" pitchFamily="18" charset="0"/>
            </a:endParaRPr>
          </a:p>
          <a:p>
            <a:pPr algn="ctr"/>
            <a:endParaRPr lang="tr-TR" sz="2400" b="1" dirty="0">
              <a:latin typeface="Times New Roman" panose="02020603050405020304" pitchFamily="18" charset="0"/>
              <a:cs typeface="Times New Roman" panose="02020603050405020304" pitchFamily="18" charset="0"/>
            </a:endParaRPr>
          </a:p>
          <a:p>
            <a:pPr algn="ctr"/>
            <a:r>
              <a:rPr lang="tr-TR" sz="2800" b="1" dirty="0">
                <a:latin typeface="Times New Roman" panose="02020603050405020304" pitchFamily="18" charset="0"/>
                <a:cs typeface="Times New Roman" panose="02020603050405020304" pitchFamily="18" charset="0"/>
              </a:rPr>
              <a:t>Soğukkanlılık ve güç durumlarda kendine hâkim olmak. </a:t>
            </a:r>
            <a:r>
              <a:rPr lang="tr-TR" sz="2800" dirty="0">
                <a:latin typeface="Times New Roman" panose="02020603050405020304" pitchFamily="18" charset="0"/>
                <a:cs typeface="Times New Roman" panose="02020603050405020304" pitchFamily="18" charset="0"/>
              </a:rPr>
              <a:t>Müşteriyi giyimi, hareketleri ve davranışları ile bir bütün halinde algılamak ve varılan yargılara göre yaklaşımda bulunmak gerekir. Sorunun kaynağı ön büro olmasa bile (ki çoğu zaman değildir) aşağıdaki temel kurallara dikkat etmek gerekir;</a:t>
            </a:r>
            <a:r>
              <a:rPr lang="tr-TR" sz="3600" dirty="0">
                <a:latin typeface="Times New Roman" panose="02020603050405020304" pitchFamily="18" charset="0"/>
                <a:cs typeface="Times New Roman" panose="02020603050405020304" pitchFamily="18" charset="0"/>
              </a:rPr>
              <a:t> </a:t>
            </a:r>
            <a:br>
              <a:rPr lang="tr-TR" sz="3600" dirty="0">
                <a:latin typeface="Times New Roman" panose="02020603050405020304" pitchFamily="18" charset="0"/>
                <a:cs typeface="Times New Roman" panose="02020603050405020304" pitchFamily="18" charset="0"/>
              </a:rPr>
            </a:br>
            <a:r>
              <a:rPr lang="tr-TR" sz="4000" dirty="0">
                <a:latin typeface="Times New Roman" panose="02020603050405020304" pitchFamily="18" charset="0"/>
                <a:cs typeface="Times New Roman" panose="02020603050405020304" pitchFamily="18" charset="0"/>
              </a:rPr>
              <a:t/>
            </a:r>
            <a:br>
              <a:rPr lang="tr-TR" sz="4000"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
            </a:r>
            <a:br>
              <a:rPr lang="tr-TR" sz="3200" b="1" dirty="0">
                <a:latin typeface="Times New Roman" panose="02020603050405020304" pitchFamily="18" charset="0"/>
                <a:cs typeface="Times New Roman" panose="02020603050405020304" pitchFamily="18" charset="0"/>
              </a:rPr>
            </a:br>
            <a:endParaRPr lang="tr-TR" sz="3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43875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6F61B15-C361-4E31-9EA2-C6EB6E20F078}"/>
              </a:ext>
            </a:extLst>
          </p:cNvPr>
          <p:cNvSpPr/>
          <p:nvPr/>
        </p:nvSpPr>
        <p:spPr>
          <a:xfrm>
            <a:off x="107504" y="188640"/>
            <a:ext cx="8928992" cy="8586966"/>
          </a:xfrm>
          <a:prstGeom prst="rect">
            <a:avLst/>
          </a:prstGeom>
        </p:spPr>
        <p:txBody>
          <a:bodyPr wrap="square">
            <a:spAutoFit/>
          </a:bodyPr>
          <a:lstStyle/>
          <a:p>
            <a:pPr algn="ctr"/>
            <a:r>
              <a:rPr lang="tr-TR" sz="2800" b="1" dirty="0">
                <a:solidFill>
                  <a:srgbClr val="FF0000"/>
                </a:solidFill>
                <a:latin typeface="Times New Roman" panose="02020603050405020304" pitchFamily="18" charset="0"/>
                <a:cs typeface="Times New Roman" panose="02020603050405020304" pitchFamily="18" charset="0"/>
              </a:rPr>
              <a:t>Konuk Şikâyetlerinde İzlenecek Yol</a:t>
            </a:r>
            <a:r>
              <a:rPr lang="tr-TR" sz="3600" b="1" dirty="0">
                <a:solidFill>
                  <a:srgbClr val="FF0000"/>
                </a:solidFill>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
            </a:r>
            <a:br>
              <a:rPr lang="tr-TR" sz="2400" dirty="0">
                <a:latin typeface="Times New Roman" panose="02020603050405020304" pitchFamily="18" charset="0"/>
                <a:cs typeface="Times New Roman" panose="02020603050405020304" pitchFamily="18" charset="0"/>
              </a:rPr>
            </a:br>
            <a:endParaRPr lang="tr-TR" sz="2400" dirty="0">
              <a:latin typeface="Times New Roman" panose="02020603050405020304" pitchFamily="18" charset="0"/>
              <a:cs typeface="Times New Roman" panose="02020603050405020304" pitchFamily="18" charset="0"/>
            </a:endParaRPr>
          </a:p>
          <a:p>
            <a:pPr algn="ctr"/>
            <a:endParaRPr lang="tr-TR" sz="2400" b="1" dirty="0">
              <a:latin typeface="Times New Roman" panose="02020603050405020304" pitchFamily="18" charset="0"/>
              <a:cs typeface="Times New Roman" panose="02020603050405020304" pitchFamily="18" charset="0"/>
            </a:endParaRPr>
          </a:p>
          <a:p>
            <a:pPr algn="ctr"/>
            <a:r>
              <a:rPr lang="tr-TR" sz="2400" dirty="0">
                <a:latin typeface="Times New Roman" panose="02020603050405020304" pitchFamily="18" charset="0"/>
                <a:cs typeface="Times New Roman" panose="02020603050405020304" pitchFamily="18" charset="0"/>
              </a:rPr>
              <a:t>• Müşteriye gülümsemek.</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 Müşteriyi selamlamak,</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 Müşteri ile tartışmamak,</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 Müşterinin eleştirilerine açık olmak,</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 Müşterinin şikâyeti ne olursa olsun ilgilenmek ve çözmeye çalışmak,</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 Şikâyetini ilgi ile dinlemeye çalışmak ve gerginliğinin yatışmasını</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sağlamak,</a:t>
            </a:r>
          </a:p>
          <a:p>
            <a:pPr algn="ctr"/>
            <a:r>
              <a:rPr lang="tr-TR" sz="2400" dirty="0">
                <a:latin typeface="Times New Roman" panose="02020603050405020304" pitchFamily="18" charset="0"/>
                <a:cs typeface="Times New Roman" panose="02020603050405020304" pitchFamily="18" charset="0"/>
              </a:rPr>
              <a:t> • Şikâyete ilişkin hatanın sebebini kısa ve basit olarak açıklamaya çalışmak ve gereğinden fazla özür dilememek,</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 Sorunu not edip durumu düzeltmeye çalışmak,</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 Şikâyet ilettiği için müşteriye teşekkür etmek,</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 Sorun yetkisini aşıyorsa müşterinin ilgili/yetkiliyle görüşmesini sağlamak</a:t>
            </a:r>
            <a:r>
              <a:rPr lang="tr-TR" sz="3600"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
            </a:r>
            <a:br>
              <a:rPr lang="tr-TR" sz="3200" dirty="0">
                <a:latin typeface="Times New Roman" panose="02020603050405020304" pitchFamily="18" charset="0"/>
                <a:cs typeface="Times New Roman" panose="02020603050405020304" pitchFamily="18" charset="0"/>
              </a:rPr>
            </a:br>
            <a:r>
              <a:rPr lang="tr-TR" sz="4000" dirty="0">
                <a:latin typeface="Times New Roman" panose="02020603050405020304" pitchFamily="18" charset="0"/>
                <a:cs typeface="Times New Roman" panose="02020603050405020304" pitchFamily="18" charset="0"/>
              </a:rPr>
              <a:t/>
            </a:r>
            <a:br>
              <a:rPr lang="tr-TR" sz="4000" dirty="0">
                <a:latin typeface="Times New Roman" panose="02020603050405020304" pitchFamily="18" charset="0"/>
                <a:cs typeface="Times New Roman" panose="02020603050405020304" pitchFamily="18" charset="0"/>
              </a:rPr>
            </a:br>
            <a:r>
              <a:rPr lang="tr-TR" sz="4400" dirty="0">
                <a:latin typeface="Times New Roman" panose="02020603050405020304" pitchFamily="18" charset="0"/>
                <a:cs typeface="Times New Roman" panose="02020603050405020304" pitchFamily="18" charset="0"/>
              </a:rPr>
              <a:t/>
            </a:r>
            <a:br>
              <a:rPr lang="tr-TR" sz="4400"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
            </a:r>
            <a:br>
              <a:rPr lang="tr-TR" sz="3200" b="1" dirty="0">
                <a:latin typeface="Times New Roman" panose="02020603050405020304" pitchFamily="18" charset="0"/>
                <a:cs typeface="Times New Roman" panose="02020603050405020304" pitchFamily="18" charset="0"/>
              </a:rPr>
            </a:br>
            <a:endParaRPr lang="tr-TR" sz="3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76670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6F61B15-C361-4E31-9EA2-C6EB6E20F078}"/>
              </a:ext>
            </a:extLst>
          </p:cNvPr>
          <p:cNvSpPr/>
          <p:nvPr/>
        </p:nvSpPr>
        <p:spPr>
          <a:xfrm>
            <a:off x="107504" y="188640"/>
            <a:ext cx="8928992" cy="6370975"/>
          </a:xfrm>
          <a:prstGeom prst="rect">
            <a:avLst/>
          </a:prstGeom>
        </p:spPr>
        <p:txBody>
          <a:bodyPr wrap="square">
            <a:spAutoFit/>
          </a:bodyPr>
          <a:lstStyle/>
          <a:p>
            <a:pPr algn="ctr"/>
            <a:r>
              <a:rPr lang="tr-TR" sz="2800" b="1" dirty="0">
                <a:solidFill>
                  <a:srgbClr val="FF0000"/>
                </a:solidFill>
                <a:latin typeface="Times New Roman" panose="02020603050405020304" pitchFamily="18" charset="0"/>
                <a:cs typeface="Times New Roman" panose="02020603050405020304" pitchFamily="18" charset="0"/>
              </a:rPr>
              <a:t>Konuk Şikâyetlerinde İzlenecek Yol</a:t>
            </a:r>
            <a:r>
              <a:rPr lang="tr-TR" sz="3600" b="1" dirty="0">
                <a:solidFill>
                  <a:srgbClr val="FF0000"/>
                </a:solidFill>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
            </a:r>
            <a:br>
              <a:rPr lang="tr-TR" sz="2400" dirty="0">
                <a:latin typeface="Times New Roman" panose="02020603050405020304" pitchFamily="18" charset="0"/>
                <a:cs typeface="Times New Roman" panose="02020603050405020304" pitchFamily="18" charset="0"/>
              </a:rPr>
            </a:br>
            <a:endParaRPr lang="tr-TR" sz="2400" dirty="0">
              <a:latin typeface="Times New Roman" panose="02020603050405020304" pitchFamily="18" charset="0"/>
              <a:cs typeface="Times New Roman" panose="02020603050405020304" pitchFamily="18" charset="0"/>
            </a:endParaRPr>
          </a:p>
          <a:p>
            <a:pPr algn="ctr"/>
            <a:endParaRPr lang="tr-TR" sz="2400" b="1" dirty="0">
              <a:latin typeface="Times New Roman" panose="02020603050405020304" pitchFamily="18" charset="0"/>
              <a:cs typeface="Times New Roman" panose="02020603050405020304" pitchFamily="18" charset="0"/>
            </a:endParaRPr>
          </a:p>
          <a:p>
            <a:pPr algn="ctr"/>
            <a:r>
              <a:rPr lang="tr-TR" sz="2400" b="1" dirty="0">
                <a:latin typeface="Times New Roman" panose="02020603050405020304" pitchFamily="18" charset="0"/>
                <a:cs typeface="Times New Roman" panose="02020603050405020304" pitchFamily="18" charset="0"/>
              </a:rPr>
              <a:t>Soru sorun ve not alın. </a:t>
            </a:r>
            <a:r>
              <a:rPr lang="tr-TR" sz="2400" dirty="0">
                <a:latin typeface="Times New Roman" panose="02020603050405020304" pitchFamily="18" charset="0"/>
                <a:cs typeface="Times New Roman" panose="02020603050405020304" pitchFamily="18" charset="0"/>
              </a:rPr>
              <a:t>Yukarıdaki aşamaların hepsine uyduktan</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sonra, </a:t>
            </a:r>
            <a:r>
              <a:rPr lang="tr-TR" sz="2400" dirty="0" err="1">
                <a:latin typeface="Times New Roman" panose="02020603050405020304" pitchFamily="18" charset="0"/>
                <a:cs typeface="Times New Roman" panose="02020603050405020304" pitchFamily="18" charset="0"/>
              </a:rPr>
              <a:t>şikayeçi</a:t>
            </a:r>
            <a:r>
              <a:rPr lang="tr-TR" sz="2400" dirty="0">
                <a:latin typeface="Times New Roman" panose="02020603050405020304" pitchFamily="18" charset="0"/>
                <a:cs typeface="Times New Roman" panose="02020603050405020304" pitchFamily="18" charset="0"/>
              </a:rPr>
              <a:t> konuğa, konu ile ilgili sorular sorun ve not alın. </a:t>
            </a:r>
            <a:r>
              <a:rPr lang="tr-TR" sz="2400" dirty="0" err="1">
                <a:latin typeface="Times New Roman" panose="02020603050405020304" pitchFamily="18" charset="0"/>
                <a:cs typeface="Times New Roman" panose="02020603050405020304" pitchFamily="18" charset="0"/>
              </a:rPr>
              <a:t>Örne</a:t>
            </a:r>
            <a:r>
              <a:rPr lang="tr-TR" sz="2400" dirty="0">
                <a:latin typeface="Times New Roman" panose="02020603050405020304" pitchFamily="18" charset="0"/>
                <a:cs typeface="Times New Roman" panose="02020603050405020304" pitchFamily="18" charset="0"/>
              </a:rPr>
              <a:t>-</a:t>
            </a:r>
            <a:br>
              <a:rPr lang="tr-TR" sz="2400" dirty="0">
                <a:latin typeface="Times New Roman" panose="02020603050405020304" pitchFamily="18" charset="0"/>
                <a:cs typeface="Times New Roman" panose="02020603050405020304" pitchFamily="18" charset="0"/>
              </a:rPr>
            </a:br>
            <a:r>
              <a:rPr lang="tr-TR" sz="2400" dirty="0" err="1">
                <a:latin typeface="Times New Roman" panose="02020603050405020304" pitchFamily="18" charset="0"/>
                <a:cs typeface="Times New Roman" panose="02020603050405020304" pitchFamily="18" charset="0"/>
              </a:rPr>
              <a:t>ğin</a:t>
            </a:r>
            <a:r>
              <a:rPr lang="tr-TR" sz="2400" dirty="0">
                <a:latin typeface="Times New Roman" panose="02020603050405020304" pitchFamily="18" charset="0"/>
                <a:cs typeface="Times New Roman" panose="02020603050405020304" pitchFamily="18" charset="0"/>
              </a:rPr>
              <a:t>: ' olay saat kaçta oldu acaba? ' , ' oda numaranızı öğrenebilir miyim</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efendim? ' , 'odanız şu anda kaç derece acaba? ' , ' kaleminizi en son</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nerede kullanmıştınız? ' gibi. Bu davranışınız, sadece size konuyu</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sağlıklı bir şekilde araştırma için ilave bilgileri sağlamakla kalmaz,</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aynı zamanda, konuğunuz üzerinde ciddi, güvenilir ve etkili bir izlenim yaratmanıza neden olur </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
            </a:r>
            <a:br>
              <a:rPr lang="tr-TR" sz="2400" dirty="0">
                <a:latin typeface="Times New Roman" panose="02020603050405020304" pitchFamily="18" charset="0"/>
                <a:cs typeface="Times New Roman" panose="02020603050405020304" pitchFamily="18" charset="0"/>
              </a:rPr>
            </a:br>
            <a:r>
              <a:rPr lang="tr-TR" sz="4400" dirty="0">
                <a:latin typeface="Times New Roman" panose="02020603050405020304" pitchFamily="18" charset="0"/>
                <a:cs typeface="Times New Roman" panose="02020603050405020304" pitchFamily="18" charset="0"/>
              </a:rPr>
              <a:t/>
            </a:r>
            <a:br>
              <a:rPr lang="tr-TR" sz="4400"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
            </a:r>
            <a:br>
              <a:rPr lang="tr-TR" sz="3200" b="1" dirty="0">
                <a:latin typeface="Times New Roman" panose="02020603050405020304" pitchFamily="18" charset="0"/>
                <a:cs typeface="Times New Roman" panose="02020603050405020304" pitchFamily="18" charset="0"/>
              </a:rPr>
            </a:br>
            <a:endParaRPr lang="tr-TR" sz="3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03001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6F61B15-C361-4E31-9EA2-C6EB6E20F078}"/>
              </a:ext>
            </a:extLst>
          </p:cNvPr>
          <p:cNvSpPr/>
          <p:nvPr/>
        </p:nvSpPr>
        <p:spPr>
          <a:xfrm>
            <a:off x="107504" y="188640"/>
            <a:ext cx="8928992" cy="8463855"/>
          </a:xfrm>
          <a:prstGeom prst="rect">
            <a:avLst/>
          </a:prstGeom>
        </p:spPr>
        <p:txBody>
          <a:bodyPr wrap="square">
            <a:spAutoFit/>
          </a:bodyPr>
          <a:lstStyle/>
          <a:p>
            <a:pPr algn="ctr"/>
            <a:r>
              <a:rPr lang="tr-TR" sz="2800" b="1" dirty="0">
                <a:solidFill>
                  <a:srgbClr val="FF0000"/>
                </a:solidFill>
                <a:latin typeface="Times New Roman" panose="02020603050405020304" pitchFamily="18" charset="0"/>
                <a:cs typeface="Times New Roman" panose="02020603050405020304" pitchFamily="18" charset="0"/>
              </a:rPr>
              <a:t>Konuk Şikâyetlerinde İzlenecek Yol</a:t>
            </a:r>
            <a:r>
              <a:rPr lang="tr-TR" sz="3600" b="1" dirty="0">
                <a:solidFill>
                  <a:srgbClr val="FF0000"/>
                </a:solidFill>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
            </a:r>
            <a:br>
              <a:rPr lang="tr-TR" sz="2400" dirty="0">
                <a:latin typeface="Times New Roman" panose="02020603050405020304" pitchFamily="18" charset="0"/>
                <a:cs typeface="Times New Roman" panose="02020603050405020304" pitchFamily="18" charset="0"/>
              </a:rPr>
            </a:br>
            <a:endParaRPr lang="tr-TR" sz="2400" dirty="0">
              <a:latin typeface="Times New Roman" panose="02020603050405020304" pitchFamily="18" charset="0"/>
              <a:cs typeface="Times New Roman" panose="02020603050405020304" pitchFamily="18" charset="0"/>
            </a:endParaRPr>
          </a:p>
          <a:p>
            <a:pPr algn="ctr"/>
            <a:endParaRPr lang="tr-TR" sz="2400" b="1" dirty="0">
              <a:latin typeface="Times New Roman" panose="02020603050405020304" pitchFamily="18" charset="0"/>
              <a:cs typeface="Times New Roman" panose="02020603050405020304" pitchFamily="18" charset="0"/>
            </a:endParaRPr>
          </a:p>
          <a:p>
            <a:pPr algn="ctr"/>
            <a:r>
              <a:rPr lang="tr-TR" sz="2200" b="1" dirty="0">
                <a:latin typeface="Times New Roman" panose="02020603050405020304" pitchFamily="18" charset="0"/>
                <a:cs typeface="Times New Roman" panose="02020603050405020304" pitchFamily="18" charset="0"/>
              </a:rPr>
              <a:t>Çözüm ve alternatifler önerilmeli. </a:t>
            </a:r>
            <a:r>
              <a:rPr lang="tr-TR" sz="2200" dirty="0">
                <a:latin typeface="Times New Roman" panose="02020603050405020304" pitchFamily="18" charset="0"/>
                <a:cs typeface="Times New Roman" panose="02020603050405020304" pitchFamily="18" charset="0"/>
              </a:rPr>
              <a:t>Konuğun şikâyetini, yukarıdaki</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aşamaların tümünü kapsayacak şekilde olsa dahi, dinlemek görevinizin ancak yarısını oluşturur. Bu kadarı ile yetinmek ve bundan sonrasını getirememek '</a:t>
            </a:r>
            <a:r>
              <a:rPr lang="tr-TR" sz="2200" dirty="0" err="1">
                <a:latin typeface="Times New Roman" panose="02020603050405020304" pitchFamily="18" charset="0"/>
                <a:cs typeface="Times New Roman" panose="02020603050405020304" pitchFamily="18" charset="0"/>
              </a:rPr>
              <a:t>Marko</a:t>
            </a:r>
            <a:r>
              <a:rPr lang="tr-TR" sz="2200" dirty="0">
                <a:latin typeface="Times New Roman" panose="02020603050405020304" pitchFamily="18" charset="0"/>
                <a:cs typeface="Times New Roman" panose="02020603050405020304" pitchFamily="18" charset="0"/>
              </a:rPr>
              <a:t> Paşalık' yapmak olur. Bundan sonra yapacağınız iş, konuğa şikâyeti ile ilgili çözümler ve alternatifler önermektir.</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Örneğin, odasındaki havalandırma yetersizliğinden şikâyet eden bir</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konuğa ' özür dileriz efendim, bu hakikaten çok üzücü bir durum.</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Keşke daha evvel haberimiz olsa idi. Dilerseniz , bu sorununuzu, ya</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hemen odanızı değiştirerek veya arızayı mümkün olan en kısa zamanda gidermek sureti ile halledebiliriz. Karar sizin efendim.' diyebilmelisiniz. Çözüm kararı kendisine bırakılan konuk, en azından o andan</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sonra durumu daha anlayışla kabullenecek ve daha çok rahatlayacaktır. Burada dikkat edilecek husus;</a:t>
            </a:r>
          </a:p>
          <a:p>
            <a:pPr algn="ctr"/>
            <a:r>
              <a:rPr lang="tr-TR" sz="2200" dirty="0">
                <a:latin typeface="Times New Roman" panose="02020603050405020304" pitchFamily="18" charset="0"/>
                <a:cs typeface="Times New Roman" panose="02020603050405020304" pitchFamily="18" charset="0"/>
              </a:rPr>
              <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 Yerine getiremeyeceğiniz bir iş için söz vermeyin.</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 Sorun ve çözüm yetkilerinizi aşıyorsa amirlerinizi devreye sokun. </a:t>
            </a:r>
            <a:r>
              <a:rPr lang="tr-TR" sz="2400" dirty="0"/>
              <a:t/>
            </a:r>
            <a:br>
              <a:rPr lang="tr-TR" sz="2400" dirty="0"/>
            </a:br>
            <a:r>
              <a:rPr lang="tr-TR" sz="4400" dirty="0">
                <a:latin typeface="Times New Roman" panose="02020603050405020304" pitchFamily="18" charset="0"/>
                <a:cs typeface="Times New Roman" panose="02020603050405020304" pitchFamily="18" charset="0"/>
              </a:rPr>
              <a:t/>
            </a:r>
            <a:br>
              <a:rPr lang="tr-TR" sz="4400"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
            </a:r>
            <a:br>
              <a:rPr lang="tr-TR" sz="3200" b="1" dirty="0">
                <a:latin typeface="Times New Roman" panose="02020603050405020304" pitchFamily="18" charset="0"/>
                <a:cs typeface="Times New Roman" panose="02020603050405020304" pitchFamily="18" charset="0"/>
              </a:rPr>
            </a:br>
            <a:endParaRPr lang="tr-TR" sz="3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725898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6F61B15-C361-4E31-9EA2-C6EB6E20F078}"/>
              </a:ext>
            </a:extLst>
          </p:cNvPr>
          <p:cNvSpPr/>
          <p:nvPr/>
        </p:nvSpPr>
        <p:spPr>
          <a:xfrm>
            <a:off x="107504" y="188640"/>
            <a:ext cx="8928992" cy="8463855"/>
          </a:xfrm>
          <a:prstGeom prst="rect">
            <a:avLst/>
          </a:prstGeom>
        </p:spPr>
        <p:txBody>
          <a:bodyPr wrap="square">
            <a:spAutoFit/>
          </a:bodyPr>
          <a:lstStyle/>
          <a:p>
            <a:pPr algn="ctr"/>
            <a:r>
              <a:rPr lang="tr-TR" sz="2800" b="1" dirty="0">
                <a:solidFill>
                  <a:srgbClr val="FF0000"/>
                </a:solidFill>
                <a:latin typeface="Times New Roman" panose="02020603050405020304" pitchFamily="18" charset="0"/>
                <a:cs typeface="Times New Roman" panose="02020603050405020304" pitchFamily="18" charset="0"/>
              </a:rPr>
              <a:t>Konuk Şikâyetlerinde İzlenecek Yol</a:t>
            </a:r>
            <a:r>
              <a:rPr lang="tr-TR" sz="3600" b="1" dirty="0">
                <a:solidFill>
                  <a:srgbClr val="FF0000"/>
                </a:solidFill>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
            </a:r>
            <a:br>
              <a:rPr lang="tr-TR" sz="2400" dirty="0">
                <a:latin typeface="Times New Roman" panose="02020603050405020304" pitchFamily="18" charset="0"/>
                <a:cs typeface="Times New Roman" panose="02020603050405020304" pitchFamily="18" charset="0"/>
              </a:rPr>
            </a:br>
            <a:endParaRPr lang="tr-TR" sz="2400" dirty="0">
              <a:latin typeface="Times New Roman" panose="02020603050405020304" pitchFamily="18" charset="0"/>
              <a:cs typeface="Times New Roman" panose="02020603050405020304" pitchFamily="18" charset="0"/>
            </a:endParaRPr>
          </a:p>
          <a:p>
            <a:pPr algn="ctr"/>
            <a:r>
              <a:rPr lang="tr-TR" sz="2200" b="1" dirty="0">
                <a:latin typeface="Times New Roman" panose="02020603050405020304" pitchFamily="18" charset="0"/>
                <a:cs typeface="Times New Roman" panose="02020603050405020304" pitchFamily="18" charset="0"/>
              </a:rPr>
              <a:t>Çözüm için eyleme geçin :</a:t>
            </a:r>
            <a:r>
              <a:rPr lang="tr-TR" sz="2200" dirty="0">
                <a:latin typeface="Times New Roman" panose="02020603050405020304" pitchFamily="18" charset="0"/>
                <a:cs typeface="Times New Roman" panose="02020603050405020304" pitchFamily="18" charset="0"/>
              </a:rPr>
              <a:t>Diyelim ki, konuğumuz odasını muhafaza edip, havalandırma arızasının bir an önce giderilmesi önerinizi kabul etti. Bu durumda, yapmanız gereken, vakit geçirmeden bu yönde eyleme geçmektir. Bu durumdaki eylem, durumu teknik servise rapor edip, acilen onarım talebinde bulunmaktır. Burada, önemli birkaç hususa dikkat edilmelidir:</a:t>
            </a:r>
          </a:p>
          <a:p>
            <a:pPr algn="ctr"/>
            <a:endParaRPr lang="tr-TR" sz="2200" dirty="0">
              <a:latin typeface="Times New Roman" panose="02020603050405020304" pitchFamily="18" charset="0"/>
              <a:cs typeface="Times New Roman" panose="02020603050405020304" pitchFamily="18" charset="0"/>
            </a:endParaRPr>
          </a:p>
          <a:p>
            <a:pPr algn="ctr"/>
            <a:r>
              <a:rPr lang="tr-TR" sz="2200" dirty="0">
                <a:latin typeface="Times New Roman" panose="02020603050405020304" pitchFamily="18" charset="0"/>
                <a:cs typeface="Times New Roman" panose="02020603050405020304" pitchFamily="18" charset="0"/>
              </a:rPr>
              <a:t>Teknik Servisin iş yoğunluğu, eleman azlığı gibi durumlar işinizi</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aksatabilir. Konuğunuza, bunun bilincinde olarak arızanın giderilmesi taahhüdünde bulunmanızda yarar vardır. Aksi takdirde, bu</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kez de konuğunuz ile teknik servis yetkilileri arasında sıkışıp zor</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durumda kalabilirsiniz.</a:t>
            </a:r>
          </a:p>
          <a:p>
            <a:pPr algn="ctr"/>
            <a:r>
              <a:rPr lang="tr-TR" sz="2200" dirty="0">
                <a:latin typeface="Times New Roman" panose="02020603050405020304" pitchFamily="18" charset="0"/>
                <a:cs typeface="Times New Roman" panose="02020603050405020304" pitchFamily="18" charset="0"/>
              </a:rPr>
              <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 Çözmeye kalkıştığınız sorun, kısa sürede çözülemeyecek veya hiç</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çözülemeyecek bir sorun olabilir. Bunun için, otelinizi tüm iyi /</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kötü özellikleri ile bilmenizde ve tereddüt ettiğinizde, konuğa herhangi bir söz vermeden evvel, yetkililerle temas kurmanızda yarar vardır </a:t>
            </a:r>
            <a:br>
              <a:rPr lang="tr-TR" sz="2200" dirty="0">
                <a:latin typeface="Times New Roman" panose="02020603050405020304" pitchFamily="18" charset="0"/>
                <a:cs typeface="Times New Roman" panose="02020603050405020304" pitchFamily="18" charset="0"/>
              </a:rPr>
            </a:br>
            <a:r>
              <a:rPr lang="tr-TR" sz="2400" dirty="0"/>
              <a:t> </a:t>
            </a:r>
            <a:br>
              <a:rPr lang="tr-TR" sz="2400" dirty="0"/>
            </a:br>
            <a:r>
              <a:rPr lang="tr-TR" sz="4400" dirty="0">
                <a:latin typeface="Times New Roman" panose="02020603050405020304" pitchFamily="18" charset="0"/>
                <a:cs typeface="Times New Roman" panose="02020603050405020304" pitchFamily="18" charset="0"/>
              </a:rPr>
              <a:t/>
            </a:r>
            <a:br>
              <a:rPr lang="tr-TR" sz="4400"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
            </a:r>
            <a:br>
              <a:rPr lang="tr-TR" sz="3200" b="1" dirty="0">
                <a:latin typeface="Times New Roman" panose="02020603050405020304" pitchFamily="18" charset="0"/>
                <a:cs typeface="Times New Roman" panose="02020603050405020304" pitchFamily="18" charset="0"/>
              </a:rPr>
            </a:br>
            <a:endParaRPr lang="tr-TR" sz="3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22876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FAE33E54-0BEC-414C-8A70-953AA9A17316}"/>
              </a:ext>
            </a:extLst>
          </p:cNvPr>
          <p:cNvPicPr>
            <a:picLocks noChangeAspect="1"/>
          </p:cNvPicPr>
          <p:nvPr/>
        </p:nvPicPr>
        <p:blipFill>
          <a:blip r:embed="rId2"/>
          <a:stretch>
            <a:fillRect/>
          </a:stretch>
        </p:blipFill>
        <p:spPr>
          <a:xfrm>
            <a:off x="827584" y="296652"/>
            <a:ext cx="7776864" cy="6264696"/>
          </a:xfrm>
          <a:prstGeom prst="rect">
            <a:avLst/>
          </a:prstGeom>
        </p:spPr>
      </p:pic>
    </p:spTree>
    <p:extLst>
      <p:ext uri="{BB962C8B-B14F-4D97-AF65-F5344CB8AC3E}">
        <p14:creationId xmlns:p14="http://schemas.microsoft.com/office/powerpoint/2010/main" val="75662306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6F61B15-C361-4E31-9EA2-C6EB6E20F078}"/>
              </a:ext>
            </a:extLst>
          </p:cNvPr>
          <p:cNvSpPr/>
          <p:nvPr/>
        </p:nvSpPr>
        <p:spPr>
          <a:xfrm>
            <a:off x="107504" y="188640"/>
            <a:ext cx="8928992" cy="8925520"/>
          </a:xfrm>
          <a:prstGeom prst="rect">
            <a:avLst/>
          </a:prstGeom>
        </p:spPr>
        <p:txBody>
          <a:bodyPr wrap="square">
            <a:spAutoFit/>
          </a:bodyPr>
          <a:lstStyle/>
          <a:p>
            <a:pPr algn="ctr"/>
            <a:r>
              <a:rPr lang="tr-TR" sz="2800" b="1" dirty="0">
                <a:solidFill>
                  <a:srgbClr val="FF0000"/>
                </a:solidFill>
                <a:latin typeface="Times New Roman" panose="02020603050405020304" pitchFamily="18" charset="0"/>
                <a:cs typeface="Times New Roman" panose="02020603050405020304" pitchFamily="18" charset="0"/>
              </a:rPr>
              <a:t>Konuk Şikâyetlerinde İzlenecek Yol</a:t>
            </a:r>
            <a:r>
              <a:rPr lang="tr-TR" sz="3600" b="1" dirty="0">
                <a:solidFill>
                  <a:srgbClr val="FF0000"/>
                </a:solidFill>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
            </a:r>
            <a:br>
              <a:rPr lang="tr-TR" sz="2400" dirty="0">
                <a:latin typeface="Times New Roman" panose="02020603050405020304" pitchFamily="18" charset="0"/>
                <a:cs typeface="Times New Roman" panose="02020603050405020304" pitchFamily="18" charset="0"/>
              </a:rPr>
            </a:br>
            <a:endParaRPr lang="tr-TR" sz="2400" dirty="0">
              <a:latin typeface="Times New Roman" panose="02020603050405020304" pitchFamily="18" charset="0"/>
              <a:cs typeface="Times New Roman" panose="02020603050405020304" pitchFamily="18" charset="0"/>
            </a:endParaRPr>
          </a:p>
          <a:p>
            <a:pPr algn="ctr"/>
            <a:r>
              <a:rPr lang="tr-TR" sz="2400" b="1" dirty="0">
                <a:latin typeface="Times New Roman" panose="02020603050405020304" pitchFamily="18" charset="0"/>
                <a:cs typeface="Times New Roman" panose="02020603050405020304" pitchFamily="18" charset="0"/>
              </a:rPr>
              <a:t>İşi takip edin. </a:t>
            </a:r>
            <a:r>
              <a:rPr lang="tr-TR" sz="2400" dirty="0">
                <a:latin typeface="Times New Roman" panose="02020603050405020304" pitchFamily="18" charset="0"/>
                <a:cs typeface="Times New Roman" panose="02020603050405020304" pitchFamily="18" charset="0"/>
              </a:rPr>
              <a:t>Göreviniz, teknik servise onarım talebinde bulunmakla da bitmez. İşi, onarım tamamlanıncaya kadar takip edip gelişmelerden ve sonuçtan haberdar olmanız gerekmektedir. Aksi takdirde, beklemediğiniz sonuçlarla karşılaşabilir, konuğunuza karşı bir kez</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daha mahcup olabilirsiniz. Onarım aksadığı takdirde, sorunun çözü-</a:t>
            </a:r>
            <a:br>
              <a:rPr lang="tr-TR" sz="2400" dirty="0">
                <a:latin typeface="Times New Roman" panose="02020603050405020304" pitchFamily="18" charset="0"/>
                <a:cs typeface="Times New Roman" panose="02020603050405020304" pitchFamily="18" charset="0"/>
              </a:rPr>
            </a:br>
            <a:r>
              <a:rPr lang="tr-TR" sz="2400" dirty="0" err="1">
                <a:latin typeface="Times New Roman" panose="02020603050405020304" pitchFamily="18" charset="0"/>
                <a:cs typeface="Times New Roman" panose="02020603050405020304" pitchFamily="18" charset="0"/>
              </a:rPr>
              <a:t>münü</a:t>
            </a:r>
            <a:r>
              <a:rPr lang="tr-TR" sz="2400" dirty="0">
                <a:latin typeface="Times New Roman" panose="02020603050405020304" pitchFamily="18" charset="0"/>
                <a:cs typeface="Times New Roman" panose="02020603050405020304" pitchFamily="18" charset="0"/>
              </a:rPr>
              <a:t> oteliniz adına üstlenen siz olduğunuz için mazeretiniz ne olursa olsun sizin yüzünüz kızarır. Kızarmaz ise otelci değilsinizdir.</a:t>
            </a:r>
          </a:p>
          <a:p>
            <a:pPr algn="ctr"/>
            <a:endParaRPr lang="tr-TR" sz="2400" dirty="0">
              <a:latin typeface="Times New Roman" panose="02020603050405020304" pitchFamily="18" charset="0"/>
              <a:cs typeface="Times New Roman" panose="02020603050405020304" pitchFamily="18" charset="0"/>
            </a:endParaRPr>
          </a:p>
          <a:p>
            <a:pPr algn="ctr"/>
            <a:r>
              <a:rPr lang="tr-TR" sz="2400" dirty="0">
                <a:latin typeface="Times New Roman" panose="02020603050405020304" pitchFamily="18" charset="0"/>
                <a:cs typeface="Times New Roman" panose="02020603050405020304" pitchFamily="18" charset="0"/>
              </a:rPr>
              <a:t/>
            </a:r>
            <a:br>
              <a:rPr lang="tr-TR" sz="2400" dirty="0">
                <a:latin typeface="Times New Roman" panose="02020603050405020304" pitchFamily="18" charset="0"/>
                <a:cs typeface="Times New Roman" panose="02020603050405020304" pitchFamily="18" charset="0"/>
              </a:rPr>
            </a:br>
            <a:r>
              <a:rPr lang="tr-TR" sz="2400" b="1" dirty="0">
                <a:latin typeface="Times New Roman" panose="02020603050405020304" pitchFamily="18" charset="0"/>
                <a:cs typeface="Times New Roman" panose="02020603050405020304" pitchFamily="18" charset="0"/>
              </a:rPr>
              <a:t>Sonuçla ilgili konuğunuza bilgi verin. </a:t>
            </a:r>
            <a:r>
              <a:rPr lang="tr-TR" sz="2400" dirty="0">
                <a:latin typeface="Times New Roman" panose="02020603050405020304" pitchFamily="18" charset="0"/>
                <a:cs typeface="Times New Roman" panose="02020603050405020304" pitchFamily="18" charset="0"/>
              </a:rPr>
              <a:t>Onarım başarı ile tamamlandı, büyük bir olasılıkla konuğunuz bunu biliyor bile! Olsun, yine de</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onu arayın ve bilgi verin, sonuçtan memnun olup olmadığını sorun ve</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giderilmiş olsa bile, karşılaştığı bu aksaklıktan dolayı kendisinden</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tekrar özür dileyin ve de en önemlisi, sizi haberdar ederek aksaklığın</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giderilmesine aracılık ettiği için kendisine teşekkür edin. </a:t>
            </a:r>
            <a:br>
              <a:rPr lang="tr-TR" sz="24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
            </a:r>
            <a:br>
              <a:rPr lang="tr-TR" sz="2200" dirty="0">
                <a:latin typeface="Times New Roman" panose="02020603050405020304" pitchFamily="18" charset="0"/>
                <a:cs typeface="Times New Roman" panose="02020603050405020304" pitchFamily="18" charset="0"/>
              </a:rPr>
            </a:br>
            <a:r>
              <a:rPr lang="tr-TR" sz="2400" dirty="0"/>
              <a:t> </a:t>
            </a:r>
            <a:br>
              <a:rPr lang="tr-TR" sz="2400" dirty="0"/>
            </a:br>
            <a:r>
              <a:rPr lang="tr-TR" sz="4400" dirty="0">
                <a:latin typeface="Times New Roman" panose="02020603050405020304" pitchFamily="18" charset="0"/>
                <a:cs typeface="Times New Roman" panose="02020603050405020304" pitchFamily="18" charset="0"/>
              </a:rPr>
              <a:t/>
            </a:r>
            <a:br>
              <a:rPr lang="tr-TR" sz="4400"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
            </a:r>
            <a:br>
              <a:rPr lang="tr-TR" sz="3200" b="1" dirty="0">
                <a:latin typeface="Times New Roman" panose="02020603050405020304" pitchFamily="18" charset="0"/>
                <a:cs typeface="Times New Roman" panose="02020603050405020304" pitchFamily="18" charset="0"/>
              </a:rPr>
            </a:br>
            <a:endParaRPr lang="tr-TR" sz="3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32924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6F61B15-C361-4E31-9EA2-C6EB6E20F078}"/>
              </a:ext>
            </a:extLst>
          </p:cNvPr>
          <p:cNvSpPr/>
          <p:nvPr/>
        </p:nvSpPr>
        <p:spPr>
          <a:xfrm>
            <a:off x="0" y="1628800"/>
            <a:ext cx="8928992" cy="3262432"/>
          </a:xfrm>
          <a:prstGeom prst="rect">
            <a:avLst/>
          </a:prstGeom>
        </p:spPr>
        <p:txBody>
          <a:bodyPr wrap="square">
            <a:spAutoFit/>
          </a:bodyPr>
          <a:lstStyle/>
          <a:p>
            <a:pPr algn="ctr"/>
            <a:r>
              <a:rPr lang="tr-TR" sz="2800" b="1" dirty="0">
                <a:latin typeface="Times New Roman" panose="02020603050405020304" pitchFamily="18" charset="0"/>
                <a:cs typeface="Times New Roman" panose="02020603050405020304" pitchFamily="18" charset="0"/>
              </a:rPr>
              <a:t>DEĞERLENDİRME SORULARI</a:t>
            </a:r>
            <a:r>
              <a:rPr lang="tr-TR" sz="2400" dirty="0">
                <a:latin typeface="Times New Roman" panose="02020603050405020304" pitchFamily="18" charset="0"/>
                <a:cs typeface="Times New Roman" panose="02020603050405020304" pitchFamily="18" charset="0"/>
              </a:rPr>
              <a:t/>
            </a:r>
            <a:br>
              <a:rPr lang="tr-TR" sz="2400" dirty="0">
                <a:latin typeface="Times New Roman" panose="02020603050405020304" pitchFamily="18" charset="0"/>
                <a:cs typeface="Times New Roman" panose="02020603050405020304" pitchFamily="18" charset="0"/>
              </a:rPr>
            </a:br>
            <a:endParaRPr lang="tr-TR" sz="2400" dirty="0">
              <a:latin typeface="Times New Roman" panose="02020603050405020304" pitchFamily="18" charset="0"/>
              <a:cs typeface="Times New Roman" panose="02020603050405020304" pitchFamily="18" charset="0"/>
            </a:endParaRPr>
          </a:p>
          <a:p>
            <a:pPr algn="ctr"/>
            <a:r>
              <a:rPr lang="tr-TR" sz="2200" dirty="0">
                <a:latin typeface="Times New Roman" panose="02020603050405020304" pitchFamily="18" charset="0"/>
                <a:cs typeface="Times New Roman" panose="02020603050405020304" pitchFamily="18" charset="0"/>
              </a:rPr>
              <a:t/>
            </a:r>
            <a:br>
              <a:rPr lang="tr-TR" sz="2200" dirty="0">
                <a:latin typeface="Times New Roman" panose="02020603050405020304" pitchFamily="18" charset="0"/>
                <a:cs typeface="Times New Roman" panose="02020603050405020304" pitchFamily="18" charset="0"/>
              </a:rPr>
            </a:br>
            <a:r>
              <a:rPr lang="tr-TR" sz="2400" dirty="0"/>
              <a:t> </a:t>
            </a:r>
            <a:br>
              <a:rPr lang="tr-TR" sz="2400" dirty="0"/>
            </a:br>
            <a:r>
              <a:rPr lang="tr-TR" sz="4400" dirty="0">
                <a:latin typeface="Times New Roman" panose="02020603050405020304" pitchFamily="18" charset="0"/>
                <a:cs typeface="Times New Roman" panose="02020603050405020304" pitchFamily="18" charset="0"/>
              </a:rPr>
              <a:t/>
            </a:r>
            <a:br>
              <a:rPr lang="tr-TR" sz="4400"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
            </a:r>
            <a:br>
              <a:rPr lang="tr-TR" sz="3200" b="1" dirty="0">
                <a:latin typeface="Times New Roman" panose="02020603050405020304" pitchFamily="18" charset="0"/>
                <a:cs typeface="Times New Roman" panose="02020603050405020304" pitchFamily="18" charset="0"/>
              </a:rPr>
            </a:br>
            <a:endParaRPr lang="tr-TR" sz="3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599846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B3980C42-6543-422B-AA0A-7BE19D377E9B}"/>
              </a:ext>
            </a:extLst>
          </p:cNvPr>
          <p:cNvPicPr>
            <a:picLocks noChangeAspect="1"/>
          </p:cNvPicPr>
          <p:nvPr/>
        </p:nvPicPr>
        <p:blipFill>
          <a:blip r:embed="rId2"/>
          <a:stretch>
            <a:fillRect/>
          </a:stretch>
        </p:blipFill>
        <p:spPr>
          <a:xfrm>
            <a:off x="1187624" y="1196752"/>
            <a:ext cx="6408712" cy="3960440"/>
          </a:xfrm>
          <a:prstGeom prst="rect">
            <a:avLst/>
          </a:prstGeom>
        </p:spPr>
      </p:pic>
    </p:spTree>
    <p:extLst>
      <p:ext uri="{BB962C8B-B14F-4D97-AF65-F5344CB8AC3E}">
        <p14:creationId xmlns:p14="http://schemas.microsoft.com/office/powerpoint/2010/main" val="8939551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B3980C42-6543-422B-AA0A-7BE19D377E9B}"/>
              </a:ext>
            </a:extLst>
          </p:cNvPr>
          <p:cNvPicPr>
            <a:picLocks noChangeAspect="1"/>
          </p:cNvPicPr>
          <p:nvPr/>
        </p:nvPicPr>
        <p:blipFill>
          <a:blip r:embed="rId2"/>
          <a:stretch>
            <a:fillRect/>
          </a:stretch>
        </p:blipFill>
        <p:spPr>
          <a:xfrm>
            <a:off x="1187624" y="1196752"/>
            <a:ext cx="6408712" cy="3960440"/>
          </a:xfrm>
          <a:prstGeom prst="rect">
            <a:avLst/>
          </a:prstGeom>
        </p:spPr>
      </p:pic>
      <p:sp>
        <p:nvSpPr>
          <p:cNvPr id="3" name="Oval 2">
            <a:extLst>
              <a:ext uri="{FF2B5EF4-FFF2-40B4-BE49-F238E27FC236}">
                <a16:creationId xmlns:a16="http://schemas.microsoft.com/office/drawing/2014/main" id="{F4D28B25-CE2E-4AA1-87A4-FEB9A966C9E0}"/>
              </a:ext>
            </a:extLst>
          </p:cNvPr>
          <p:cNvSpPr/>
          <p:nvPr/>
        </p:nvSpPr>
        <p:spPr>
          <a:xfrm>
            <a:off x="1295636" y="2276872"/>
            <a:ext cx="504056" cy="36004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09511672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747FE277-ED68-4DD3-BCF5-352EBB08A2DC}"/>
              </a:ext>
            </a:extLst>
          </p:cNvPr>
          <p:cNvPicPr>
            <a:picLocks noChangeAspect="1"/>
          </p:cNvPicPr>
          <p:nvPr/>
        </p:nvPicPr>
        <p:blipFill>
          <a:blip r:embed="rId2"/>
          <a:stretch>
            <a:fillRect/>
          </a:stretch>
        </p:blipFill>
        <p:spPr>
          <a:xfrm>
            <a:off x="683568" y="1340768"/>
            <a:ext cx="7704855" cy="3744415"/>
          </a:xfrm>
          <a:prstGeom prst="rect">
            <a:avLst/>
          </a:prstGeom>
        </p:spPr>
      </p:pic>
    </p:spTree>
    <p:extLst>
      <p:ext uri="{BB962C8B-B14F-4D97-AF65-F5344CB8AC3E}">
        <p14:creationId xmlns:p14="http://schemas.microsoft.com/office/powerpoint/2010/main" val="4567380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747FE277-ED68-4DD3-BCF5-352EBB08A2DC}"/>
              </a:ext>
            </a:extLst>
          </p:cNvPr>
          <p:cNvPicPr>
            <a:picLocks noChangeAspect="1"/>
          </p:cNvPicPr>
          <p:nvPr/>
        </p:nvPicPr>
        <p:blipFill>
          <a:blip r:embed="rId2"/>
          <a:stretch>
            <a:fillRect/>
          </a:stretch>
        </p:blipFill>
        <p:spPr>
          <a:xfrm>
            <a:off x="683568" y="1340768"/>
            <a:ext cx="7704855" cy="3744415"/>
          </a:xfrm>
          <a:prstGeom prst="rect">
            <a:avLst/>
          </a:prstGeom>
        </p:spPr>
      </p:pic>
      <p:sp>
        <p:nvSpPr>
          <p:cNvPr id="3" name="Oval 2">
            <a:extLst>
              <a:ext uri="{FF2B5EF4-FFF2-40B4-BE49-F238E27FC236}">
                <a16:creationId xmlns:a16="http://schemas.microsoft.com/office/drawing/2014/main" id="{18474113-AA32-4240-9694-F2E7C0322150}"/>
              </a:ext>
            </a:extLst>
          </p:cNvPr>
          <p:cNvSpPr/>
          <p:nvPr/>
        </p:nvSpPr>
        <p:spPr>
          <a:xfrm>
            <a:off x="1403648" y="3717032"/>
            <a:ext cx="504056" cy="36004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62485170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5D1844B5-8461-4DEF-9CDD-37DB4A9234C5}"/>
              </a:ext>
            </a:extLst>
          </p:cNvPr>
          <p:cNvPicPr>
            <a:picLocks noChangeAspect="1"/>
          </p:cNvPicPr>
          <p:nvPr/>
        </p:nvPicPr>
        <p:blipFill>
          <a:blip r:embed="rId2"/>
          <a:stretch>
            <a:fillRect/>
          </a:stretch>
        </p:blipFill>
        <p:spPr>
          <a:xfrm>
            <a:off x="539552" y="1268760"/>
            <a:ext cx="7488832" cy="2865660"/>
          </a:xfrm>
          <a:prstGeom prst="rect">
            <a:avLst/>
          </a:prstGeom>
        </p:spPr>
      </p:pic>
    </p:spTree>
    <p:extLst>
      <p:ext uri="{BB962C8B-B14F-4D97-AF65-F5344CB8AC3E}">
        <p14:creationId xmlns:p14="http://schemas.microsoft.com/office/powerpoint/2010/main" val="284834576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5D1844B5-8461-4DEF-9CDD-37DB4A9234C5}"/>
              </a:ext>
            </a:extLst>
          </p:cNvPr>
          <p:cNvPicPr>
            <a:picLocks noChangeAspect="1"/>
          </p:cNvPicPr>
          <p:nvPr/>
        </p:nvPicPr>
        <p:blipFill>
          <a:blip r:embed="rId2"/>
          <a:stretch>
            <a:fillRect/>
          </a:stretch>
        </p:blipFill>
        <p:spPr>
          <a:xfrm>
            <a:off x="539552" y="1268760"/>
            <a:ext cx="7488832" cy="2865660"/>
          </a:xfrm>
          <a:prstGeom prst="rect">
            <a:avLst/>
          </a:prstGeom>
        </p:spPr>
      </p:pic>
      <p:sp>
        <p:nvSpPr>
          <p:cNvPr id="3" name="Oval 2">
            <a:extLst>
              <a:ext uri="{FF2B5EF4-FFF2-40B4-BE49-F238E27FC236}">
                <a16:creationId xmlns:a16="http://schemas.microsoft.com/office/drawing/2014/main" id="{7770FAEC-D5EC-462E-92E8-778A60434586}"/>
              </a:ext>
            </a:extLst>
          </p:cNvPr>
          <p:cNvSpPr/>
          <p:nvPr/>
        </p:nvSpPr>
        <p:spPr>
          <a:xfrm>
            <a:off x="1259632" y="2701590"/>
            <a:ext cx="504056" cy="36004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16333755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05FDB1A8-675C-487E-B778-412FD04BA5E1}"/>
              </a:ext>
            </a:extLst>
          </p:cNvPr>
          <p:cNvPicPr>
            <a:picLocks noChangeAspect="1"/>
          </p:cNvPicPr>
          <p:nvPr/>
        </p:nvPicPr>
        <p:blipFill>
          <a:blip r:embed="rId2"/>
          <a:stretch>
            <a:fillRect/>
          </a:stretch>
        </p:blipFill>
        <p:spPr>
          <a:xfrm>
            <a:off x="791580" y="1268760"/>
            <a:ext cx="7560840" cy="3600400"/>
          </a:xfrm>
          <a:prstGeom prst="rect">
            <a:avLst/>
          </a:prstGeom>
        </p:spPr>
      </p:pic>
    </p:spTree>
    <p:extLst>
      <p:ext uri="{BB962C8B-B14F-4D97-AF65-F5344CB8AC3E}">
        <p14:creationId xmlns:p14="http://schemas.microsoft.com/office/powerpoint/2010/main" val="414947566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05FDB1A8-675C-487E-B778-412FD04BA5E1}"/>
              </a:ext>
            </a:extLst>
          </p:cNvPr>
          <p:cNvPicPr>
            <a:picLocks noChangeAspect="1"/>
          </p:cNvPicPr>
          <p:nvPr/>
        </p:nvPicPr>
        <p:blipFill>
          <a:blip r:embed="rId2"/>
          <a:stretch>
            <a:fillRect/>
          </a:stretch>
        </p:blipFill>
        <p:spPr>
          <a:xfrm>
            <a:off x="791580" y="1268760"/>
            <a:ext cx="7560840" cy="3600400"/>
          </a:xfrm>
          <a:prstGeom prst="rect">
            <a:avLst/>
          </a:prstGeom>
        </p:spPr>
      </p:pic>
      <p:sp>
        <p:nvSpPr>
          <p:cNvPr id="3" name="Oval 2">
            <a:extLst>
              <a:ext uri="{FF2B5EF4-FFF2-40B4-BE49-F238E27FC236}">
                <a16:creationId xmlns:a16="http://schemas.microsoft.com/office/drawing/2014/main" id="{29467801-47DD-4ABB-9996-1CC887863C29}"/>
              </a:ext>
            </a:extLst>
          </p:cNvPr>
          <p:cNvSpPr/>
          <p:nvPr/>
        </p:nvSpPr>
        <p:spPr>
          <a:xfrm>
            <a:off x="1691680" y="3861048"/>
            <a:ext cx="504056" cy="36004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869535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66BA797C-7C5E-47FA-83E6-D5844EFDEF42}"/>
              </a:ext>
            </a:extLst>
          </p:cNvPr>
          <p:cNvSpPr/>
          <p:nvPr/>
        </p:nvSpPr>
        <p:spPr>
          <a:xfrm>
            <a:off x="251520" y="12652"/>
            <a:ext cx="8784976" cy="7432804"/>
          </a:xfrm>
          <a:prstGeom prst="rect">
            <a:avLst/>
          </a:prstGeom>
        </p:spPr>
        <p:txBody>
          <a:bodyPr wrap="square">
            <a:spAutoFit/>
          </a:bodyPr>
          <a:lstStyle/>
          <a:p>
            <a:pPr algn="ctr"/>
            <a:r>
              <a:rPr lang="tr-TR" sz="2800" b="1" dirty="0">
                <a:solidFill>
                  <a:srgbClr val="FF0000"/>
                </a:solidFill>
                <a:latin typeface="Times New Roman" panose="02020603050405020304" pitchFamily="18" charset="0"/>
                <a:cs typeface="Times New Roman" panose="02020603050405020304" pitchFamily="18" charset="0"/>
              </a:rPr>
              <a:t>Konuk Şikâyetleri</a:t>
            </a:r>
            <a:r>
              <a:rPr lang="tr-TR" sz="3600" dirty="0">
                <a:solidFill>
                  <a:srgbClr val="FF0000"/>
                </a:solidFill>
                <a:latin typeface="Times New Roman" panose="02020603050405020304" pitchFamily="18" charset="0"/>
                <a:cs typeface="Times New Roman" panose="02020603050405020304" pitchFamily="18" charset="0"/>
              </a:rPr>
              <a:t> </a:t>
            </a:r>
            <a:r>
              <a:rPr lang="tr-TR" sz="2400" dirty="0"/>
              <a:t/>
            </a:r>
            <a:br>
              <a:rPr lang="tr-TR" sz="2400" dirty="0"/>
            </a:br>
            <a:endParaRPr lang="tr-TR" sz="2400" dirty="0"/>
          </a:p>
          <a:p>
            <a:pPr algn="ctr"/>
            <a:endParaRPr lang="tr-TR" sz="2400" i="1" dirty="0"/>
          </a:p>
          <a:p>
            <a:pPr algn="ctr"/>
            <a:r>
              <a:rPr lang="tr-TR" sz="7200" i="1" dirty="0">
                <a:latin typeface="Times New Roman" panose="02020603050405020304" pitchFamily="18" charset="0"/>
                <a:cs typeface="Times New Roman" panose="02020603050405020304" pitchFamily="18" charset="0"/>
              </a:rPr>
              <a:t>"Konuk her zaman haklı olmayabilir ama konuk her zaman konuktur</a:t>
            </a:r>
            <a:r>
              <a:rPr lang="tr-TR" i="1" dirty="0"/>
              <a:t>."</a:t>
            </a:r>
            <a:r>
              <a:rPr lang="tr-TR" sz="2400" dirty="0"/>
              <a:t> </a:t>
            </a:r>
            <a:br>
              <a:rPr lang="tr-TR" sz="2400" dirty="0"/>
            </a:br>
            <a:r>
              <a:rPr lang="tr-TR" sz="2100" dirty="0">
                <a:latin typeface="Times New Roman" panose="02020603050405020304" pitchFamily="18" charset="0"/>
                <a:cs typeface="Times New Roman" panose="02020603050405020304" pitchFamily="18" charset="0"/>
              </a:rPr>
              <a:t/>
            </a:r>
            <a:br>
              <a:rPr lang="tr-TR" sz="2100" dirty="0">
                <a:latin typeface="Times New Roman" panose="02020603050405020304" pitchFamily="18" charset="0"/>
                <a:cs typeface="Times New Roman" panose="02020603050405020304" pitchFamily="18" charset="0"/>
              </a:rPr>
            </a:br>
            <a:r>
              <a:rPr lang="tr-TR" sz="2100" dirty="0">
                <a:latin typeface="Times New Roman" panose="02020603050405020304" pitchFamily="18" charset="0"/>
                <a:cs typeface="Times New Roman" panose="02020603050405020304" pitchFamily="18" charset="0"/>
              </a:rPr>
              <a:t/>
            </a:r>
            <a:br>
              <a:rPr lang="tr-TR" sz="2100" dirty="0">
                <a:latin typeface="Times New Roman" panose="02020603050405020304" pitchFamily="18" charset="0"/>
                <a:cs typeface="Times New Roman" panose="02020603050405020304" pitchFamily="18" charset="0"/>
              </a:rPr>
            </a:br>
            <a:r>
              <a:rPr lang="tr-TR" sz="2100" dirty="0">
                <a:latin typeface="Times New Roman" panose="02020603050405020304" pitchFamily="18" charset="0"/>
                <a:cs typeface="Times New Roman" panose="02020603050405020304" pitchFamily="18" charset="0"/>
              </a:rPr>
              <a:t/>
            </a:r>
            <a:br>
              <a:rPr lang="tr-TR" sz="2100" dirty="0">
                <a:latin typeface="Times New Roman" panose="02020603050405020304" pitchFamily="18" charset="0"/>
                <a:cs typeface="Times New Roman" panose="02020603050405020304" pitchFamily="18" charset="0"/>
              </a:rPr>
            </a:br>
            <a:r>
              <a:rPr lang="tr-TR" sz="2100" dirty="0">
                <a:latin typeface="Times New Roman" panose="02020603050405020304" pitchFamily="18" charset="0"/>
                <a:cs typeface="Times New Roman" panose="02020603050405020304" pitchFamily="18" charset="0"/>
              </a:rPr>
              <a:t/>
            </a:r>
            <a:br>
              <a:rPr lang="tr-TR" sz="2100" dirty="0">
                <a:latin typeface="Times New Roman" panose="02020603050405020304" pitchFamily="18" charset="0"/>
                <a:cs typeface="Times New Roman" panose="02020603050405020304" pitchFamily="18" charset="0"/>
              </a:rPr>
            </a:br>
            <a:endParaRPr lang="tr-TR" sz="21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5263048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D724082F-4D73-4A78-89BB-8FBF817E0511}"/>
              </a:ext>
            </a:extLst>
          </p:cNvPr>
          <p:cNvPicPr>
            <a:picLocks noChangeAspect="1"/>
          </p:cNvPicPr>
          <p:nvPr/>
        </p:nvPicPr>
        <p:blipFill>
          <a:blip r:embed="rId2"/>
          <a:stretch>
            <a:fillRect/>
          </a:stretch>
        </p:blipFill>
        <p:spPr>
          <a:xfrm>
            <a:off x="467544" y="1052736"/>
            <a:ext cx="7776864" cy="3672407"/>
          </a:xfrm>
          <a:prstGeom prst="rect">
            <a:avLst/>
          </a:prstGeom>
        </p:spPr>
      </p:pic>
    </p:spTree>
    <p:extLst>
      <p:ext uri="{BB962C8B-B14F-4D97-AF65-F5344CB8AC3E}">
        <p14:creationId xmlns:p14="http://schemas.microsoft.com/office/powerpoint/2010/main" val="156269323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D724082F-4D73-4A78-89BB-8FBF817E0511}"/>
              </a:ext>
            </a:extLst>
          </p:cNvPr>
          <p:cNvPicPr>
            <a:picLocks noChangeAspect="1"/>
          </p:cNvPicPr>
          <p:nvPr/>
        </p:nvPicPr>
        <p:blipFill>
          <a:blip r:embed="rId2"/>
          <a:stretch>
            <a:fillRect/>
          </a:stretch>
        </p:blipFill>
        <p:spPr>
          <a:xfrm>
            <a:off x="467544" y="1052736"/>
            <a:ext cx="7776864" cy="3672407"/>
          </a:xfrm>
          <a:prstGeom prst="rect">
            <a:avLst/>
          </a:prstGeom>
        </p:spPr>
      </p:pic>
      <p:sp>
        <p:nvSpPr>
          <p:cNvPr id="3" name="Oval 2">
            <a:extLst>
              <a:ext uri="{FF2B5EF4-FFF2-40B4-BE49-F238E27FC236}">
                <a16:creationId xmlns:a16="http://schemas.microsoft.com/office/drawing/2014/main" id="{89135D8C-5416-430B-8805-CE87A86285C2}"/>
              </a:ext>
            </a:extLst>
          </p:cNvPr>
          <p:cNvSpPr/>
          <p:nvPr/>
        </p:nvSpPr>
        <p:spPr>
          <a:xfrm>
            <a:off x="1403648" y="3248980"/>
            <a:ext cx="504056" cy="36004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81356952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1C9A13DD-6A93-411A-8131-4DACCB6E53C8}"/>
              </a:ext>
            </a:extLst>
          </p:cNvPr>
          <p:cNvPicPr>
            <a:picLocks noChangeAspect="1"/>
          </p:cNvPicPr>
          <p:nvPr/>
        </p:nvPicPr>
        <p:blipFill>
          <a:blip r:embed="rId2"/>
          <a:stretch>
            <a:fillRect/>
          </a:stretch>
        </p:blipFill>
        <p:spPr>
          <a:xfrm>
            <a:off x="1115616" y="1124744"/>
            <a:ext cx="6840760" cy="3888432"/>
          </a:xfrm>
          <a:prstGeom prst="rect">
            <a:avLst/>
          </a:prstGeom>
        </p:spPr>
      </p:pic>
    </p:spTree>
    <p:extLst>
      <p:ext uri="{BB962C8B-B14F-4D97-AF65-F5344CB8AC3E}">
        <p14:creationId xmlns:p14="http://schemas.microsoft.com/office/powerpoint/2010/main" val="265860765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1C9A13DD-6A93-411A-8131-4DACCB6E53C8}"/>
              </a:ext>
            </a:extLst>
          </p:cNvPr>
          <p:cNvPicPr>
            <a:picLocks noChangeAspect="1"/>
          </p:cNvPicPr>
          <p:nvPr/>
        </p:nvPicPr>
        <p:blipFill>
          <a:blip r:embed="rId2"/>
          <a:stretch>
            <a:fillRect/>
          </a:stretch>
        </p:blipFill>
        <p:spPr>
          <a:xfrm>
            <a:off x="1115616" y="1124744"/>
            <a:ext cx="6840760" cy="3888432"/>
          </a:xfrm>
          <a:prstGeom prst="rect">
            <a:avLst/>
          </a:prstGeom>
        </p:spPr>
      </p:pic>
      <p:sp>
        <p:nvSpPr>
          <p:cNvPr id="3" name="Oval 2">
            <a:extLst>
              <a:ext uri="{FF2B5EF4-FFF2-40B4-BE49-F238E27FC236}">
                <a16:creationId xmlns:a16="http://schemas.microsoft.com/office/drawing/2014/main" id="{66B39F44-8B3C-44FE-8854-DAF8EC65ACA4}"/>
              </a:ext>
            </a:extLst>
          </p:cNvPr>
          <p:cNvSpPr/>
          <p:nvPr/>
        </p:nvSpPr>
        <p:spPr>
          <a:xfrm>
            <a:off x="1619672" y="2492896"/>
            <a:ext cx="504056" cy="36004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50965498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B56BDEF3-5002-4AAD-96B1-786EE0F88F8F}"/>
              </a:ext>
            </a:extLst>
          </p:cNvPr>
          <p:cNvPicPr>
            <a:picLocks noChangeAspect="1"/>
          </p:cNvPicPr>
          <p:nvPr/>
        </p:nvPicPr>
        <p:blipFill>
          <a:blip r:embed="rId2"/>
          <a:stretch>
            <a:fillRect/>
          </a:stretch>
        </p:blipFill>
        <p:spPr>
          <a:xfrm>
            <a:off x="1295636" y="1196752"/>
            <a:ext cx="6552727" cy="4104455"/>
          </a:xfrm>
          <a:prstGeom prst="rect">
            <a:avLst/>
          </a:prstGeom>
        </p:spPr>
      </p:pic>
    </p:spTree>
    <p:extLst>
      <p:ext uri="{BB962C8B-B14F-4D97-AF65-F5344CB8AC3E}">
        <p14:creationId xmlns:p14="http://schemas.microsoft.com/office/powerpoint/2010/main" val="194712046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B56BDEF3-5002-4AAD-96B1-786EE0F88F8F}"/>
              </a:ext>
            </a:extLst>
          </p:cNvPr>
          <p:cNvPicPr>
            <a:picLocks noChangeAspect="1"/>
          </p:cNvPicPr>
          <p:nvPr/>
        </p:nvPicPr>
        <p:blipFill>
          <a:blip r:embed="rId2"/>
          <a:stretch>
            <a:fillRect/>
          </a:stretch>
        </p:blipFill>
        <p:spPr>
          <a:xfrm>
            <a:off x="1295636" y="1196752"/>
            <a:ext cx="6552727" cy="4104455"/>
          </a:xfrm>
          <a:prstGeom prst="rect">
            <a:avLst/>
          </a:prstGeom>
        </p:spPr>
      </p:pic>
      <p:sp>
        <p:nvSpPr>
          <p:cNvPr id="3" name="Oval 2">
            <a:extLst>
              <a:ext uri="{FF2B5EF4-FFF2-40B4-BE49-F238E27FC236}">
                <a16:creationId xmlns:a16="http://schemas.microsoft.com/office/drawing/2014/main" id="{79C13170-DD9A-430C-B802-7B0AC938885C}"/>
              </a:ext>
            </a:extLst>
          </p:cNvPr>
          <p:cNvSpPr/>
          <p:nvPr/>
        </p:nvSpPr>
        <p:spPr>
          <a:xfrm>
            <a:off x="1691680" y="3209565"/>
            <a:ext cx="504056" cy="36004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27928085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FF98F85F-B34C-41BB-BE53-E749312D1DD3}"/>
              </a:ext>
            </a:extLst>
          </p:cNvPr>
          <p:cNvPicPr>
            <a:picLocks noChangeAspect="1"/>
          </p:cNvPicPr>
          <p:nvPr/>
        </p:nvPicPr>
        <p:blipFill>
          <a:blip r:embed="rId2"/>
          <a:stretch>
            <a:fillRect/>
          </a:stretch>
        </p:blipFill>
        <p:spPr>
          <a:xfrm>
            <a:off x="1187624" y="1268760"/>
            <a:ext cx="6984776" cy="3600400"/>
          </a:xfrm>
          <a:prstGeom prst="rect">
            <a:avLst/>
          </a:prstGeom>
        </p:spPr>
      </p:pic>
    </p:spTree>
    <p:extLst>
      <p:ext uri="{BB962C8B-B14F-4D97-AF65-F5344CB8AC3E}">
        <p14:creationId xmlns:p14="http://schemas.microsoft.com/office/powerpoint/2010/main" val="169469080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FF98F85F-B34C-41BB-BE53-E749312D1DD3}"/>
              </a:ext>
            </a:extLst>
          </p:cNvPr>
          <p:cNvPicPr>
            <a:picLocks noChangeAspect="1"/>
          </p:cNvPicPr>
          <p:nvPr/>
        </p:nvPicPr>
        <p:blipFill>
          <a:blip r:embed="rId2"/>
          <a:stretch>
            <a:fillRect/>
          </a:stretch>
        </p:blipFill>
        <p:spPr>
          <a:xfrm>
            <a:off x="1187624" y="1268760"/>
            <a:ext cx="6984776" cy="3600400"/>
          </a:xfrm>
          <a:prstGeom prst="rect">
            <a:avLst/>
          </a:prstGeom>
        </p:spPr>
      </p:pic>
      <p:sp>
        <p:nvSpPr>
          <p:cNvPr id="3" name="Oval 2">
            <a:extLst>
              <a:ext uri="{FF2B5EF4-FFF2-40B4-BE49-F238E27FC236}">
                <a16:creationId xmlns:a16="http://schemas.microsoft.com/office/drawing/2014/main" id="{007EDF71-8CE0-4B65-818C-A21884521B91}"/>
              </a:ext>
            </a:extLst>
          </p:cNvPr>
          <p:cNvSpPr/>
          <p:nvPr/>
        </p:nvSpPr>
        <p:spPr>
          <a:xfrm>
            <a:off x="1619672" y="3861048"/>
            <a:ext cx="504056" cy="36004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72684686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4F8F2D82-079B-4716-8814-56AD0B3479C2}"/>
              </a:ext>
            </a:extLst>
          </p:cNvPr>
          <p:cNvPicPr>
            <a:picLocks noChangeAspect="1"/>
          </p:cNvPicPr>
          <p:nvPr/>
        </p:nvPicPr>
        <p:blipFill>
          <a:blip r:embed="rId2"/>
          <a:stretch>
            <a:fillRect/>
          </a:stretch>
        </p:blipFill>
        <p:spPr>
          <a:xfrm>
            <a:off x="1115616" y="1124744"/>
            <a:ext cx="6624736" cy="3960439"/>
          </a:xfrm>
          <a:prstGeom prst="rect">
            <a:avLst/>
          </a:prstGeom>
        </p:spPr>
      </p:pic>
    </p:spTree>
    <p:extLst>
      <p:ext uri="{BB962C8B-B14F-4D97-AF65-F5344CB8AC3E}">
        <p14:creationId xmlns:p14="http://schemas.microsoft.com/office/powerpoint/2010/main" val="356757238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4F8F2D82-079B-4716-8814-56AD0B3479C2}"/>
              </a:ext>
            </a:extLst>
          </p:cNvPr>
          <p:cNvPicPr>
            <a:picLocks noChangeAspect="1"/>
          </p:cNvPicPr>
          <p:nvPr/>
        </p:nvPicPr>
        <p:blipFill>
          <a:blip r:embed="rId2"/>
          <a:stretch>
            <a:fillRect/>
          </a:stretch>
        </p:blipFill>
        <p:spPr>
          <a:xfrm>
            <a:off x="1115616" y="1124744"/>
            <a:ext cx="6624736" cy="3960439"/>
          </a:xfrm>
          <a:prstGeom prst="rect">
            <a:avLst/>
          </a:prstGeom>
        </p:spPr>
      </p:pic>
      <p:sp>
        <p:nvSpPr>
          <p:cNvPr id="3" name="Oval 2">
            <a:extLst>
              <a:ext uri="{FF2B5EF4-FFF2-40B4-BE49-F238E27FC236}">
                <a16:creationId xmlns:a16="http://schemas.microsoft.com/office/drawing/2014/main" id="{5A798E27-C6EB-4C34-BB47-C9D3C4C0A224}"/>
              </a:ext>
            </a:extLst>
          </p:cNvPr>
          <p:cNvSpPr/>
          <p:nvPr/>
        </p:nvSpPr>
        <p:spPr>
          <a:xfrm>
            <a:off x="1619672" y="2924943"/>
            <a:ext cx="504056" cy="36004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6446268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66BA797C-7C5E-47FA-83E6-D5844EFDEF42}"/>
              </a:ext>
            </a:extLst>
          </p:cNvPr>
          <p:cNvSpPr/>
          <p:nvPr/>
        </p:nvSpPr>
        <p:spPr>
          <a:xfrm>
            <a:off x="251520" y="12652"/>
            <a:ext cx="8784976" cy="9648795"/>
          </a:xfrm>
          <a:prstGeom prst="rect">
            <a:avLst/>
          </a:prstGeom>
        </p:spPr>
        <p:txBody>
          <a:bodyPr wrap="square">
            <a:spAutoFit/>
          </a:bodyPr>
          <a:lstStyle/>
          <a:p>
            <a:pPr algn="ctr"/>
            <a:r>
              <a:rPr lang="tr-TR" sz="2800" b="1" dirty="0">
                <a:solidFill>
                  <a:srgbClr val="FF0000"/>
                </a:solidFill>
                <a:latin typeface="Times New Roman" panose="02020603050405020304" pitchFamily="18" charset="0"/>
                <a:cs typeface="Times New Roman" panose="02020603050405020304" pitchFamily="18" charset="0"/>
              </a:rPr>
              <a:t>Konuk Şikâyetleri</a:t>
            </a:r>
            <a:r>
              <a:rPr lang="tr-TR" sz="3600" dirty="0">
                <a:solidFill>
                  <a:srgbClr val="FF0000"/>
                </a:solidFill>
                <a:latin typeface="Times New Roman" panose="02020603050405020304" pitchFamily="18" charset="0"/>
                <a:cs typeface="Times New Roman" panose="02020603050405020304" pitchFamily="18" charset="0"/>
              </a:rPr>
              <a:t> </a:t>
            </a:r>
            <a:r>
              <a:rPr lang="tr-TR" sz="2400" dirty="0"/>
              <a:t/>
            </a:r>
            <a:br>
              <a:rPr lang="tr-TR" sz="2400" dirty="0"/>
            </a:br>
            <a:endParaRPr lang="tr-TR" sz="2400" dirty="0"/>
          </a:p>
          <a:p>
            <a:pPr algn="ctr"/>
            <a:endParaRPr lang="tr-TR" sz="2400" i="1" dirty="0">
              <a:latin typeface="Times New Roman" panose="02020603050405020304" pitchFamily="18" charset="0"/>
              <a:cs typeface="Times New Roman" panose="02020603050405020304" pitchFamily="18" charset="0"/>
            </a:endParaRPr>
          </a:p>
          <a:p>
            <a:pPr algn="ctr"/>
            <a:r>
              <a:rPr lang="tr-TR" sz="2400" dirty="0">
                <a:latin typeface="Times New Roman" panose="02020603050405020304" pitchFamily="18" charset="0"/>
                <a:cs typeface="Times New Roman" panose="02020603050405020304" pitchFamily="18" charset="0"/>
              </a:rPr>
              <a:t>Şikayet, konukların beklentilerinin karşılanmaması veya eksik karşılanması sonucu ortaya çıkan memnuniyetsizliğin davranışla, sözle veya yazıyla, gerekli yerlere bildirilmesidir. </a:t>
            </a:r>
          </a:p>
          <a:p>
            <a:pPr algn="ctr"/>
            <a:r>
              <a:rPr lang="tr-TR" sz="2400" dirty="0">
                <a:latin typeface="Times New Roman" panose="02020603050405020304" pitchFamily="18" charset="0"/>
                <a:cs typeface="Times New Roman" panose="02020603050405020304" pitchFamily="18" charset="0"/>
              </a:rPr>
              <a:t> </a:t>
            </a:r>
          </a:p>
          <a:p>
            <a:pPr algn="ctr"/>
            <a:r>
              <a:rPr lang="tr-TR" sz="2400" dirty="0">
                <a:latin typeface="Times New Roman" panose="02020603050405020304" pitchFamily="18" charset="0"/>
                <a:cs typeface="Times New Roman" panose="02020603050405020304" pitchFamily="18" charset="0"/>
              </a:rPr>
              <a:t>Şikayette asıl amaç, etkin önlemler almak sureti ile konuk şikâyetlerini tamamıyla ortadan kaldırmaktır. </a:t>
            </a:r>
          </a:p>
          <a:p>
            <a:pPr algn="ctr"/>
            <a:endParaRPr lang="tr-TR" sz="2400" dirty="0">
              <a:latin typeface="Times New Roman" panose="02020603050405020304" pitchFamily="18" charset="0"/>
              <a:cs typeface="Times New Roman" panose="02020603050405020304" pitchFamily="18" charset="0"/>
            </a:endParaRPr>
          </a:p>
          <a:p>
            <a:pPr algn="ctr"/>
            <a:r>
              <a:rPr lang="tr-TR" sz="2400" dirty="0">
                <a:latin typeface="Times New Roman" panose="02020603050405020304" pitchFamily="18" charset="0"/>
                <a:cs typeface="Times New Roman" panose="02020603050405020304" pitchFamily="18" charset="0"/>
              </a:rPr>
              <a:t>Özellikle yurt dışı bağlantılı çalışan yerel seyahat acenteleri açısından</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en önemli sorun, </a:t>
            </a:r>
            <a:r>
              <a:rPr lang="tr-TR" sz="2400" b="1" dirty="0">
                <a:solidFill>
                  <a:srgbClr val="FF0000"/>
                </a:solidFill>
                <a:latin typeface="Times New Roman" panose="02020603050405020304" pitchFamily="18" charset="0"/>
                <a:cs typeface="Times New Roman" panose="02020603050405020304" pitchFamily="18" charset="0"/>
              </a:rPr>
              <a:t>reklamasyondur</a:t>
            </a:r>
            <a:r>
              <a:rPr lang="tr-TR" sz="2400" dirty="0">
                <a:latin typeface="Times New Roman" panose="02020603050405020304" pitchFamily="18" charset="0"/>
                <a:cs typeface="Times New Roman" panose="02020603050405020304" pitchFamily="18" charset="0"/>
              </a:rPr>
              <a:t>. Yabancı konukların ülkelerindeki</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tüketici haklarına dayanarak bazı hizmetlerden şikayetçi olmaları, seyahat acentelerini zora sokmaktadır </a:t>
            </a:r>
            <a:r>
              <a:rPr lang="tr-TR" sz="7200" dirty="0"/>
              <a:t/>
            </a:r>
            <a:br>
              <a:rPr lang="tr-TR" sz="7200" dirty="0"/>
            </a:br>
            <a:r>
              <a:rPr lang="tr-TR" sz="7200" dirty="0"/>
              <a:t/>
            </a:r>
            <a:br>
              <a:rPr lang="tr-TR" sz="7200" dirty="0"/>
            </a:br>
            <a:r>
              <a:rPr lang="tr-TR" sz="7200" dirty="0"/>
              <a:t/>
            </a:r>
            <a:br>
              <a:rPr lang="tr-TR" sz="7200" dirty="0"/>
            </a:br>
            <a:r>
              <a:rPr lang="tr-TR" sz="2100" dirty="0">
                <a:latin typeface="Times New Roman" panose="02020603050405020304" pitchFamily="18" charset="0"/>
                <a:cs typeface="Times New Roman" panose="02020603050405020304" pitchFamily="18" charset="0"/>
              </a:rPr>
              <a:t/>
            </a:r>
            <a:br>
              <a:rPr lang="tr-TR" sz="2100" dirty="0">
                <a:latin typeface="Times New Roman" panose="02020603050405020304" pitchFamily="18" charset="0"/>
                <a:cs typeface="Times New Roman" panose="02020603050405020304" pitchFamily="18" charset="0"/>
              </a:rPr>
            </a:br>
            <a:r>
              <a:rPr lang="tr-TR" sz="2100" dirty="0">
                <a:latin typeface="Times New Roman" panose="02020603050405020304" pitchFamily="18" charset="0"/>
                <a:cs typeface="Times New Roman" panose="02020603050405020304" pitchFamily="18" charset="0"/>
              </a:rPr>
              <a:t/>
            </a:r>
            <a:br>
              <a:rPr lang="tr-TR" sz="2100" dirty="0">
                <a:latin typeface="Times New Roman" panose="02020603050405020304" pitchFamily="18" charset="0"/>
                <a:cs typeface="Times New Roman" panose="02020603050405020304" pitchFamily="18" charset="0"/>
              </a:rPr>
            </a:br>
            <a:r>
              <a:rPr lang="tr-TR" sz="2100" dirty="0">
                <a:latin typeface="Times New Roman" panose="02020603050405020304" pitchFamily="18" charset="0"/>
                <a:cs typeface="Times New Roman" panose="02020603050405020304" pitchFamily="18" charset="0"/>
              </a:rPr>
              <a:t/>
            </a:r>
            <a:br>
              <a:rPr lang="tr-TR" sz="2100" dirty="0">
                <a:latin typeface="Times New Roman" panose="02020603050405020304" pitchFamily="18" charset="0"/>
                <a:cs typeface="Times New Roman" panose="02020603050405020304" pitchFamily="18" charset="0"/>
              </a:rPr>
            </a:br>
            <a:r>
              <a:rPr lang="tr-TR" sz="2100" dirty="0">
                <a:latin typeface="Times New Roman" panose="02020603050405020304" pitchFamily="18" charset="0"/>
                <a:cs typeface="Times New Roman" panose="02020603050405020304" pitchFamily="18" charset="0"/>
              </a:rPr>
              <a:t/>
            </a:r>
            <a:br>
              <a:rPr lang="tr-TR" sz="2100" dirty="0">
                <a:latin typeface="Times New Roman" panose="02020603050405020304" pitchFamily="18" charset="0"/>
                <a:cs typeface="Times New Roman" panose="02020603050405020304" pitchFamily="18" charset="0"/>
              </a:rPr>
            </a:br>
            <a:endParaRPr lang="tr-TR" sz="21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1518492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BA399FFE-5CEF-4CC2-BB27-EEA7B64646BB}"/>
              </a:ext>
            </a:extLst>
          </p:cNvPr>
          <p:cNvPicPr>
            <a:picLocks noChangeAspect="1"/>
          </p:cNvPicPr>
          <p:nvPr/>
        </p:nvPicPr>
        <p:blipFill>
          <a:blip r:embed="rId2"/>
          <a:stretch>
            <a:fillRect/>
          </a:stretch>
        </p:blipFill>
        <p:spPr>
          <a:xfrm>
            <a:off x="1331640" y="1340768"/>
            <a:ext cx="6192688" cy="3888432"/>
          </a:xfrm>
          <a:prstGeom prst="rect">
            <a:avLst/>
          </a:prstGeom>
        </p:spPr>
      </p:pic>
    </p:spTree>
    <p:extLst>
      <p:ext uri="{BB962C8B-B14F-4D97-AF65-F5344CB8AC3E}">
        <p14:creationId xmlns:p14="http://schemas.microsoft.com/office/powerpoint/2010/main" val="236498332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BA399FFE-5CEF-4CC2-BB27-EEA7B64646BB}"/>
              </a:ext>
            </a:extLst>
          </p:cNvPr>
          <p:cNvPicPr>
            <a:picLocks noChangeAspect="1"/>
          </p:cNvPicPr>
          <p:nvPr/>
        </p:nvPicPr>
        <p:blipFill>
          <a:blip r:embed="rId2"/>
          <a:stretch>
            <a:fillRect/>
          </a:stretch>
        </p:blipFill>
        <p:spPr>
          <a:xfrm>
            <a:off x="1331640" y="1340768"/>
            <a:ext cx="6192688" cy="3888432"/>
          </a:xfrm>
          <a:prstGeom prst="rect">
            <a:avLst/>
          </a:prstGeom>
        </p:spPr>
      </p:pic>
      <p:sp>
        <p:nvSpPr>
          <p:cNvPr id="3" name="Oval 2">
            <a:extLst>
              <a:ext uri="{FF2B5EF4-FFF2-40B4-BE49-F238E27FC236}">
                <a16:creationId xmlns:a16="http://schemas.microsoft.com/office/drawing/2014/main" id="{1AF15EB9-C197-45A9-91E3-01A3A4904B30}"/>
              </a:ext>
            </a:extLst>
          </p:cNvPr>
          <p:cNvSpPr/>
          <p:nvPr/>
        </p:nvSpPr>
        <p:spPr>
          <a:xfrm>
            <a:off x="1763688" y="2924944"/>
            <a:ext cx="504056" cy="36004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64621092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692DC8BB-BAB2-4C4F-95F7-C56790CE4851}"/>
              </a:ext>
            </a:extLst>
          </p:cNvPr>
          <p:cNvPicPr>
            <a:picLocks noChangeAspect="1"/>
          </p:cNvPicPr>
          <p:nvPr/>
        </p:nvPicPr>
        <p:blipFill>
          <a:blip r:embed="rId2"/>
          <a:stretch>
            <a:fillRect/>
          </a:stretch>
        </p:blipFill>
        <p:spPr>
          <a:xfrm>
            <a:off x="899592" y="1124744"/>
            <a:ext cx="7056784" cy="4248472"/>
          </a:xfrm>
          <a:prstGeom prst="rect">
            <a:avLst/>
          </a:prstGeom>
        </p:spPr>
      </p:pic>
    </p:spTree>
    <p:extLst>
      <p:ext uri="{BB962C8B-B14F-4D97-AF65-F5344CB8AC3E}">
        <p14:creationId xmlns:p14="http://schemas.microsoft.com/office/powerpoint/2010/main" val="419750503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692DC8BB-BAB2-4C4F-95F7-C56790CE4851}"/>
              </a:ext>
            </a:extLst>
          </p:cNvPr>
          <p:cNvPicPr>
            <a:picLocks noChangeAspect="1"/>
          </p:cNvPicPr>
          <p:nvPr/>
        </p:nvPicPr>
        <p:blipFill>
          <a:blip r:embed="rId2"/>
          <a:stretch>
            <a:fillRect/>
          </a:stretch>
        </p:blipFill>
        <p:spPr>
          <a:xfrm>
            <a:off x="899592" y="1124744"/>
            <a:ext cx="7056784" cy="4248472"/>
          </a:xfrm>
          <a:prstGeom prst="rect">
            <a:avLst/>
          </a:prstGeom>
        </p:spPr>
      </p:pic>
      <p:sp>
        <p:nvSpPr>
          <p:cNvPr id="3" name="Oval 2">
            <a:extLst>
              <a:ext uri="{FF2B5EF4-FFF2-40B4-BE49-F238E27FC236}">
                <a16:creationId xmlns:a16="http://schemas.microsoft.com/office/drawing/2014/main" id="{924E46D8-B56E-4DE0-A830-37FDBF1D7FF5}"/>
              </a:ext>
            </a:extLst>
          </p:cNvPr>
          <p:cNvSpPr/>
          <p:nvPr/>
        </p:nvSpPr>
        <p:spPr>
          <a:xfrm>
            <a:off x="1763688" y="4365104"/>
            <a:ext cx="504056" cy="36004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72864415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4659EBDC-7971-4821-B62A-570D29009082}"/>
              </a:ext>
            </a:extLst>
          </p:cNvPr>
          <p:cNvPicPr>
            <a:picLocks noChangeAspect="1"/>
          </p:cNvPicPr>
          <p:nvPr/>
        </p:nvPicPr>
        <p:blipFill>
          <a:blip r:embed="rId2"/>
          <a:stretch>
            <a:fillRect/>
          </a:stretch>
        </p:blipFill>
        <p:spPr>
          <a:xfrm>
            <a:off x="1115616" y="1196752"/>
            <a:ext cx="6480719" cy="3960439"/>
          </a:xfrm>
          <a:prstGeom prst="rect">
            <a:avLst/>
          </a:prstGeom>
        </p:spPr>
      </p:pic>
    </p:spTree>
    <p:extLst>
      <p:ext uri="{BB962C8B-B14F-4D97-AF65-F5344CB8AC3E}">
        <p14:creationId xmlns:p14="http://schemas.microsoft.com/office/powerpoint/2010/main" val="112037690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4659EBDC-7971-4821-B62A-570D29009082}"/>
              </a:ext>
            </a:extLst>
          </p:cNvPr>
          <p:cNvPicPr>
            <a:picLocks noChangeAspect="1"/>
          </p:cNvPicPr>
          <p:nvPr/>
        </p:nvPicPr>
        <p:blipFill>
          <a:blip r:embed="rId2"/>
          <a:stretch>
            <a:fillRect/>
          </a:stretch>
        </p:blipFill>
        <p:spPr>
          <a:xfrm>
            <a:off x="1115616" y="1196752"/>
            <a:ext cx="6480719" cy="3960439"/>
          </a:xfrm>
          <a:prstGeom prst="rect">
            <a:avLst/>
          </a:prstGeom>
        </p:spPr>
      </p:pic>
      <p:sp>
        <p:nvSpPr>
          <p:cNvPr id="3" name="Oval 2">
            <a:extLst>
              <a:ext uri="{FF2B5EF4-FFF2-40B4-BE49-F238E27FC236}">
                <a16:creationId xmlns:a16="http://schemas.microsoft.com/office/drawing/2014/main" id="{64FDB9E4-3E14-4185-B619-726E58A7A598}"/>
              </a:ext>
            </a:extLst>
          </p:cNvPr>
          <p:cNvSpPr/>
          <p:nvPr/>
        </p:nvSpPr>
        <p:spPr>
          <a:xfrm>
            <a:off x="1691680" y="2924944"/>
            <a:ext cx="504056" cy="36004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54512965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FF76B829-BA71-4534-A267-A91F37D64C1B}"/>
              </a:ext>
            </a:extLst>
          </p:cNvPr>
          <p:cNvPicPr>
            <a:picLocks noChangeAspect="1"/>
          </p:cNvPicPr>
          <p:nvPr/>
        </p:nvPicPr>
        <p:blipFill>
          <a:blip r:embed="rId2"/>
          <a:stretch>
            <a:fillRect/>
          </a:stretch>
        </p:blipFill>
        <p:spPr>
          <a:xfrm>
            <a:off x="1043608" y="1340768"/>
            <a:ext cx="6768751" cy="4248471"/>
          </a:xfrm>
          <a:prstGeom prst="rect">
            <a:avLst/>
          </a:prstGeom>
        </p:spPr>
      </p:pic>
    </p:spTree>
    <p:extLst>
      <p:ext uri="{BB962C8B-B14F-4D97-AF65-F5344CB8AC3E}">
        <p14:creationId xmlns:p14="http://schemas.microsoft.com/office/powerpoint/2010/main" val="334843492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FF76B829-BA71-4534-A267-A91F37D64C1B}"/>
              </a:ext>
            </a:extLst>
          </p:cNvPr>
          <p:cNvPicPr>
            <a:picLocks noChangeAspect="1"/>
          </p:cNvPicPr>
          <p:nvPr/>
        </p:nvPicPr>
        <p:blipFill>
          <a:blip r:embed="rId2"/>
          <a:stretch>
            <a:fillRect/>
          </a:stretch>
        </p:blipFill>
        <p:spPr>
          <a:xfrm>
            <a:off x="1043608" y="1340768"/>
            <a:ext cx="6768751" cy="4248471"/>
          </a:xfrm>
          <a:prstGeom prst="rect">
            <a:avLst/>
          </a:prstGeom>
        </p:spPr>
      </p:pic>
      <p:sp>
        <p:nvSpPr>
          <p:cNvPr id="3" name="Oval 2">
            <a:extLst>
              <a:ext uri="{FF2B5EF4-FFF2-40B4-BE49-F238E27FC236}">
                <a16:creationId xmlns:a16="http://schemas.microsoft.com/office/drawing/2014/main" id="{7239D5F2-E6B6-4E53-B4E9-82B0663D2B92}"/>
              </a:ext>
            </a:extLst>
          </p:cNvPr>
          <p:cNvSpPr/>
          <p:nvPr/>
        </p:nvSpPr>
        <p:spPr>
          <a:xfrm>
            <a:off x="1907704" y="4437112"/>
            <a:ext cx="504056" cy="36004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07964114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8406113F-E956-4A55-9EEC-B04A5E46F11B}"/>
              </a:ext>
            </a:extLst>
          </p:cNvPr>
          <p:cNvPicPr>
            <a:picLocks noChangeAspect="1"/>
          </p:cNvPicPr>
          <p:nvPr/>
        </p:nvPicPr>
        <p:blipFill rotWithShape="1">
          <a:blip r:embed="rId2"/>
          <a:srcRect t="5598"/>
          <a:stretch/>
        </p:blipFill>
        <p:spPr>
          <a:xfrm>
            <a:off x="1187624" y="1700808"/>
            <a:ext cx="6768752" cy="3600400"/>
          </a:xfrm>
          <a:prstGeom prst="rect">
            <a:avLst/>
          </a:prstGeom>
        </p:spPr>
      </p:pic>
    </p:spTree>
    <p:extLst>
      <p:ext uri="{BB962C8B-B14F-4D97-AF65-F5344CB8AC3E}">
        <p14:creationId xmlns:p14="http://schemas.microsoft.com/office/powerpoint/2010/main" val="96727294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8406113F-E956-4A55-9EEC-B04A5E46F11B}"/>
              </a:ext>
            </a:extLst>
          </p:cNvPr>
          <p:cNvPicPr>
            <a:picLocks noChangeAspect="1"/>
          </p:cNvPicPr>
          <p:nvPr/>
        </p:nvPicPr>
        <p:blipFill rotWithShape="1">
          <a:blip r:embed="rId2"/>
          <a:srcRect t="5598"/>
          <a:stretch/>
        </p:blipFill>
        <p:spPr>
          <a:xfrm>
            <a:off x="1187624" y="1700808"/>
            <a:ext cx="6768752" cy="3600400"/>
          </a:xfrm>
          <a:prstGeom prst="rect">
            <a:avLst/>
          </a:prstGeom>
        </p:spPr>
      </p:pic>
      <p:sp>
        <p:nvSpPr>
          <p:cNvPr id="3" name="Oval 2">
            <a:extLst>
              <a:ext uri="{FF2B5EF4-FFF2-40B4-BE49-F238E27FC236}">
                <a16:creationId xmlns:a16="http://schemas.microsoft.com/office/drawing/2014/main" id="{E0FE6163-0202-4EE9-92B2-4AA68C2240E8}"/>
              </a:ext>
            </a:extLst>
          </p:cNvPr>
          <p:cNvSpPr/>
          <p:nvPr/>
        </p:nvSpPr>
        <p:spPr>
          <a:xfrm>
            <a:off x="1979712" y="3040057"/>
            <a:ext cx="504056" cy="36004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442854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66BA797C-7C5E-47FA-83E6-D5844EFDEF42}"/>
              </a:ext>
            </a:extLst>
          </p:cNvPr>
          <p:cNvSpPr/>
          <p:nvPr/>
        </p:nvSpPr>
        <p:spPr>
          <a:xfrm>
            <a:off x="251520" y="12652"/>
            <a:ext cx="8784976" cy="9587240"/>
          </a:xfrm>
          <a:prstGeom prst="rect">
            <a:avLst/>
          </a:prstGeom>
        </p:spPr>
        <p:txBody>
          <a:bodyPr wrap="square">
            <a:spAutoFit/>
          </a:bodyPr>
          <a:lstStyle/>
          <a:p>
            <a:pPr algn="ctr"/>
            <a:r>
              <a:rPr lang="tr-TR" sz="2800" b="1" dirty="0">
                <a:solidFill>
                  <a:srgbClr val="FF0000"/>
                </a:solidFill>
                <a:latin typeface="Times New Roman" panose="02020603050405020304" pitchFamily="18" charset="0"/>
                <a:cs typeface="Times New Roman" panose="02020603050405020304" pitchFamily="18" charset="0"/>
              </a:rPr>
              <a:t>Konuk Şikâyetleri</a:t>
            </a:r>
            <a:r>
              <a:rPr lang="tr-TR" sz="3600" dirty="0">
                <a:solidFill>
                  <a:srgbClr val="FF0000"/>
                </a:solidFill>
                <a:latin typeface="Times New Roman" panose="02020603050405020304" pitchFamily="18" charset="0"/>
                <a:cs typeface="Times New Roman" panose="02020603050405020304" pitchFamily="18" charset="0"/>
              </a:rPr>
              <a:t> </a:t>
            </a:r>
            <a:r>
              <a:rPr lang="tr-TR" sz="2400" dirty="0"/>
              <a:t/>
            </a:r>
            <a:br>
              <a:rPr lang="tr-TR" sz="2400" dirty="0"/>
            </a:br>
            <a:endParaRPr lang="tr-TR" sz="2400" dirty="0"/>
          </a:p>
          <a:p>
            <a:pPr algn="ctr"/>
            <a:endParaRPr lang="tr-TR" sz="2400" i="1" dirty="0">
              <a:latin typeface="Times New Roman" panose="02020603050405020304" pitchFamily="18" charset="0"/>
              <a:cs typeface="Times New Roman" panose="02020603050405020304" pitchFamily="18" charset="0"/>
            </a:endParaRPr>
          </a:p>
          <a:p>
            <a:pPr algn="ctr"/>
            <a:r>
              <a:rPr lang="tr-TR" sz="2800" dirty="0">
                <a:latin typeface="Times New Roman" panose="02020603050405020304" pitchFamily="18" charset="0"/>
                <a:cs typeface="Times New Roman" panose="02020603050405020304" pitchFamily="18" charset="0"/>
              </a:rPr>
              <a:t>Ülkemizde de konuklar, seyahat acenteleriyle ilişkilerinde düzenledikleri sözleşmeye göre hareket etmektedir. Aralarında düzenledikleri</a:t>
            </a:r>
            <a:br>
              <a:rPr lang="tr-TR" sz="2800" dirty="0">
                <a:latin typeface="Times New Roman" panose="02020603050405020304" pitchFamily="18" charset="0"/>
                <a:cs typeface="Times New Roman" panose="02020603050405020304" pitchFamily="18" charset="0"/>
              </a:rPr>
            </a:br>
            <a:r>
              <a:rPr lang="tr-TR" sz="2800" dirty="0" err="1">
                <a:latin typeface="Times New Roman" panose="02020603050405020304" pitchFamily="18" charset="0"/>
                <a:cs typeface="Times New Roman" panose="02020603050405020304" pitchFamily="18" charset="0"/>
              </a:rPr>
              <a:t>voucher</a:t>
            </a:r>
            <a:r>
              <a:rPr lang="tr-TR" sz="2800" dirty="0">
                <a:latin typeface="Times New Roman" panose="02020603050405020304" pitchFamily="18" charset="0"/>
                <a:cs typeface="Times New Roman" panose="02020603050405020304" pitchFamily="18" charset="0"/>
              </a:rPr>
              <a:t>' da belirtilen ayrıntılar ışığında, şikayetlerinin karşılığında oluşacak zararlarının teminini TÜRSAB </a:t>
            </a:r>
            <a:r>
              <a:rPr lang="tr-TR" sz="2800" b="1" dirty="0">
                <a:latin typeface="Times New Roman" panose="02020603050405020304" pitchFamily="18" charset="0"/>
                <a:cs typeface="Times New Roman" panose="02020603050405020304" pitchFamily="18" charset="0"/>
              </a:rPr>
              <a:t>Kütahya Çizelgesi ( </a:t>
            </a:r>
            <a:r>
              <a:rPr lang="tr-TR" sz="2800" b="1" dirty="0" err="1">
                <a:latin typeface="Times New Roman" panose="02020603050405020304" pitchFamily="18" charset="0"/>
                <a:cs typeface="Times New Roman" panose="02020603050405020304" pitchFamily="18" charset="0"/>
              </a:rPr>
              <a:t>Frankfurter</a:t>
            </a:r>
            <a:r>
              <a:rPr lang="tr-TR" sz="2800" b="1" dirty="0">
                <a:latin typeface="Times New Roman" panose="02020603050405020304" pitchFamily="18" charset="0"/>
                <a:cs typeface="Times New Roman" panose="02020603050405020304" pitchFamily="18" charset="0"/>
              </a:rPr>
              <a:t> Çizelgesi) </a:t>
            </a:r>
            <a:r>
              <a:rPr lang="tr-TR" sz="2800" dirty="0">
                <a:latin typeface="Times New Roman" panose="02020603050405020304" pitchFamily="18" charset="0"/>
                <a:cs typeface="Times New Roman" panose="02020603050405020304" pitchFamily="18" charset="0"/>
              </a:rPr>
              <a:t>hükümlerine göre isteyebilirler. Tüm bunların sağlıklı yürüyebilmesi için konukların yasal olarak etkinlik gösteren (TÜRSAB üyesi) seyahat acentelerini seçmeleri gerekir.</a:t>
            </a:r>
            <a:r>
              <a:rPr lang="tr-TR" sz="3600" dirty="0">
                <a:latin typeface="Times New Roman" panose="02020603050405020304" pitchFamily="18" charset="0"/>
                <a:cs typeface="Times New Roman" panose="02020603050405020304" pitchFamily="18" charset="0"/>
              </a:rPr>
              <a:t> </a:t>
            </a:r>
            <a:br>
              <a:rPr lang="tr-TR" sz="3600" dirty="0">
                <a:latin typeface="Times New Roman" panose="02020603050405020304" pitchFamily="18" charset="0"/>
                <a:cs typeface="Times New Roman" panose="02020603050405020304" pitchFamily="18" charset="0"/>
              </a:rPr>
            </a:br>
            <a:r>
              <a:rPr lang="tr-TR" sz="9600" dirty="0">
                <a:latin typeface="Times New Roman" panose="02020603050405020304" pitchFamily="18" charset="0"/>
                <a:cs typeface="Times New Roman" panose="02020603050405020304" pitchFamily="18" charset="0"/>
              </a:rPr>
              <a:t/>
            </a:r>
            <a:br>
              <a:rPr lang="tr-TR" sz="9600" dirty="0">
                <a:latin typeface="Times New Roman" panose="02020603050405020304" pitchFamily="18" charset="0"/>
                <a:cs typeface="Times New Roman" panose="02020603050405020304" pitchFamily="18" charset="0"/>
              </a:rPr>
            </a:br>
            <a:r>
              <a:rPr lang="tr-TR" sz="7200" dirty="0"/>
              <a:t/>
            </a:r>
            <a:br>
              <a:rPr lang="tr-TR" sz="7200" dirty="0"/>
            </a:br>
            <a:r>
              <a:rPr lang="tr-TR" sz="2100" dirty="0">
                <a:latin typeface="Times New Roman" panose="02020603050405020304" pitchFamily="18" charset="0"/>
                <a:cs typeface="Times New Roman" panose="02020603050405020304" pitchFamily="18" charset="0"/>
              </a:rPr>
              <a:t/>
            </a:r>
            <a:br>
              <a:rPr lang="tr-TR" sz="2100" dirty="0">
                <a:latin typeface="Times New Roman" panose="02020603050405020304" pitchFamily="18" charset="0"/>
                <a:cs typeface="Times New Roman" panose="02020603050405020304" pitchFamily="18" charset="0"/>
              </a:rPr>
            </a:br>
            <a:r>
              <a:rPr lang="tr-TR" sz="2100" dirty="0">
                <a:latin typeface="Times New Roman" panose="02020603050405020304" pitchFamily="18" charset="0"/>
                <a:cs typeface="Times New Roman" panose="02020603050405020304" pitchFamily="18" charset="0"/>
              </a:rPr>
              <a:t/>
            </a:r>
            <a:br>
              <a:rPr lang="tr-TR" sz="2100" dirty="0">
                <a:latin typeface="Times New Roman" panose="02020603050405020304" pitchFamily="18" charset="0"/>
                <a:cs typeface="Times New Roman" panose="02020603050405020304" pitchFamily="18" charset="0"/>
              </a:rPr>
            </a:br>
            <a:r>
              <a:rPr lang="tr-TR" sz="2100" dirty="0">
                <a:latin typeface="Times New Roman" panose="02020603050405020304" pitchFamily="18" charset="0"/>
                <a:cs typeface="Times New Roman" panose="02020603050405020304" pitchFamily="18" charset="0"/>
              </a:rPr>
              <a:t/>
            </a:r>
            <a:br>
              <a:rPr lang="tr-TR" sz="2100" dirty="0">
                <a:latin typeface="Times New Roman" panose="02020603050405020304" pitchFamily="18" charset="0"/>
                <a:cs typeface="Times New Roman" panose="02020603050405020304" pitchFamily="18" charset="0"/>
              </a:rPr>
            </a:br>
            <a:r>
              <a:rPr lang="tr-TR" sz="2100" dirty="0">
                <a:latin typeface="Times New Roman" panose="02020603050405020304" pitchFamily="18" charset="0"/>
                <a:cs typeface="Times New Roman" panose="02020603050405020304" pitchFamily="18" charset="0"/>
              </a:rPr>
              <a:t/>
            </a:r>
            <a:br>
              <a:rPr lang="tr-TR" sz="2100" dirty="0">
                <a:latin typeface="Times New Roman" panose="02020603050405020304" pitchFamily="18" charset="0"/>
                <a:cs typeface="Times New Roman" panose="02020603050405020304" pitchFamily="18" charset="0"/>
              </a:rPr>
            </a:br>
            <a:endParaRPr lang="tr-TR" sz="21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3884478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4F5421BF-5784-4CE0-9FF0-F37E2B494691}"/>
              </a:ext>
            </a:extLst>
          </p:cNvPr>
          <p:cNvPicPr>
            <a:picLocks noChangeAspect="1"/>
          </p:cNvPicPr>
          <p:nvPr/>
        </p:nvPicPr>
        <p:blipFill>
          <a:blip r:embed="rId3"/>
          <a:stretch>
            <a:fillRect/>
          </a:stretch>
        </p:blipFill>
        <p:spPr>
          <a:xfrm>
            <a:off x="0" y="28575"/>
            <a:ext cx="4788024" cy="6829425"/>
          </a:xfrm>
          <a:prstGeom prst="rect">
            <a:avLst/>
          </a:prstGeom>
        </p:spPr>
      </p:pic>
      <p:pic>
        <p:nvPicPr>
          <p:cNvPr id="3" name="Resim 2">
            <a:extLst>
              <a:ext uri="{FF2B5EF4-FFF2-40B4-BE49-F238E27FC236}">
                <a16:creationId xmlns:a16="http://schemas.microsoft.com/office/drawing/2014/main" id="{E79EB49F-A879-4738-84BD-B823312066E7}"/>
              </a:ext>
            </a:extLst>
          </p:cNvPr>
          <p:cNvPicPr>
            <a:picLocks noChangeAspect="1"/>
          </p:cNvPicPr>
          <p:nvPr/>
        </p:nvPicPr>
        <p:blipFill>
          <a:blip r:embed="rId4"/>
          <a:stretch>
            <a:fillRect/>
          </a:stretch>
        </p:blipFill>
        <p:spPr>
          <a:xfrm>
            <a:off x="5148064" y="34151"/>
            <a:ext cx="3995936" cy="6553200"/>
          </a:xfrm>
          <a:prstGeom prst="rect">
            <a:avLst/>
          </a:prstGeom>
        </p:spPr>
      </p:pic>
    </p:spTree>
    <p:extLst>
      <p:ext uri="{BB962C8B-B14F-4D97-AF65-F5344CB8AC3E}">
        <p14:creationId xmlns:p14="http://schemas.microsoft.com/office/powerpoint/2010/main" val="566884230"/>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CACC3A4B-15F9-46A4-92C0-3D8B5396E154}"/>
              </a:ext>
            </a:extLst>
          </p:cNvPr>
          <p:cNvPicPr>
            <a:picLocks noChangeAspect="1"/>
          </p:cNvPicPr>
          <p:nvPr/>
        </p:nvPicPr>
        <p:blipFill>
          <a:blip r:embed="rId2"/>
          <a:stretch>
            <a:fillRect/>
          </a:stretch>
        </p:blipFill>
        <p:spPr>
          <a:xfrm>
            <a:off x="21000" y="0"/>
            <a:ext cx="5055055" cy="6858000"/>
          </a:xfrm>
          <a:prstGeom prst="rect">
            <a:avLst/>
          </a:prstGeom>
        </p:spPr>
      </p:pic>
      <p:pic>
        <p:nvPicPr>
          <p:cNvPr id="3" name="Resim 2">
            <a:extLst>
              <a:ext uri="{FF2B5EF4-FFF2-40B4-BE49-F238E27FC236}">
                <a16:creationId xmlns:a16="http://schemas.microsoft.com/office/drawing/2014/main" id="{F4CCEAF7-EA89-474B-97C3-A91F5198FD09}"/>
              </a:ext>
            </a:extLst>
          </p:cNvPr>
          <p:cNvPicPr>
            <a:picLocks noChangeAspect="1"/>
          </p:cNvPicPr>
          <p:nvPr/>
        </p:nvPicPr>
        <p:blipFill>
          <a:blip r:embed="rId3"/>
          <a:stretch>
            <a:fillRect/>
          </a:stretch>
        </p:blipFill>
        <p:spPr>
          <a:xfrm>
            <a:off x="5061104" y="548680"/>
            <a:ext cx="3514725" cy="5400600"/>
          </a:xfrm>
          <a:prstGeom prst="rect">
            <a:avLst/>
          </a:prstGeom>
        </p:spPr>
      </p:pic>
    </p:spTree>
    <p:extLst>
      <p:ext uri="{BB962C8B-B14F-4D97-AF65-F5344CB8AC3E}">
        <p14:creationId xmlns:p14="http://schemas.microsoft.com/office/powerpoint/2010/main" val="1911875625"/>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29F12005-BC94-419D-867F-49C24DE7BFC3}"/>
              </a:ext>
            </a:extLst>
          </p:cNvPr>
          <p:cNvPicPr>
            <a:picLocks noChangeAspect="1"/>
          </p:cNvPicPr>
          <p:nvPr/>
        </p:nvPicPr>
        <p:blipFill>
          <a:blip r:embed="rId2"/>
          <a:stretch>
            <a:fillRect/>
          </a:stretch>
        </p:blipFill>
        <p:spPr>
          <a:xfrm>
            <a:off x="1259632" y="116632"/>
            <a:ext cx="7128792" cy="6408712"/>
          </a:xfrm>
          <a:prstGeom prst="rect">
            <a:avLst/>
          </a:prstGeom>
        </p:spPr>
      </p:pic>
    </p:spTree>
    <p:extLst>
      <p:ext uri="{BB962C8B-B14F-4D97-AF65-F5344CB8AC3E}">
        <p14:creationId xmlns:p14="http://schemas.microsoft.com/office/powerpoint/2010/main" val="24437658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6F61B15-C361-4E31-9EA2-C6EB6E20F078}"/>
              </a:ext>
            </a:extLst>
          </p:cNvPr>
          <p:cNvSpPr/>
          <p:nvPr/>
        </p:nvSpPr>
        <p:spPr>
          <a:xfrm>
            <a:off x="323528" y="332656"/>
            <a:ext cx="8712968" cy="6740307"/>
          </a:xfrm>
          <a:prstGeom prst="rect">
            <a:avLst/>
          </a:prstGeom>
        </p:spPr>
        <p:txBody>
          <a:bodyPr wrap="square">
            <a:spAutoFit/>
          </a:bodyPr>
          <a:lstStyle/>
          <a:p>
            <a:pPr algn="ctr"/>
            <a:r>
              <a:rPr lang="tr-TR" sz="2400" dirty="0">
                <a:solidFill>
                  <a:srgbClr val="000000"/>
                </a:solidFill>
                <a:latin typeface="Times New Roman" panose="02020603050405020304" pitchFamily="18" charset="0"/>
                <a:cs typeface="Times New Roman" panose="02020603050405020304" pitchFamily="18" charset="0"/>
              </a:rPr>
              <a:t>Konuklara karşı başta konaklama işletmeleri olmak üzere</a:t>
            </a:r>
            <a:br>
              <a:rPr lang="tr-TR" sz="2400" dirty="0">
                <a:solidFill>
                  <a:srgbClr val="000000"/>
                </a:solidFill>
                <a:latin typeface="Times New Roman" panose="02020603050405020304" pitchFamily="18" charset="0"/>
                <a:cs typeface="Times New Roman" panose="02020603050405020304" pitchFamily="18" charset="0"/>
              </a:rPr>
            </a:br>
            <a:r>
              <a:rPr lang="tr-TR" sz="2400" dirty="0">
                <a:solidFill>
                  <a:srgbClr val="000000"/>
                </a:solidFill>
                <a:latin typeface="Times New Roman" panose="02020603050405020304" pitchFamily="18" charset="0"/>
                <a:cs typeface="Times New Roman" panose="02020603050405020304" pitchFamily="18" charset="0"/>
              </a:rPr>
              <a:t>onları o işletmelere yönlendiren seyahat acenteleri de sorumludur.</a:t>
            </a:r>
            <a:br>
              <a:rPr lang="tr-TR" sz="2400" dirty="0">
                <a:solidFill>
                  <a:srgbClr val="000000"/>
                </a:solidFill>
                <a:latin typeface="Times New Roman" panose="02020603050405020304" pitchFamily="18" charset="0"/>
                <a:cs typeface="Times New Roman" panose="02020603050405020304" pitchFamily="18" charset="0"/>
              </a:rPr>
            </a:br>
            <a:r>
              <a:rPr lang="tr-TR" sz="2400" dirty="0">
                <a:solidFill>
                  <a:srgbClr val="000000"/>
                </a:solidFill>
                <a:latin typeface="Times New Roman" panose="02020603050405020304" pitchFamily="18" charset="0"/>
                <a:cs typeface="Times New Roman" panose="02020603050405020304" pitchFamily="18" charset="0"/>
              </a:rPr>
              <a:t>Seyahat acenteleri konaklama işletmeleriyle yapmış oldukları anlaşmayı esas alarak olası reklamasyonlarda kendi kaybının bir kısmını konaklama işletmesinden tazmin edebilir.</a:t>
            </a:r>
          </a:p>
          <a:p>
            <a:pPr algn="ctr"/>
            <a:r>
              <a:rPr lang="tr-TR" sz="2400" dirty="0">
                <a:solidFill>
                  <a:srgbClr val="000000"/>
                </a:solidFill>
                <a:latin typeface="Times New Roman" panose="02020603050405020304" pitchFamily="18" charset="0"/>
                <a:cs typeface="Times New Roman" panose="02020603050405020304" pitchFamily="18" charset="0"/>
              </a:rPr>
              <a:t/>
            </a:r>
            <a:br>
              <a:rPr lang="tr-TR" sz="2400" dirty="0">
                <a:solidFill>
                  <a:srgbClr val="000000"/>
                </a:solidFill>
                <a:latin typeface="Times New Roman" panose="02020603050405020304" pitchFamily="18" charset="0"/>
                <a:cs typeface="Times New Roman" panose="02020603050405020304" pitchFamily="18" charset="0"/>
              </a:rPr>
            </a:br>
            <a:r>
              <a:rPr lang="tr-TR" sz="2400" dirty="0">
                <a:solidFill>
                  <a:srgbClr val="000000"/>
                </a:solidFill>
                <a:latin typeface="Times New Roman" panose="02020603050405020304" pitchFamily="18" charset="0"/>
                <a:cs typeface="Times New Roman" panose="02020603050405020304" pitchFamily="18" charset="0"/>
              </a:rPr>
              <a:t>Konaklama işletmeleri bu tür risklerle karşı karşıya kalmamak için</a:t>
            </a:r>
            <a:br>
              <a:rPr lang="tr-TR" sz="2400" dirty="0">
                <a:solidFill>
                  <a:srgbClr val="000000"/>
                </a:solidFill>
                <a:latin typeface="Times New Roman" panose="02020603050405020304" pitchFamily="18" charset="0"/>
                <a:cs typeface="Times New Roman" panose="02020603050405020304" pitchFamily="18" charset="0"/>
              </a:rPr>
            </a:br>
            <a:r>
              <a:rPr lang="tr-TR" sz="2400" dirty="0">
                <a:solidFill>
                  <a:srgbClr val="000000"/>
                </a:solidFill>
                <a:latin typeface="Times New Roman" panose="02020603050405020304" pitchFamily="18" charset="0"/>
                <a:cs typeface="Times New Roman" panose="02020603050405020304" pitchFamily="18" charset="0"/>
              </a:rPr>
              <a:t>onaylayacakları </a:t>
            </a:r>
            <a:r>
              <a:rPr lang="tr-TR" sz="2400" dirty="0" err="1">
                <a:solidFill>
                  <a:srgbClr val="000000"/>
                </a:solidFill>
                <a:latin typeface="Times New Roman" panose="02020603050405020304" pitchFamily="18" charset="0"/>
                <a:cs typeface="Times New Roman" panose="02020603050405020304" pitchFamily="18" charset="0"/>
              </a:rPr>
              <a:t>voucher</a:t>
            </a:r>
            <a:r>
              <a:rPr lang="tr-TR" sz="2400" dirty="0">
                <a:solidFill>
                  <a:srgbClr val="000000"/>
                </a:solidFill>
                <a:latin typeface="Times New Roman" panose="02020603050405020304" pitchFamily="18" charset="0"/>
                <a:cs typeface="Times New Roman" panose="02020603050405020304" pitchFamily="18" charset="0"/>
              </a:rPr>
              <a:t> (hizmet belgesi)'ı dikkatle incelemelidir.</a:t>
            </a:r>
          </a:p>
          <a:p>
            <a:pPr algn="ctr"/>
            <a:r>
              <a:rPr lang="tr-TR" sz="2400" dirty="0">
                <a:solidFill>
                  <a:srgbClr val="000000"/>
                </a:solidFill>
                <a:latin typeface="Times New Roman" panose="02020603050405020304" pitchFamily="18" charset="0"/>
                <a:cs typeface="Times New Roman" panose="02020603050405020304" pitchFamily="18" charset="0"/>
              </a:rPr>
              <a:t/>
            </a:r>
            <a:br>
              <a:rPr lang="tr-TR" sz="2400" dirty="0">
                <a:solidFill>
                  <a:srgbClr val="000000"/>
                </a:solidFill>
                <a:latin typeface="Times New Roman" panose="02020603050405020304" pitchFamily="18" charset="0"/>
                <a:cs typeface="Times New Roman" panose="02020603050405020304" pitchFamily="18" charset="0"/>
              </a:rPr>
            </a:br>
            <a:r>
              <a:rPr lang="tr-TR" sz="2400" dirty="0">
                <a:solidFill>
                  <a:srgbClr val="000000"/>
                </a:solidFill>
                <a:latin typeface="Times New Roman" panose="02020603050405020304" pitchFamily="18" charset="0"/>
                <a:cs typeface="Times New Roman" panose="02020603050405020304" pitchFamily="18" charset="0"/>
              </a:rPr>
              <a:t>Konuklara vereceği hizmetlerin veriliş şekillerini, seyahat acenteleriyle yaptıkları sözleşmelerde ayrıntılı bir şekilde belirtmelidir.</a:t>
            </a:r>
            <a:br>
              <a:rPr lang="tr-TR" sz="2400" dirty="0">
                <a:solidFill>
                  <a:srgbClr val="000000"/>
                </a:solidFill>
                <a:latin typeface="Times New Roman" panose="02020603050405020304" pitchFamily="18" charset="0"/>
                <a:cs typeface="Times New Roman" panose="02020603050405020304" pitchFamily="18" charset="0"/>
              </a:rPr>
            </a:br>
            <a:r>
              <a:rPr lang="tr-TR" sz="2400" dirty="0">
                <a:solidFill>
                  <a:srgbClr val="000000"/>
                </a:solidFill>
                <a:latin typeface="Times New Roman" panose="02020603050405020304" pitchFamily="18" charset="0"/>
                <a:cs typeface="Times New Roman" panose="02020603050405020304" pitchFamily="18" charset="0"/>
              </a:rPr>
              <a:t>Halkla ilişkiler bölümünü verimli bir şekilde çalıştırmalıdır. İşletme,</a:t>
            </a:r>
            <a:br>
              <a:rPr lang="tr-TR" sz="2400" dirty="0">
                <a:solidFill>
                  <a:srgbClr val="000000"/>
                </a:solidFill>
                <a:latin typeface="Times New Roman" panose="02020603050405020304" pitchFamily="18" charset="0"/>
                <a:cs typeface="Times New Roman" panose="02020603050405020304" pitchFamily="18" charset="0"/>
              </a:rPr>
            </a:br>
            <a:r>
              <a:rPr lang="tr-TR" sz="2400" dirty="0">
                <a:solidFill>
                  <a:srgbClr val="000000"/>
                </a:solidFill>
                <a:latin typeface="Times New Roman" panose="02020603050405020304" pitchFamily="18" charset="0"/>
                <a:cs typeface="Times New Roman" panose="02020603050405020304" pitchFamily="18" charset="0"/>
              </a:rPr>
              <a:t>hizmetlerinin sunuluş şekillerinde, hizmet sunan yerlerin kapanması</a:t>
            </a:r>
            <a:br>
              <a:rPr lang="tr-TR" sz="2400" dirty="0">
                <a:solidFill>
                  <a:srgbClr val="000000"/>
                </a:solidFill>
                <a:latin typeface="Times New Roman" panose="02020603050405020304" pitchFamily="18" charset="0"/>
                <a:cs typeface="Times New Roman" panose="02020603050405020304" pitchFamily="18" charset="0"/>
              </a:rPr>
            </a:br>
            <a:r>
              <a:rPr lang="tr-TR" sz="2400" dirty="0">
                <a:solidFill>
                  <a:srgbClr val="000000"/>
                </a:solidFill>
                <a:latin typeface="Times New Roman" panose="02020603050405020304" pitchFamily="18" charset="0"/>
                <a:cs typeface="Times New Roman" panose="02020603050405020304" pitchFamily="18" charset="0"/>
              </a:rPr>
              <a:t>veya sisteminin değiştirilmesi gibi konularda seyahat acentelerini</a:t>
            </a:r>
            <a:br>
              <a:rPr lang="tr-TR" sz="2400" dirty="0">
                <a:solidFill>
                  <a:srgbClr val="000000"/>
                </a:solidFill>
                <a:latin typeface="Times New Roman" panose="02020603050405020304" pitchFamily="18" charset="0"/>
                <a:cs typeface="Times New Roman" panose="02020603050405020304" pitchFamily="18" charset="0"/>
              </a:rPr>
            </a:br>
            <a:r>
              <a:rPr lang="tr-TR" sz="2400" dirty="0">
                <a:solidFill>
                  <a:srgbClr val="000000"/>
                </a:solidFill>
                <a:latin typeface="Times New Roman" panose="02020603050405020304" pitchFamily="18" charset="0"/>
                <a:cs typeface="Times New Roman" panose="02020603050405020304" pitchFamily="18" charset="0"/>
              </a:rPr>
              <a:t>önceden bilgilendirmelidir. Bu şekilde daha sonra meydana gelecek</a:t>
            </a:r>
            <a:br>
              <a:rPr lang="tr-TR" sz="2400" dirty="0">
                <a:solidFill>
                  <a:srgbClr val="000000"/>
                </a:solidFill>
                <a:latin typeface="Times New Roman" panose="02020603050405020304" pitchFamily="18" charset="0"/>
                <a:cs typeface="Times New Roman" panose="02020603050405020304" pitchFamily="18" charset="0"/>
              </a:rPr>
            </a:br>
            <a:r>
              <a:rPr lang="tr-TR" sz="2400" dirty="0">
                <a:solidFill>
                  <a:srgbClr val="000000"/>
                </a:solidFill>
                <a:latin typeface="Times New Roman" panose="02020603050405020304" pitchFamily="18" charset="0"/>
                <a:cs typeface="Times New Roman" panose="02020603050405020304" pitchFamily="18" charset="0"/>
              </a:rPr>
              <a:t>şikayetlerde kendisini koruyabilir.</a:t>
            </a:r>
            <a:r>
              <a:rPr lang="tr-TR" sz="2400" dirty="0">
                <a:latin typeface="Times New Roman" panose="02020603050405020304" pitchFamily="18" charset="0"/>
                <a:cs typeface="Times New Roman" panose="02020603050405020304" pitchFamily="18" charset="0"/>
              </a:rPr>
              <a:t> </a:t>
            </a:r>
            <a:br>
              <a:rPr lang="tr-TR" sz="2400" dirty="0">
                <a:latin typeface="Times New Roman" panose="02020603050405020304" pitchFamily="18" charset="0"/>
                <a:cs typeface="Times New Roman" panose="02020603050405020304" pitchFamily="18" charset="0"/>
              </a:rPr>
            </a:b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56901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6F61B15-C361-4E31-9EA2-C6EB6E20F078}"/>
              </a:ext>
            </a:extLst>
          </p:cNvPr>
          <p:cNvSpPr/>
          <p:nvPr/>
        </p:nvSpPr>
        <p:spPr>
          <a:xfrm>
            <a:off x="181274" y="188640"/>
            <a:ext cx="8928992" cy="5109091"/>
          </a:xfrm>
          <a:prstGeom prst="rect">
            <a:avLst/>
          </a:prstGeom>
        </p:spPr>
        <p:txBody>
          <a:bodyPr wrap="square">
            <a:spAutoFit/>
          </a:bodyPr>
          <a:lstStyle/>
          <a:p>
            <a:pPr algn="ctr"/>
            <a:r>
              <a:rPr lang="tr-TR" sz="2400" b="1" dirty="0">
                <a:solidFill>
                  <a:srgbClr val="FF0000"/>
                </a:solidFill>
                <a:latin typeface="Times New Roman" panose="02020603050405020304" pitchFamily="18" charset="0"/>
                <a:cs typeface="Times New Roman" panose="02020603050405020304" pitchFamily="18" charset="0"/>
              </a:rPr>
              <a:t>Konuk İlişkileri ve Şikayetlerde Kaçınılması Gereken Davranışlar</a:t>
            </a:r>
            <a:r>
              <a:rPr lang="tr-TR" sz="2400" dirty="0">
                <a:solidFill>
                  <a:srgbClr val="FF0000"/>
                </a:solidFill>
                <a:latin typeface="Times New Roman" panose="02020603050405020304" pitchFamily="18" charset="0"/>
                <a:cs typeface="Times New Roman" panose="02020603050405020304" pitchFamily="18" charset="0"/>
              </a:rPr>
              <a:t> </a:t>
            </a:r>
            <a:br>
              <a:rPr lang="tr-TR" sz="2400" dirty="0">
                <a:solidFill>
                  <a:srgbClr val="FF0000"/>
                </a:solidFill>
                <a:latin typeface="Times New Roman" panose="02020603050405020304" pitchFamily="18" charset="0"/>
                <a:cs typeface="Times New Roman" panose="02020603050405020304" pitchFamily="18" charset="0"/>
              </a:rPr>
            </a:br>
            <a:endParaRPr lang="tr-TR" sz="2400" dirty="0">
              <a:solidFill>
                <a:srgbClr val="FF0000"/>
              </a:solidFill>
              <a:latin typeface="Times New Roman" panose="02020603050405020304" pitchFamily="18" charset="0"/>
              <a:cs typeface="Times New Roman" panose="02020603050405020304" pitchFamily="18" charset="0"/>
            </a:endParaRPr>
          </a:p>
          <a:p>
            <a:pPr algn="ctr"/>
            <a:endParaRPr lang="tr-TR" sz="2400" dirty="0">
              <a:solidFill>
                <a:srgbClr val="FF0000"/>
              </a:solidFill>
              <a:latin typeface="Times New Roman" panose="02020603050405020304" pitchFamily="18" charset="0"/>
              <a:cs typeface="Times New Roman" panose="02020603050405020304" pitchFamily="18" charset="0"/>
            </a:endParaRPr>
          </a:p>
          <a:p>
            <a:pPr algn="ctr"/>
            <a:r>
              <a:rPr lang="tr-TR" b="1" dirty="0">
                <a:latin typeface="Times New Roman" panose="02020603050405020304" pitchFamily="18" charset="0"/>
                <a:cs typeface="Times New Roman" panose="02020603050405020304" pitchFamily="18" charset="0"/>
              </a:rPr>
              <a:t>Konuğu aşağılayıcı/küçümseyici davranış ve sözler: </a:t>
            </a:r>
            <a:r>
              <a:rPr lang="tr-TR" b="1" i="1" dirty="0">
                <a:latin typeface="Times New Roman" panose="02020603050405020304" pitchFamily="18" charset="0"/>
                <a:cs typeface="Times New Roman" panose="02020603050405020304" pitchFamily="18" charset="0"/>
              </a:rPr>
              <a:t>Hayır!</a:t>
            </a:r>
          </a:p>
          <a:p>
            <a:pPr algn="ctr"/>
            <a:r>
              <a:rPr lang="tr-TR" b="1" i="1" dirty="0">
                <a:latin typeface="Times New Roman" panose="02020603050405020304" pitchFamily="18" charset="0"/>
                <a:cs typeface="Times New Roman" panose="02020603050405020304" pitchFamily="18" charset="0"/>
              </a:rPr>
              <a:t/>
            </a:r>
            <a:br>
              <a:rPr lang="tr-TR" b="1" i="1" dirty="0">
                <a:latin typeface="Times New Roman" panose="02020603050405020304" pitchFamily="18" charset="0"/>
                <a:cs typeface="Times New Roman" panose="02020603050405020304" pitchFamily="18" charset="0"/>
              </a:rPr>
            </a:b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Konuklarımızın bize hitap şekilleri ne olursa olsun, biz onlara daima</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'Hanımefendi / Madam' veya 'Beyefendi / </a:t>
            </a:r>
            <a:r>
              <a:rPr lang="tr-TR" sz="2400" dirty="0" err="1">
                <a:latin typeface="Times New Roman" panose="02020603050405020304" pitchFamily="18" charset="0"/>
                <a:cs typeface="Times New Roman" panose="02020603050405020304" pitchFamily="18" charset="0"/>
              </a:rPr>
              <a:t>Sir</a:t>
            </a:r>
            <a:r>
              <a:rPr lang="tr-TR" sz="2400" dirty="0">
                <a:latin typeface="Times New Roman" panose="02020603050405020304" pitchFamily="18" charset="0"/>
                <a:cs typeface="Times New Roman" panose="02020603050405020304" pitchFamily="18" charset="0"/>
              </a:rPr>
              <a:t>' diye hitap etmek zorundayız. Örneğin, bize gösterdiği yakınlıktan dolayı hiçbir konuğumuza 'Ağabey' diye hitap edemeyiz. Bu açıkça laubaliliktir. Ayrıca, konuklarımıza, kılık - kıyafet ve </a:t>
            </a:r>
            <a:r>
              <a:rPr lang="tr-TR" sz="2400" dirty="0" err="1">
                <a:latin typeface="Times New Roman" panose="02020603050405020304" pitchFamily="18" charset="0"/>
                <a:cs typeface="Times New Roman" panose="02020603050405020304" pitchFamily="18" charset="0"/>
              </a:rPr>
              <a:t>sosyo</a:t>
            </a:r>
            <a:r>
              <a:rPr lang="tr-TR" sz="2400" dirty="0">
                <a:latin typeface="Times New Roman" panose="02020603050405020304" pitchFamily="18" charset="0"/>
                <a:cs typeface="Times New Roman" panose="02020603050405020304" pitchFamily="18" charset="0"/>
              </a:rPr>
              <a:t> - kültürel açılardan önyargılı olmamalıyız. Örneğin, sırf başörtülü diye bir hanım konuğa 'teyze' diye hitap edemeyiz.</a:t>
            </a:r>
            <a:r>
              <a:rPr lang="tr-TR" sz="3200" dirty="0">
                <a:latin typeface="Times New Roman" panose="02020603050405020304" pitchFamily="18" charset="0"/>
                <a:cs typeface="Times New Roman" panose="02020603050405020304" pitchFamily="18" charset="0"/>
              </a:rPr>
              <a:t> </a:t>
            </a:r>
            <a:br>
              <a:rPr lang="tr-TR" sz="3200" dirty="0">
                <a:latin typeface="Times New Roman" panose="02020603050405020304" pitchFamily="18" charset="0"/>
                <a:cs typeface="Times New Roman" panose="02020603050405020304" pitchFamily="18" charset="0"/>
              </a:rPr>
            </a:br>
            <a:endParaRPr lang="tr-TR" sz="2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807009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GUID" val="9f650a77-afbb-4bc6-95db-db089ed5b922"/>
  <p:tag name="ISPRING_AUDIO_BITRATE" val="0"/>
  <p:tag name="GENSWF_ADVANCE_TIME" val="2.00"/>
  <p:tag name="ISPRING_SLIDE_INDENT_LEVEL" val="0"/>
  <p:tag name="ISPRING_PRESENTER_ID" val="{E62F8C43-81F2-4C7F-A537-4C824B19C06A}"/>
  <p:tag name="ISPRING_CUSTOM_TIMING_USED" val="0"/>
</p:tagLst>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911</TotalTime>
  <Words>156</Words>
  <Application>Microsoft Office PowerPoint</Application>
  <PresentationFormat>Ekran Gösterisi (4:3)</PresentationFormat>
  <Paragraphs>112</Paragraphs>
  <Slides>61</Slides>
  <Notes>2</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61</vt:i4>
      </vt:variant>
    </vt:vector>
  </HeadingPairs>
  <TitlesOfParts>
    <vt:vector size="65" baseType="lpstr">
      <vt:lpstr>Arial</vt:lpstr>
      <vt:lpstr>Calibri</vt:lpstr>
      <vt:lpstr>Times New Roman</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cp:lastModifiedBy>Fuat Atasoy</cp:lastModifiedBy>
  <cp:revision>91</cp:revision>
  <dcterms:modified xsi:type="dcterms:W3CDTF">2019-05-02T13:51:47Z</dcterms:modified>
</cp:coreProperties>
</file>