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7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zbyka.ru/deti/shkolnyjj-pomoshhnik" TargetMode="External"/><Relationship Id="rId2" Type="http://schemas.openxmlformats.org/officeDocument/2006/relationships/hyperlink" Target="https://www.litres.ru/tamara-babasheva/uchimsya-pisat-sochinenie-metodicheskoe-rukovodstvo-dlya-shkolnikov/chitat-onlay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1CD9-E5B9-4EFC-B13E-D8958770ED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Сочинение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C45E55-F261-464A-8292-5AC8187505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01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A7BA3-1F94-4B59-AC2A-2265481BC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42122"/>
            <a:ext cx="9601200" cy="5125278"/>
          </a:xfrm>
        </p:spPr>
        <p:txBody>
          <a:bodyPr>
            <a:normAutofit/>
          </a:bodyPr>
          <a:lstStyle/>
          <a:p>
            <a:pPr algn="just"/>
            <a:r>
              <a:rPr lang="ru-RU" b="1" i="0" u="none" strike="noStrike" baseline="0" dirty="0">
                <a:solidFill>
                  <a:srgbClr val="161616"/>
                </a:solidFill>
                <a:latin typeface="AvantGardeGothicC-Demi"/>
              </a:rPr>
              <a:t>Резюме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 — это документ, который Вам нужно написать, если Вы хотите работать в какой-либо негосударственной (частной, коммерческой, иностранной) фирме. Этот документ появился в России сравнительно недавно. Он представляет собой краткую историю карьеры и описание профессионально важных качеств. Человек, ищущий работу, составляет резюме и высылает его работодателям для предварительного ознакомления и принятия решения о приглашении заявителя для интервью.</a:t>
            </a:r>
          </a:p>
          <a:p>
            <a:pPr algn="just"/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В отличие от автобиографии, в резюме не нужно указывать факты личной жизни и описывать социальное положение Ваших родственников (только мужа/жены). Зато будет очень хорошо, если Вы напишете о себе такие сведения, которые покажут, что Вы — замечательный работник. Например, Вы претендуете на должность переводчика в частной строительной фирме. Хорошо, если Вы сможете указать, что Вы участвовали в каких-либо деловых переговорах, что у Вас есть опыт перевода деловых бумаг по строительной тематике и т.п. Кроме того, резюме принято заканчивать информацией об уважаемом человеке или солидной организации, которые могли бы дать Вам рекомендацию. Чаще всего данные о себе излагают по пунктам.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956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A36D6-10A0-4A23-8596-7824D0F05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8"/>
          </a:xfrm>
        </p:spPr>
        <p:txBody>
          <a:bodyPr>
            <a:normAutofit/>
          </a:bodyPr>
          <a:lstStyle/>
          <a:p>
            <a:r>
              <a:rPr lang="ru-RU" sz="2800" dirty="0"/>
              <a:t>Употребление мягкого знака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BE7C2-F9B9-4A14-AC6C-63785FD6B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5218"/>
            <a:ext cx="9601200" cy="4542182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1800" b="1" i="0" u="none" strike="noStrike" baseline="0" dirty="0">
                <a:solidFill>
                  <a:srgbClr val="161616"/>
                </a:solidFill>
                <a:latin typeface="AvantGardeGothicC-Demi"/>
              </a:rPr>
              <a:t>	</a:t>
            </a:r>
            <a:r>
              <a:rPr lang="ru-RU" sz="1800" i="0" u="none" strike="noStrike" baseline="0" dirty="0">
                <a:solidFill>
                  <a:srgbClr val="161616"/>
                </a:solidFill>
                <a:latin typeface="AvantGardeGothicC-Demi"/>
              </a:rPr>
              <a:t>1. Разделительный </a:t>
            </a:r>
            <a:r>
              <a:rPr lang="ru-RU" sz="1800" i="1" u="none" strike="noStrike" baseline="0" dirty="0">
                <a:solidFill>
                  <a:srgbClr val="161616"/>
                </a:solidFill>
                <a:latin typeface="AvantGardeGothicC-DemiOblique"/>
              </a:rPr>
              <a:t>ь </a:t>
            </a:r>
            <a:r>
              <a:rPr lang="ru-RU" sz="1800" i="0" u="none" strike="noStrike" baseline="0" dirty="0">
                <a:solidFill>
                  <a:srgbClr val="161616"/>
                </a:solidFill>
                <a:latin typeface="AvantGardeGothicC-Demi"/>
              </a:rPr>
              <a:t>пишется перед буквами </a:t>
            </a:r>
            <a:r>
              <a:rPr lang="ru-RU" sz="1800" i="1" u="none" strike="noStrike" baseline="0" dirty="0">
                <a:solidFill>
                  <a:srgbClr val="161616"/>
                </a:solidFill>
                <a:latin typeface="AvantGardeGothicC-DemiOblique"/>
              </a:rPr>
              <a:t>е, ё, ю, я </a:t>
            </a:r>
            <a:r>
              <a:rPr lang="ru-RU" sz="1800" i="0" u="none" strike="noStrike" baseline="0" dirty="0">
                <a:solidFill>
                  <a:srgbClr val="161616"/>
                </a:solidFill>
                <a:latin typeface="AvantGardeGothicC-Demi"/>
              </a:rPr>
              <a:t>внутри слова не после приставок (</a:t>
            </a:r>
            <a:r>
              <a:rPr lang="ru-RU" sz="1800" i="1" u="none" strike="noStrike" baseline="0" dirty="0">
                <a:solidFill>
                  <a:srgbClr val="161616"/>
                </a:solidFill>
                <a:latin typeface="AvantGardeGothicC-DemiOblique"/>
              </a:rPr>
              <a:t>обезьяна</a:t>
            </a:r>
            <a:r>
              <a:rPr lang="ru-RU" sz="1800" i="0" u="none" strike="noStrike" baseline="0" dirty="0">
                <a:solidFill>
                  <a:srgbClr val="161616"/>
                </a:solidFill>
                <a:latin typeface="AvantGardeGothicC-Demi"/>
              </a:rPr>
              <a:t>) и в некоторых иноязычных словах перед </a:t>
            </a:r>
            <a:r>
              <a:rPr lang="ru-RU" sz="1800" i="1" u="none" strike="noStrike" baseline="0" dirty="0">
                <a:solidFill>
                  <a:srgbClr val="161616"/>
                </a:solidFill>
                <a:latin typeface="AvantGardeGothicC-DemiOblique"/>
              </a:rPr>
              <a:t>о </a:t>
            </a:r>
            <a:r>
              <a:rPr lang="ru-RU" sz="1800" i="0" u="none" strike="noStrike" baseline="0" dirty="0">
                <a:solidFill>
                  <a:srgbClr val="161616"/>
                </a:solidFill>
                <a:latin typeface="AvantGardeGothicC-Demi"/>
              </a:rPr>
              <a:t>(</a:t>
            </a:r>
            <a:r>
              <a:rPr lang="ru-RU" sz="1800" i="1" u="none" strike="noStrike" baseline="0" dirty="0">
                <a:solidFill>
                  <a:srgbClr val="161616"/>
                </a:solidFill>
                <a:latin typeface="AvantGardeGothicC-DemiOblique"/>
              </a:rPr>
              <a:t>бульон</a:t>
            </a:r>
            <a:r>
              <a:rPr lang="ru-RU" sz="1800" i="0" u="none" strike="noStrike" baseline="0" dirty="0">
                <a:solidFill>
                  <a:srgbClr val="161616"/>
                </a:solidFill>
                <a:latin typeface="AvantGardeGothicC-Demi"/>
              </a:rPr>
              <a:t>).</a:t>
            </a:r>
          </a:p>
          <a:p>
            <a:pPr marL="0" indent="0" algn="l">
              <a:buNone/>
            </a:pPr>
            <a:r>
              <a:rPr lang="ru-RU" sz="1800" i="0" u="none" strike="noStrike" baseline="0" dirty="0">
                <a:solidFill>
                  <a:srgbClr val="161616"/>
                </a:solidFill>
                <a:latin typeface="AvantGardeGothicC-Demi"/>
              </a:rPr>
              <a:t>	2. После шипящих </a:t>
            </a:r>
            <a:r>
              <a:rPr lang="ru-RU" sz="1800" i="1" u="none" strike="noStrike" baseline="0" dirty="0">
                <a:solidFill>
                  <a:srgbClr val="161616"/>
                </a:solidFill>
                <a:latin typeface="AvantGardeGothicC-DemiOblique"/>
              </a:rPr>
              <a:t>ж, ч, ш, щ </a:t>
            </a:r>
            <a:r>
              <a:rPr lang="ru-RU" sz="1800" i="0" u="none" strike="noStrike" baseline="0" dirty="0">
                <a:solidFill>
                  <a:srgbClr val="161616"/>
                </a:solidFill>
                <a:latin typeface="AvantGardeGothicC-Demi"/>
              </a:rPr>
              <a:t>мягкий знак пишется:</a:t>
            </a:r>
          </a:p>
          <a:p>
            <a:pPr marL="0" indent="0" algn="l">
              <a:buNone/>
            </a:pPr>
            <a:r>
              <a:rPr lang="ru-RU" sz="1800" i="0" u="none" strike="noStrike" baseline="0" dirty="0">
                <a:solidFill>
                  <a:srgbClr val="161616"/>
                </a:solidFill>
                <a:latin typeface="TT4C080O00"/>
              </a:rPr>
              <a:t>	- </a:t>
            </a:r>
            <a:r>
              <a:rPr lang="ru-RU" sz="1800" i="0" u="none" strike="noStrike" baseline="0" dirty="0">
                <a:solidFill>
                  <a:srgbClr val="161616"/>
                </a:solidFill>
                <a:latin typeface="AvantGardeGothicC-Demi"/>
              </a:rPr>
              <a:t>в именах существительных женского рода единственного числа (</a:t>
            </a:r>
            <a:r>
              <a:rPr lang="ru-RU" sz="1800" i="1" u="none" strike="noStrike" baseline="0" dirty="0">
                <a:solidFill>
                  <a:srgbClr val="161616"/>
                </a:solidFill>
                <a:latin typeface="AvantGardeGothicC-DemiOblique"/>
              </a:rPr>
              <a:t>речь, тишь, 	мощь</a:t>
            </a:r>
            <a:r>
              <a:rPr lang="ru-RU" sz="1800" i="0" u="none" strike="noStrike" baseline="0" dirty="0">
                <a:solidFill>
                  <a:srgbClr val="161616"/>
                </a:solidFill>
                <a:latin typeface="AvantGardeGothicC-Demi"/>
              </a:rPr>
              <a:t>)</a:t>
            </a:r>
          </a:p>
          <a:p>
            <a:pPr marL="0" indent="0" algn="l">
              <a:buNone/>
            </a:pPr>
            <a:r>
              <a:rPr lang="ru-RU" sz="1800" dirty="0">
                <a:solidFill>
                  <a:srgbClr val="161616"/>
                </a:solidFill>
                <a:latin typeface="TT4C080O00"/>
              </a:rPr>
              <a:t>	- </a:t>
            </a:r>
            <a:r>
              <a:rPr lang="ru-RU" sz="1800" i="0" u="none" strike="noStrike" baseline="0" dirty="0">
                <a:solidFill>
                  <a:srgbClr val="161616"/>
                </a:solidFill>
                <a:latin typeface="AvantGardeGothicC-Demi"/>
              </a:rPr>
              <a:t>в императиве глаголов (</a:t>
            </a:r>
            <a:r>
              <a:rPr lang="ru-RU" sz="1800" i="1" u="none" strike="noStrike" baseline="0" dirty="0">
                <a:solidFill>
                  <a:srgbClr val="161616"/>
                </a:solidFill>
                <a:latin typeface="AvantGardeGothicC-DemiOblique"/>
              </a:rPr>
              <a:t>назначь, отрежь, съешьте</a:t>
            </a:r>
            <a:r>
              <a:rPr lang="ru-RU" sz="1800" i="0" u="none" strike="noStrike" baseline="0" dirty="0">
                <a:solidFill>
                  <a:srgbClr val="161616"/>
                </a:solidFill>
                <a:latin typeface="AvantGardeGothicC-Demi"/>
              </a:rPr>
              <a:t>)</a:t>
            </a:r>
          </a:p>
          <a:p>
            <a:pPr marL="0" indent="0" algn="l">
              <a:buNone/>
            </a:pPr>
            <a:r>
              <a:rPr lang="ru-RU" sz="1800" dirty="0">
                <a:solidFill>
                  <a:srgbClr val="161616"/>
                </a:solidFill>
                <a:latin typeface="TT4C080O00"/>
              </a:rPr>
              <a:t>	- </a:t>
            </a:r>
            <a:r>
              <a:rPr lang="ru-RU" sz="1800" i="0" u="none" strike="noStrike" baseline="0" dirty="0">
                <a:solidFill>
                  <a:srgbClr val="161616"/>
                </a:solidFill>
                <a:latin typeface="AvantGardeGothicC-Demi"/>
              </a:rPr>
              <a:t>в инфинитиве глаголов (</a:t>
            </a:r>
            <a:r>
              <a:rPr lang="ru-RU" sz="1800" i="1" u="none" strike="noStrike" baseline="0" dirty="0">
                <a:solidFill>
                  <a:srgbClr val="161616"/>
                </a:solidFill>
                <a:latin typeface="AvantGardeGothicC-DemiOblique"/>
              </a:rPr>
              <a:t>стричь, стричься</a:t>
            </a:r>
            <a:r>
              <a:rPr lang="ru-RU" sz="1800" i="0" u="none" strike="noStrike" baseline="0" dirty="0">
                <a:solidFill>
                  <a:srgbClr val="161616"/>
                </a:solidFill>
                <a:latin typeface="AvantGardeGothicC-Demi"/>
              </a:rPr>
              <a:t>)</a:t>
            </a:r>
          </a:p>
          <a:p>
            <a:pPr marL="0" indent="0" algn="l">
              <a:buNone/>
            </a:pPr>
            <a:r>
              <a:rPr lang="ru-RU" sz="1800" dirty="0">
                <a:solidFill>
                  <a:srgbClr val="161616"/>
                </a:solidFill>
                <a:latin typeface="TT4C080O00"/>
              </a:rPr>
              <a:t>	- </a:t>
            </a:r>
            <a:r>
              <a:rPr lang="ru-RU" sz="1800" i="0" u="none" strike="noStrike" baseline="0" dirty="0">
                <a:solidFill>
                  <a:srgbClr val="161616"/>
                </a:solidFill>
                <a:latin typeface="AvantGardeGothicC-Demi"/>
              </a:rPr>
              <a:t>во втором лице единственного числа глаголов настоящего и будущего времени 	(</a:t>
            </a:r>
            <a:r>
              <a:rPr lang="ru-RU" sz="1800" i="1" u="none" strike="noStrike" baseline="0" dirty="0">
                <a:solidFill>
                  <a:srgbClr val="161616"/>
                </a:solidFill>
                <a:latin typeface="AvantGardeGothicC-DemiOblique"/>
              </a:rPr>
              <a:t>несешь, бросишь, несешься, бросишься</a:t>
            </a:r>
            <a:r>
              <a:rPr lang="ru-RU" sz="1800" i="0" u="none" strike="noStrike" baseline="0" dirty="0">
                <a:solidFill>
                  <a:srgbClr val="161616"/>
                </a:solidFill>
                <a:latin typeface="AvantGardeGothicC-Demi"/>
              </a:rPr>
              <a:t>)</a:t>
            </a:r>
          </a:p>
          <a:p>
            <a:pPr marL="0" indent="0" algn="l">
              <a:buNone/>
            </a:pPr>
            <a:r>
              <a:rPr lang="ru-RU" sz="1800" dirty="0">
                <a:solidFill>
                  <a:srgbClr val="161616"/>
                </a:solidFill>
                <a:latin typeface="TT4C080O00"/>
              </a:rPr>
              <a:t>	- </a:t>
            </a:r>
            <a:r>
              <a:rPr lang="ru-RU" sz="1800" i="0" u="none" strike="noStrike" baseline="0" dirty="0">
                <a:solidFill>
                  <a:srgbClr val="161616"/>
                </a:solidFill>
                <a:latin typeface="AvantGardeGothicC-Demi"/>
              </a:rPr>
              <a:t>в наречиях (</a:t>
            </a:r>
            <a:r>
              <a:rPr lang="ru-RU" sz="1800" i="1" u="none" strike="noStrike" baseline="0" dirty="0">
                <a:solidFill>
                  <a:srgbClr val="161616"/>
                </a:solidFill>
                <a:latin typeface="AvantGardeGothicC-DemiOblique"/>
              </a:rPr>
              <a:t>сплошь</a:t>
            </a:r>
            <a:r>
              <a:rPr lang="ru-RU" sz="1800" i="0" u="none" strike="noStrike" baseline="0" dirty="0">
                <a:solidFill>
                  <a:srgbClr val="161616"/>
                </a:solidFill>
                <a:latin typeface="AvantGardeGothicC-Demi"/>
              </a:rPr>
              <a:t>), кроме </a:t>
            </a:r>
            <a:r>
              <a:rPr lang="ru-RU" sz="1800" i="1" u="none" strike="noStrike" baseline="0" dirty="0">
                <a:solidFill>
                  <a:srgbClr val="161616"/>
                </a:solidFill>
                <a:latin typeface="AvantGardeGothicC-DemiOblique"/>
              </a:rPr>
              <a:t>невтерпеж, уж, замуж</a:t>
            </a:r>
          </a:p>
          <a:p>
            <a:pPr marL="0" indent="0" algn="l">
              <a:buNone/>
            </a:pPr>
            <a:r>
              <a:rPr lang="ru-RU" sz="1800" dirty="0">
                <a:solidFill>
                  <a:srgbClr val="161616"/>
                </a:solidFill>
                <a:latin typeface="TT4C080O00"/>
              </a:rPr>
              <a:t>	- </a:t>
            </a:r>
            <a:r>
              <a:rPr lang="ru-RU" sz="1800" i="0" u="none" strike="noStrike" baseline="0" dirty="0">
                <a:solidFill>
                  <a:srgbClr val="161616"/>
                </a:solidFill>
                <a:latin typeface="AvantGardeGothicC-Demi"/>
              </a:rPr>
              <a:t>в частицах (</a:t>
            </a:r>
            <a:r>
              <a:rPr lang="ru-RU" sz="1800" i="1" u="none" strike="noStrike" baseline="0" dirty="0">
                <a:solidFill>
                  <a:srgbClr val="161616"/>
                </a:solidFill>
                <a:latin typeface="AvantGardeGothicC-DemiOblique"/>
              </a:rPr>
              <a:t>лишь, ишь</a:t>
            </a:r>
            <a:r>
              <a:rPr lang="ru-RU" sz="1800" i="0" u="none" strike="noStrike" baseline="0" dirty="0">
                <a:solidFill>
                  <a:srgbClr val="161616"/>
                </a:solidFill>
                <a:latin typeface="AvantGardeGothicC-Demi"/>
              </a:rPr>
              <a:t>).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168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A36D6-10A0-4A23-8596-7824D0F05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8"/>
          </a:xfrm>
        </p:spPr>
        <p:txBody>
          <a:bodyPr>
            <a:normAutofit/>
          </a:bodyPr>
          <a:lstStyle/>
          <a:p>
            <a:r>
              <a:rPr lang="ru-RU" sz="2800" dirty="0"/>
              <a:t>Употребление мягкого знака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BE7C2-F9B9-4A14-AC6C-63785FD6B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5218"/>
            <a:ext cx="9601200" cy="4542182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1800" b="1" i="0" u="none" strike="noStrike" baseline="0" dirty="0">
                <a:solidFill>
                  <a:srgbClr val="161616"/>
                </a:solidFill>
                <a:latin typeface="AvantGardeGothicC-Demi"/>
              </a:rPr>
              <a:t>	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3. Мягкий знак сохраняется перед </a:t>
            </a:r>
            <a:r>
              <a:rPr lang="ru-RU" i="1" u="none" strike="noStrike" baseline="0" dirty="0" err="1">
                <a:solidFill>
                  <a:srgbClr val="161616"/>
                </a:solidFill>
                <a:latin typeface="AvantGardeGothicC-DemiOblique"/>
              </a:rPr>
              <a:t>ся</a:t>
            </a:r>
            <a:r>
              <a:rPr lang="ru-RU" i="1" u="none" strike="noStrike" baseline="0" dirty="0">
                <a:solidFill>
                  <a:srgbClr val="161616"/>
                </a:solidFill>
                <a:latin typeface="AvantGardeGothicC-DemiOblique"/>
              </a:rPr>
              <a:t>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в инфинитиве глагола и перед </a:t>
            </a:r>
            <a:r>
              <a:rPr lang="ru-RU" i="1" u="none" strike="noStrike" baseline="0" dirty="0">
                <a:solidFill>
                  <a:srgbClr val="161616"/>
                </a:solidFill>
                <a:latin typeface="AvantGardeGothicC-DemiOblique"/>
              </a:rPr>
              <a:t>те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в императиве (</a:t>
            </a:r>
            <a:r>
              <a:rPr lang="ru-RU" i="1" u="none" strike="noStrike" baseline="0" dirty="0">
                <a:solidFill>
                  <a:srgbClr val="161616"/>
                </a:solidFill>
                <a:latin typeface="AvantGardeGothicC-DemiOblique"/>
              </a:rPr>
              <a:t>приготовить — приготовиться, приготовь — приготовьтесь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).</a:t>
            </a:r>
          </a:p>
          <a:p>
            <a:pPr marL="0" indent="0" algn="l">
              <a:buNone/>
            </a:pP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	4. Мягкий знак НЕ пишется:</a:t>
            </a:r>
          </a:p>
          <a:p>
            <a:pPr marL="0" indent="0" algn="l">
              <a:buNone/>
            </a:pPr>
            <a:r>
              <a:rPr lang="ru-RU" i="0" u="none" strike="noStrike" baseline="0" dirty="0">
                <a:solidFill>
                  <a:srgbClr val="161616"/>
                </a:solidFill>
                <a:latin typeface="TT4C080O00"/>
              </a:rPr>
              <a:t>	-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в существительных мужского рода после шипящих (</a:t>
            </a:r>
            <a:r>
              <a:rPr lang="ru-RU" i="1" u="none" strike="noStrike" baseline="0" dirty="0">
                <a:solidFill>
                  <a:srgbClr val="161616"/>
                </a:solidFill>
                <a:latin typeface="AvantGardeGothicC-DemiOblique"/>
              </a:rPr>
              <a:t>меч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)</a:t>
            </a:r>
          </a:p>
          <a:p>
            <a:pPr marL="530352" lvl="1" indent="0">
              <a:buNone/>
            </a:pPr>
            <a:r>
              <a:rPr lang="ru-RU" i="0" dirty="0">
                <a:solidFill>
                  <a:srgbClr val="161616"/>
                </a:solidFill>
                <a:latin typeface="TT4C080O00"/>
              </a:rPr>
              <a:t>	-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в кратких прилагательных мужского рода после шипящих (</a:t>
            </a:r>
            <a:r>
              <a:rPr lang="ru-RU" i="1" u="none" strike="noStrike" baseline="0" dirty="0">
                <a:solidFill>
                  <a:srgbClr val="161616"/>
                </a:solidFill>
                <a:latin typeface="AvantGardeGothicC-DemiOblique"/>
              </a:rPr>
              <a:t>горяч, хорош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).</a:t>
            </a:r>
          </a:p>
          <a:p>
            <a:pPr marL="0" indent="0" algn="l">
              <a:buNone/>
            </a:pPr>
            <a:r>
              <a:rPr lang="ru-RU" dirty="0">
                <a:solidFill>
                  <a:srgbClr val="161616"/>
                </a:solidFill>
                <a:latin typeface="TT4C080O00"/>
              </a:rPr>
              <a:t>	-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между двумя буквами </a:t>
            </a:r>
            <a:r>
              <a:rPr lang="ru-RU" i="1" u="none" strike="noStrike" baseline="0" dirty="0">
                <a:solidFill>
                  <a:srgbClr val="161616"/>
                </a:solidFill>
                <a:latin typeface="AvantGardeGothicC-DemiOblique"/>
              </a:rPr>
              <a:t>л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(</a:t>
            </a:r>
            <a:r>
              <a:rPr lang="ru-RU" i="1" u="none" strike="noStrike" baseline="0" dirty="0">
                <a:solidFill>
                  <a:srgbClr val="161616"/>
                </a:solidFill>
                <a:latin typeface="AvantGardeGothicC-DemiOblique"/>
              </a:rPr>
              <a:t>аллея, иллюзия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)</a:t>
            </a:r>
          </a:p>
          <a:p>
            <a:pPr marL="0" indent="0" algn="l">
              <a:buNone/>
            </a:pPr>
            <a:r>
              <a:rPr lang="ru-RU" dirty="0">
                <a:solidFill>
                  <a:srgbClr val="161616"/>
                </a:solidFill>
                <a:latin typeface="TT4C080O00"/>
              </a:rPr>
              <a:t>	-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в сочетаниях </a:t>
            </a:r>
            <a:r>
              <a:rPr lang="ru-RU" i="1" u="none" strike="noStrike" baseline="0" dirty="0" err="1">
                <a:solidFill>
                  <a:srgbClr val="161616"/>
                </a:solidFill>
                <a:latin typeface="AvantGardeGothicC-DemiOblique"/>
              </a:rPr>
              <a:t>чк</a:t>
            </a:r>
            <a:r>
              <a:rPr lang="ru-RU" i="1" u="none" strike="noStrike" baseline="0" dirty="0">
                <a:solidFill>
                  <a:srgbClr val="161616"/>
                </a:solidFill>
                <a:latin typeface="AvantGardeGothicC-DemiOblique"/>
              </a:rPr>
              <a:t>, </a:t>
            </a:r>
            <a:r>
              <a:rPr lang="ru-RU" i="1" u="none" strike="noStrike" baseline="0" dirty="0" err="1">
                <a:solidFill>
                  <a:srgbClr val="161616"/>
                </a:solidFill>
                <a:latin typeface="AvantGardeGothicC-DemiOblique"/>
              </a:rPr>
              <a:t>чн</a:t>
            </a:r>
            <a:r>
              <a:rPr lang="ru-RU" i="1" u="none" strike="noStrike" baseline="0" dirty="0">
                <a:solidFill>
                  <a:srgbClr val="161616"/>
                </a:solidFill>
                <a:latin typeface="AvantGardeGothicC-DemiOblique"/>
              </a:rPr>
              <a:t>, </a:t>
            </a:r>
            <a:r>
              <a:rPr lang="ru-RU" i="1" u="none" strike="noStrike" baseline="0" dirty="0" err="1">
                <a:solidFill>
                  <a:srgbClr val="161616"/>
                </a:solidFill>
                <a:latin typeface="AvantGardeGothicC-DemiOblique"/>
              </a:rPr>
              <a:t>нч</a:t>
            </a:r>
            <a:r>
              <a:rPr lang="ru-RU" i="1" u="none" strike="noStrike" baseline="0" dirty="0">
                <a:solidFill>
                  <a:srgbClr val="161616"/>
                </a:solidFill>
                <a:latin typeface="AvantGardeGothicC-DemiOblique"/>
              </a:rPr>
              <a:t>, </a:t>
            </a:r>
            <a:r>
              <a:rPr lang="ru-RU" i="1" u="none" strike="noStrike" baseline="0" dirty="0" err="1">
                <a:solidFill>
                  <a:srgbClr val="161616"/>
                </a:solidFill>
                <a:latin typeface="AvantGardeGothicC-DemiOblique"/>
              </a:rPr>
              <a:t>нщ</a:t>
            </a:r>
            <a:r>
              <a:rPr lang="ru-RU" i="1" u="none" strike="noStrike" baseline="0" dirty="0">
                <a:solidFill>
                  <a:srgbClr val="161616"/>
                </a:solidFill>
                <a:latin typeface="AvantGardeGothicC-DemiOblique"/>
              </a:rPr>
              <a:t>, </a:t>
            </a:r>
            <a:r>
              <a:rPr lang="ru-RU" i="1" u="none" strike="noStrike" baseline="0" dirty="0" err="1">
                <a:solidFill>
                  <a:srgbClr val="161616"/>
                </a:solidFill>
                <a:latin typeface="AvantGardeGothicC-DemiOblique"/>
              </a:rPr>
              <a:t>рщ</a:t>
            </a:r>
            <a:r>
              <a:rPr lang="ru-RU" i="1" u="none" strike="noStrike" baseline="0" dirty="0">
                <a:solidFill>
                  <a:srgbClr val="161616"/>
                </a:solidFill>
                <a:latin typeface="AvantGardeGothicC-DemiOblique"/>
              </a:rPr>
              <a:t>, </a:t>
            </a:r>
            <a:r>
              <a:rPr lang="ru-RU" i="1" u="none" strike="noStrike" baseline="0" dirty="0" err="1">
                <a:solidFill>
                  <a:srgbClr val="161616"/>
                </a:solidFill>
                <a:latin typeface="AvantGardeGothicC-DemiOblique"/>
              </a:rPr>
              <a:t>щн</a:t>
            </a:r>
            <a:r>
              <a:rPr lang="ru-RU" i="1" u="none" strike="noStrike" baseline="0" dirty="0">
                <a:solidFill>
                  <a:srgbClr val="161616"/>
                </a:solidFill>
                <a:latin typeface="AvantGardeGothicC-DemiOblique"/>
              </a:rPr>
              <a:t>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(</a:t>
            </a:r>
            <a:r>
              <a:rPr lang="ru-RU" i="1" u="none" strike="noStrike" baseline="0" dirty="0">
                <a:solidFill>
                  <a:srgbClr val="161616"/>
                </a:solidFill>
                <a:latin typeface="AvantGardeGothicC-DemiOblique"/>
              </a:rPr>
              <a:t>печник, печка, нянчить, каменщик, сборщик, мощный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254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1E975-0ECA-48A5-A748-4FDAB9D5E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Научный стиль речи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9BA36-ABF5-4044-94E1-FCFAA4223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89042"/>
            <a:ext cx="9601200" cy="4078357"/>
          </a:xfrm>
        </p:spPr>
        <p:txBody>
          <a:bodyPr>
            <a:normAutofit/>
          </a:bodyPr>
          <a:lstStyle/>
          <a:p>
            <a:pPr algn="l"/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Для научных текстов характерны:</a:t>
            </a:r>
          </a:p>
          <a:p>
            <a:pPr marL="0" indent="0" algn="l">
              <a:buNone/>
            </a:pPr>
            <a:r>
              <a:rPr lang="ru-RU" sz="2200" dirty="0">
                <a:solidFill>
                  <a:srgbClr val="161616"/>
                </a:solidFill>
                <a:latin typeface="TT4C080O00"/>
              </a:rPr>
              <a:t>	- 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объективность;</a:t>
            </a:r>
          </a:p>
          <a:p>
            <a:pPr marL="0" indent="0" algn="l">
              <a:buNone/>
            </a:pPr>
            <a:r>
              <a:rPr lang="ru-RU" sz="2200" dirty="0">
                <a:solidFill>
                  <a:srgbClr val="161616"/>
                </a:solidFill>
                <a:latin typeface="TT4C080O00"/>
              </a:rPr>
              <a:t>	- 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однозначность;</a:t>
            </a:r>
          </a:p>
          <a:p>
            <a:pPr marL="0" indent="0" algn="l">
              <a:buNone/>
            </a:pPr>
            <a:r>
              <a:rPr lang="ru-RU" sz="2200" dirty="0">
                <a:solidFill>
                  <a:srgbClr val="161616"/>
                </a:solidFill>
                <a:latin typeface="TT4C080O00"/>
              </a:rPr>
              <a:t>	- </a:t>
            </a:r>
            <a:r>
              <a:rPr lang="ru-RU" sz="2200" i="0" u="none" strike="noStrike" baseline="0" dirty="0" err="1">
                <a:solidFill>
                  <a:srgbClr val="161616"/>
                </a:solidFill>
                <a:latin typeface="AvantGardeGothicC-Demi"/>
              </a:rPr>
              <a:t>безэмоциональность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;</a:t>
            </a:r>
          </a:p>
          <a:p>
            <a:pPr marL="0" indent="0" algn="l">
              <a:buNone/>
            </a:pPr>
            <a:r>
              <a:rPr lang="ru-RU" sz="2200" dirty="0">
                <a:solidFill>
                  <a:srgbClr val="161616"/>
                </a:solidFill>
                <a:latin typeface="TT4C080O00"/>
              </a:rPr>
              <a:t>	- </a:t>
            </a:r>
            <a:r>
              <a:rPr lang="ru-RU" sz="2200" i="0" u="none" strike="noStrike" baseline="0" dirty="0" err="1">
                <a:solidFill>
                  <a:srgbClr val="161616"/>
                </a:solidFill>
                <a:latin typeface="AvantGardeGothicC-Demi"/>
              </a:rPr>
              <a:t>бессубъектность</a:t>
            </a:r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719533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1E975-0ECA-48A5-A748-4FDAB9D5E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В научных текстах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9BA36-ABF5-4044-94E1-FCFAA4223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17984"/>
            <a:ext cx="9601200" cy="444941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1800" dirty="0">
                <a:solidFill>
                  <a:srgbClr val="161616"/>
                </a:solidFill>
                <a:latin typeface="TT4C080O00"/>
              </a:rPr>
              <a:t>	</a:t>
            </a:r>
            <a:r>
              <a:rPr lang="ru-RU" dirty="0">
                <a:solidFill>
                  <a:srgbClr val="161616"/>
                </a:solidFill>
                <a:latin typeface="TT4C080O00"/>
              </a:rPr>
              <a:t>-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используются термины;</a:t>
            </a:r>
          </a:p>
          <a:p>
            <a:pPr marL="0" indent="0" algn="l">
              <a:buNone/>
            </a:pPr>
            <a:r>
              <a:rPr lang="ru-RU" dirty="0">
                <a:solidFill>
                  <a:srgbClr val="161616"/>
                </a:solidFill>
                <a:latin typeface="TT4C080O00"/>
              </a:rPr>
              <a:t>	-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имя существительное встречается чаще, чем глагол;</a:t>
            </a:r>
          </a:p>
          <a:p>
            <a:pPr marL="0" indent="0" algn="l">
              <a:buNone/>
            </a:pP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	- по своей грамматической структуре предложения являются простыми, но 	включают в себя осложняющие элементы (причастный и деепричастный 	обороты, уточнения и т.п.);</a:t>
            </a:r>
          </a:p>
          <a:p>
            <a:pPr marL="0" indent="0" algn="l">
              <a:buNone/>
            </a:pP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	- часто употребляются «цепочки </a:t>
            </a:r>
            <a:r>
              <a:rPr lang="ru-RU" i="0" u="none" strike="noStrike" baseline="0" dirty="0" err="1">
                <a:solidFill>
                  <a:srgbClr val="161616"/>
                </a:solidFill>
                <a:latin typeface="AvantGardeGothicC-Demi"/>
              </a:rPr>
              <a:t>генетивов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» — словосочетания типа «имя 	сущ. + имя 	сущ. </a:t>
            </a:r>
            <a:r>
              <a:rPr lang="ru-RU" dirty="0">
                <a:solidFill>
                  <a:srgbClr val="161616"/>
                </a:solidFill>
                <a:latin typeface="AvantGardeGothicC-Demi"/>
              </a:rPr>
              <a:t>в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родительном падеже + имя сущ. в родительном 	падеже» (</a:t>
            </a:r>
            <a:r>
              <a:rPr lang="ru-RU" i="1" u="none" strike="noStrike" baseline="0" dirty="0">
                <a:solidFill>
                  <a:srgbClr val="161616"/>
                </a:solidFill>
                <a:latin typeface="AvantGardeGothicC-DemiOblique"/>
              </a:rPr>
              <a:t>выяснение 	закономерностей формирования структуры 	общественного производства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);</a:t>
            </a:r>
          </a:p>
          <a:p>
            <a:pPr marL="0" indent="0" algn="l">
              <a:buNone/>
            </a:pPr>
            <a:r>
              <a:rPr lang="ru-RU" dirty="0">
                <a:solidFill>
                  <a:srgbClr val="161616"/>
                </a:solidFill>
                <a:latin typeface="TT4C080O00"/>
              </a:rPr>
              <a:t>	-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предпочтение отдается безличным конструкциям типа «можно, следует + 	инфинитив глагола», много возвратных глаголов (</a:t>
            </a:r>
            <a:r>
              <a:rPr lang="ru-RU" i="1" u="none" strike="noStrike" baseline="0" dirty="0">
                <a:solidFill>
                  <a:srgbClr val="161616"/>
                </a:solidFill>
                <a:latin typeface="AvantGardeGothicC-DemiOblique"/>
              </a:rPr>
              <a:t>в статье 	рассматривается...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651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E629B-B741-446C-9C36-A229B14F8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8200"/>
          </a:xfrm>
        </p:spPr>
        <p:txBody>
          <a:bodyPr>
            <a:normAutofit/>
          </a:bodyPr>
          <a:lstStyle/>
          <a:p>
            <a:r>
              <a:rPr lang="ru-RU" sz="2800" dirty="0"/>
              <a:t>Реферат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7C67C3-24D9-4680-8D53-69D43771C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72209"/>
            <a:ext cx="9601200" cy="4595191"/>
          </a:xfrm>
        </p:spPr>
        <p:txBody>
          <a:bodyPr>
            <a:normAutofit/>
          </a:bodyPr>
          <a:lstStyle/>
          <a:p>
            <a:pPr algn="just"/>
            <a:r>
              <a:rPr lang="ru-RU" i="0" u="none" strike="noStrike" baseline="0" dirty="0">
                <a:solidFill>
                  <a:srgbClr val="161616"/>
                </a:solidFill>
                <a:latin typeface="TT4C080O00"/>
              </a:rPr>
              <a:t>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Информативный реферат — это краткое концептуальное изложение основных идей, чувств и представлений, которые содержатся в реферируемом тексте. В реферате сохраняется структура оригинального текста и наиболее точные, ёмкие авторские определения.</a:t>
            </a:r>
          </a:p>
          <a:p>
            <a:pPr algn="just"/>
            <a:r>
              <a:rPr lang="ru-RU" i="0" u="none" strike="noStrike" baseline="0" dirty="0">
                <a:solidFill>
                  <a:srgbClr val="161616"/>
                </a:solidFill>
                <a:latin typeface="TT4C080O00"/>
              </a:rPr>
              <a:t>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Оценочный реферат — это информативный реферат, в котором отражена принадлежащая референту оценка реферируемого текста и позиции его автора.</a:t>
            </a:r>
          </a:p>
          <a:p>
            <a:pPr algn="just"/>
            <a:r>
              <a:rPr lang="ru-RU" i="0" u="none" strike="noStrike" baseline="0" dirty="0">
                <a:solidFill>
                  <a:srgbClr val="161616"/>
                </a:solidFill>
                <a:latin typeface="TT4C080O00"/>
              </a:rPr>
              <a:t>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Обзорный реферат — это результат Вашего знакомства с несколькими текстами, посвященными одной проблеме. Будет хорошо, если Вы не только сравните их и выявите общее и особенное, но и дадите свою аргументированную оценку того, что прочитали.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887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04F23-4E6C-49B1-80DC-203DCDB67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599661"/>
          </a:xfrm>
        </p:spPr>
        <p:txBody>
          <a:bodyPr>
            <a:normAutofit/>
          </a:bodyPr>
          <a:lstStyle/>
          <a:p>
            <a:r>
              <a:rPr lang="ru-RU" sz="2800" b="1" dirty="0"/>
              <a:t>Разговорный стиль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464DA9-67EE-4248-8E32-3C8B7AD93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85461"/>
            <a:ext cx="9601200" cy="4581939"/>
          </a:xfrm>
        </p:spPr>
        <p:txBody>
          <a:bodyPr>
            <a:normAutofit/>
          </a:bodyPr>
          <a:lstStyle/>
          <a:p>
            <a:pPr algn="just"/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Наш курс посвящен письму, поэтому сейчас мы будем говорить о личных письмах, записках и т.п. Естественно, известные Вам языковые отличия дружеского разговора от ответа на государственном экзамене имеют место и в письменных жанрах. Самое главное отличие личного письма от делового письма — присутствие в нем человеческой индивидуальности. Поэтому не бойтесь выражать в личных письмах свои эмоции, передавать свое настроение, высказывать свои пристрастия. Напротив, избегайте формализованных структур, которые не способны передать Ваших настоящих чувств. Выразить себя Вам помогут оценочные слова (</a:t>
            </a:r>
            <a:r>
              <a:rPr lang="ru-RU" i="1" u="none" strike="noStrike" baseline="0" dirty="0">
                <a:solidFill>
                  <a:srgbClr val="161616"/>
                </a:solidFill>
                <a:latin typeface="AvantGardeGothicC-DemiOblique"/>
              </a:rPr>
              <a:t>уйма, куча, скукотища 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и т.п.), разговорно-просторечные слова и даже жаргонизмы (но не увлекайтесь такими словами, иначе Ваше письмо станет непонятным!), фразеологизмы (не больше одного-двух на письмо!), частицы, междометия, вводные слова и словосочетания (</a:t>
            </a:r>
            <a:r>
              <a:rPr lang="ru-RU" i="1" u="none" strike="noStrike" baseline="0" dirty="0">
                <a:solidFill>
                  <a:srgbClr val="161616"/>
                </a:solidFill>
                <a:latin typeface="AvantGardeGothicC-DemiOblique"/>
              </a:rPr>
              <a:t>к счастью, к нашему удивлению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) и, конечно, особенные синтаксические конструкции (</a:t>
            </a:r>
            <a:r>
              <a:rPr lang="ru-RU" i="1" u="none" strike="noStrike" baseline="0" dirty="0">
                <a:solidFill>
                  <a:srgbClr val="161616"/>
                </a:solidFill>
                <a:latin typeface="AvantGardeGothicC-DemiOblique"/>
              </a:rPr>
              <a:t>как бы не опоздать</a:t>
            </a:r>
            <a:r>
              <a:rPr lang="ru-RU" i="0" u="none" strike="noStrike" baseline="0" dirty="0">
                <a:solidFill>
                  <a:srgbClr val="161616"/>
                </a:solidFill>
                <a:latin typeface="AvantGardeGothicC-Demi"/>
              </a:rPr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410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46075-1410-4FDC-80A0-7030B5DCC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533400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AD7BE-568B-403B-88B0-BC9EED3FE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7"/>
            <a:ext cx="9601200" cy="442291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K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 err="1">
                <a:solidFill>
                  <a:schemeClr val="tx1"/>
                </a:solidFill>
              </a:rPr>
              <a:t>lesova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tr-TR" dirty="0">
                <a:solidFill>
                  <a:schemeClr val="tx1"/>
                </a:solidFill>
              </a:rPr>
              <a:t>D.V. ve </a:t>
            </a:r>
            <a:r>
              <a:rPr lang="tr-TR" dirty="0" err="1">
                <a:solidFill>
                  <a:schemeClr val="tx1"/>
                </a:solidFill>
              </a:rPr>
              <a:t>Horitonov</a:t>
            </a:r>
            <a:r>
              <a:rPr lang="tr-TR" dirty="0">
                <a:solidFill>
                  <a:schemeClr val="tx1"/>
                </a:solidFill>
              </a:rPr>
              <a:t>, A.A. </a:t>
            </a:r>
            <a:r>
              <a:rPr lang="tr-TR" dirty="0" err="1">
                <a:solidFill>
                  <a:schemeClr val="tx1"/>
                </a:solidFill>
              </a:rPr>
              <a:t>Zolotoye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pero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Zlatoust</a:t>
            </a:r>
            <a:r>
              <a:rPr lang="tr-TR" dirty="0">
                <a:solidFill>
                  <a:schemeClr val="tx1"/>
                </a:solidFill>
              </a:rPr>
              <a:t>, S.-P., 2007.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Bityuçova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Ye.S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Ekzamen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Moskva</a:t>
            </a:r>
            <a:r>
              <a:rPr lang="tr-TR" dirty="0">
                <a:solidFill>
                  <a:schemeClr val="tx1"/>
                </a:solidFill>
              </a:rPr>
              <a:t>, 2019.</a:t>
            </a:r>
          </a:p>
          <a:p>
            <a:r>
              <a:rPr lang="tr-TR" dirty="0" err="1">
                <a:solidFill>
                  <a:schemeClr val="tx1"/>
                </a:solidFill>
              </a:rPr>
              <a:t>Babaşeva</a:t>
            </a:r>
            <a:r>
              <a:rPr lang="tr-TR" dirty="0">
                <a:solidFill>
                  <a:schemeClr val="tx1"/>
                </a:solidFill>
              </a:rPr>
              <a:t>, T.,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https://www.litres.ru/tamara-babasheva/uchimsya-pisat-sochinenie-metodicheskoe-rukovodstvo-dlya-shkolnikov/chitat-onlayn/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https://azbyka.ru/deti/shkolnyjj-pomoshhnik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http://rosental-book.ru/styli_xlii.html</a:t>
            </a:r>
            <a:endParaRPr lang="tr-TR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3416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303</TotalTime>
  <Words>912</Words>
  <Application>Microsoft Office PowerPoint</Application>
  <PresentationFormat>Widescreen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AvantGardeGothicC-Demi</vt:lpstr>
      <vt:lpstr>AvantGardeGothicC-DemiOblique</vt:lpstr>
      <vt:lpstr>Franklin Gothic Book</vt:lpstr>
      <vt:lpstr>TT4C080O00</vt:lpstr>
      <vt:lpstr>Crop</vt:lpstr>
      <vt:lpstr>Сочинение</vt:lpstr>
      <vt:lpstr>PowerPoint Presentation</vt:lpstr>
      <vt:lpstr>Употребление мягкого знака</vt:lpstr>
      <vt:lpstr>Употребление мягкого знака</vt:lpstr>
      <vt:lpstr>Научный стиль речи</vt:lpstr>
      <vt:lpstr>В научных текстах</vt:lpstr>
      <vt:lpstr>Реферат </vt:lpstr>
      <vt:lpstr>Разговорный стиль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Сочинение</dc:title>
  <dc:creator>asus</dc:creator>
  <cp:lastModifiedBy>asus</cp:lastModifiedBy>
  <cp:revision>80</cp:revision>
  <dcterms:created xsi:type="dcterms:W3CDTF">2020-03-24T19:20:49Z</dcterms:created>
  <dcterms:modified xsi:type="dcterms:W3CDTF">2020-05-27T20:48:12Z</dcterms:modified>
</cp:coreProperties>
</file>