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zbyka.ru/deti/shkolnyjj-pomoshhnik" TargetMode="External"/><Relationship Id="rId2" Type="http://schemas.openxmlformats.org/officeDocument/2006/relationships/hyperlink" Target="https://www.litres.ru/tamara-babasheva/uchimsya-pisat-sochinenie-metodicheskoe-rukovodstvo-dlya-shkolnikov/chitat-onlay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1CD9-E5B9-4EFC-B13E-D8958770E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Сочинение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5E55-F261-464A-8292-5AC818750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A7BA3-1F94-4B59-AC2A-2265481BC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42122"/>
            <a:ext cx="9601200" cy="5125278"/>
          </a:xfrm>
        </p:spPr>
        <p:txBody>
          <a:bodyPr>
            <a:normAutofit/>
          </a:bodyPr>
          <a:lstStyle/>
          <a:p>
            <a:pPr algn="just"/>
            <a:r>
              <a:rPr lang="ru-RU" b="1" i="0" u="none" strike="noStrike" baseline="0" dirty="0">
                <a:solidFill>
                  <a:srgbClr val="161616"/>
                </a:solidFill>
                <a:latin typeface="AvantGardeGothicC-Demi"/>
              </a:rPr>
              <a:t>Резюме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 — это документ, который Вам нужно написать, если Вы хотите работать в какой-либо негосударственной (частной, коммерческой, иностранной) фирме. Этот документ появился в России сравнительно недавно. Он представляет собой краткую историю карьеры и описание профессионально важных качеств. Человек, ищущий работу, составляет резюме и высылает его работодателям для предварительного ознакомления и принятия решения о приглашении заявителя для интервью.</a:t>
            </a:r>
          </a:p>
          <a:p>
            <a:pPr algn="just"/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В отличие от автобиографии, в резюме не нужно указывать факты личной жизни и описывать социальное положение Ваших родственников (только мужа/жены). Зато будет очень хорошо, если Вы напишете о себе такие сведения, которые покажут, что Вы — замечательный работник. Например, Вы претендуете на должность переводчика в частной строительной фирме. Хорошо, если Вы сможете указать, что Вы участвовали в каких-либо деловых переговорах, что у Вас есть опыт перевода деловых бумаг по строительной тематике и т.п. Кроме того, резюме принято заканчивать информацией об уважаемом человеке или солидной организации, которые могли бы дать Вам рекомендацию. Чаще всего данные о себе излагают по пунктам.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5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36D6-10A0-4A23-8596-7824D0F0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8"/>
          </a:xfrm>
        </p:spPr>
        <p:txBody>
          <a:bodyPr>
            <a:normAutofit/>
          </a:bodyPr>
          <a:lstStyle/>
          <a:p>
            <a:r>
              <a:rPr lang="ru-RU" sz="2800" dirty="0"/>
              <a:t>Употребление мягкого знака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BE7C2-F9B9-4A14-AC6C-63785FD6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8"/>
            <a:ext cx="9601200" cy="454218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161616"/>
                </a:solidFill>
                <a:latin typeface="AvantGardeGothicC-Demi"/>
              </a:rPr>
              <a:t>	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1. Разделительный 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ь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пишется перед буквами 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е, ё, ю, я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внутри слова не после приставок 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обезьяна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 и в некоторых иноязычных словах перед 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о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бульон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</a:p>
          <a:p>
            <a:pPr marL="0" indent="0" algn="l">
              <a:buNone/>
            </a:pP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	2. После шипящих 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ж, ч, ш, щ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мягкий знак пишется:</a:t>
            </a:r>
          </a:p>
          <a:p>
            <a:pPr marL="0" indent="0" algn="l">
              <a:buNone/>
            </a:pPr>
            <a:r>
              <a:rPr lang="ru-RU" sz="1800" i="0" u="none" strike="noStrike" baseline="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 именах существительных женского рода единственного числа 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речь, тишь, 	мощь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 императиве глаголов 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назначь, отрежь, съешьте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 инфинитиве глаголов 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стричь, стричься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во втором лице единственного числа глаголов настоящего и будущего времени 	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несешь, бросишь, несешься, бросишься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 наречиях 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сплошь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), кроме 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невтерпеж, уж, замуж</a:t>
            </a:r>
          </a:p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в частицах (</a:t>
            </a:r>
            <a:r>
              <a:rPr lang="ru-RU" sz="1800" i="1" u="none" strike="noStrike" baseline="0" dirty="0">
                <a:solidFill>
                  <a:srgbClr val="161616"/>
                </a:solidFill>
                <a:latin typeface="AvantGardeGothicC-DemiOblique"/>
              </a:rPr>
              <a:t>лишь, ишь</a:t>
            </a:r>
            <a:r>
              <a:rPr lang="ru-RU" sz="1800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6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36D6-10A0-4A23-8596-7824D0F0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8"/>
          </a:xfrm>
        </p:spPr>
        <p:txBody>
          <a:bodyPr>
            <a:normAutofit/>
          </a:bodyPr>
          <a:lstStyle/>
          <a:p>
            <a:r>
              <a:rPr lang="ru-RU" sz="2800" dirty="0"/>
              <a:t>Употребление мягкого знака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BE7C2-F9B9-4A14-AC6C-63785FD6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8"/>
            <a:ext cx="9601200" cy="454218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b="1" i="0" u="none" strike="noStrike" baseline="0" dirty="0">
                <a:solidFill>
                  <a:srgbClr val="161616"/>
                </a:solidFill>
                <a:latin typeface="AvantGardeGothicC-Demi"/>
              </a:rPr>
              <a:t>	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3. Мягкий знак сохраняется перед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ся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в инфинитиве глагола и перед 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те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в императиве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приготовить — приготовиться, приготовь — приготовьтесь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</a:p>
          <a:p>
            <a:pPr marL="0" indent="0" algn="l">
              <a:buNone/>
            </a:pP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	4. Мягкий знак НЕ пишется:</a:t>
            </a:r>
          </a:p>
          <a:p>
            <a:pPr marL="0" indent="0" algn="l">
              <a:buNone/>
            </a:pPr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в существительных мужского рода после шипящих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меч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</a:t>
            </a:r>
          </a:p>
          <a:p>
            <a:pPr marL="530352" lvl="1" indent="0">
              <a:buNone/>
            </a:pPr>
            <a:r>
              <a:rPr lang="ru-RU" i="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в кратких прилагательных мужского рода после шипящих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горяч, хорош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между двумя буквами 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л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аллея, иллюзия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в сочетаниях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чк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,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чн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,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нч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,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нщ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,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рщ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, </a:t>
            </a:r>
            <a:r>
              <a:rPr lang="ru-RU" i="1" u="none" strike="noStrike" baseline="0" dirty="0" err="1">
                <a:solidFill>
                  <a:srgbClr val="161616"/>
                </a:solidFill>
                <a:latin typeface="AvantGardeGothicC-DemiOblique"/>
              </a:rPr>
              <a:t>щн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печник, печка, нянчить, каменщик, сборщик, мощный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5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1E975-0ECA-48A5-A748-4FDAB9D5E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Научный стиль речи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BA36-ABF5-4044-94E1-FCFAA422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9042"/>
            <a:ext cx="9601200" cy="4078357"/>
          </a:xfrm>
        </p:spPr>
        <p:txBody>
          <a:bodyPr>
            <a:normAutofit/>
          </a:bodyPr>
          <a:lstStyle/>
          <a:p>
            <a:pPr algn="l"/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Для научных текстов характерны:</a:t>
            </a:r>
          </a:p>
          <a:p>
            <a:pPr marL="0" indent="0" algn="l">
              <a:buNone/>
            </a:pPr>
            <a:r>
              <a:rPr lang="ru-RU" sz="22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объективность;</a:t>
            </a:r>
          </a:p>
          <a:p>
            <a:pPr marL="0" indent="0" algn="l">
              <a:buNone/>
            </a:pPr>
            <a:r>
              <a:rPr lang="ru-RU" sz="22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однозначность;</a:t>
            </a:r>
          </a:p>
          <a:p>
            <a:pPr marL="0" indent="0" algn="l">
              <a:buNone/>
            </a:pPr>
            <a:r>
              <a:rPr lang="ru-RU" sz="22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2200" i="0" u="none" strike="noStrike" baseline="0" dirty="0" err="1">
                <a:solidFill>
                  <a:srgbClr val="161616"/>
                </a:solidFill>
                <a:latin typeface="AvantGardeGothicC-Demi"/>
              </a:rPr>
              <a:t>безэмоциональность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;</a:t>
            </a:r>
          </a:p>
          <a:p>
            <a:pPr marL="0" indent="0" algn="l">
              <a:buNone/>
            </a:pPr>
            <a:r>
              <a:rPr lang="ru-RU" sz="2200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sz="2200" i="0" u="none" strike="noStrike" baseline="0" dirty="0" err="1">
                <a:solidFill>
                  <a:srgbClr val="161616"/>
                </a:solidFill>
                <a:latin typeface="AvantGardeGothicC-Demi"/>
              </a:rPr>
              <a:t>бессубъектность</a:t>
            </a:r>
            <a:r>
              <a:rPr lang="ru-RU" sz="2200" i="0" u="none" strike="noStrike" baseline="0" dirty="0">
                <a:solidFill>
                  <a:srgbClr val="161616"/>
                </a:solidFill>
                <a:latin typeface="AvantGardeGothicC-Demi"/>
              </a:rPr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953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1E975-0ECA-48A5-A748-4FDAB9D5E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 научных текстах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BA36-ABF5-4044-94E1-FCFAA422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7984"/>
            <a:ext cx="9601200" cy="444941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800" dirty="0">
                <a:solidFill>
                  <a:srgbClr val="161616"/>
                </a:solidFill>
                <a:latin typeface="TT4C080O00"/>
              </a:rPr>
              <a:t>	</a:t>
            </a:r>
            <a:r>
              <a:rPr lang="ru-RU" dirty="0">
                <a:solidFill>
                  <a:srgbClr val="161616"/>
                </a:solidFill>
                <a:latin typeface="TT4C080O00"/>
              </a:rPr>
              <a:t>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используются термины;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имя существительное встречается чаще, чем глагол;</a:t>
            </a:r>
          </a:p>
          <a:p>
            <a:pPr marL="0" indent="0" algn="l">
              <a:buNone/>
            </a:pP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	- по своей грамматической структуре предложения являются простыми, но 	включают в себя осложняющие элементы (причастный и деепричастный 	обороты, уточнения и т.п.);</a:t>
            </a:r>
          </a:p>
          <a:p>
            <a:pPr marL="0" indent="0" algn="l">
              <a:buNone/>
            </a:pP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	- часто употребляются «цепочки </a:t>
            </a:r>
            <a:r>
              <a:rPr lang="ru-RU" i="0" u="none" strike="noStrike" baseline="0" dirty="0" err="1">
                <a:solidFill>
                  <a:srgbClr val="161616"/>
                </a:solidFill>
                <a:latin typeface="AvantGardeGothicC-Demi"/>
              </a:rPr>
              <a:t>генетивов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» — словосочетания типа «имя 	сущ. + имя 	сущ. </a:t>
            </a:r>
            <a:r>
              <a:rPr lang="ru-RU" dirty="0">
                <a:solidFill>
                  <a:srgbClr val="161616"/>
                </a:solidFill>
                <a:latin typeface="AvantGardeGothicC-Demi"/>
              </a:rPr>
              <a:t>в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родительном падеже + имя сущ. в родительном 	падеже»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выяснение 	закономерностей формирования структуры 	общественного производства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);</a:t>
            </a:r>
          </a:p>
          <a:p>
            <a:pPr marL="0" indent="0" algn="l">
              <a:buNone/>
            </a:pPr>
            <a:r>
              <a:rPr lang="ru-RU" dirty="0">
                <a:solidFill>
                  <a:srgbClr val="161616"/>
                </a:solidFill>
                <a:latin typeface="TT4C080O00"/>
              </a:rPr>
              <a:t>	-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предпочтение отдается безличным конструкциям типа «можно, следует + 	инфинитив глагола», много возвратных глаголов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в статье 	рассматривается...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5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629B-B741-446C-9C36-A229B14F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/>
          </a:bodyPr>
          <a:lstStyle/>
          <a:p>
            <a:r>
              <a:rPr lang="ru-RU" sz="2800" dirty="0"/>
              <a:t>Реферат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67C3-24D9-4680-8D53-69D43771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595191"/>
          </a:xfrm>
        </p:spPr>
        <p:txBody>
          <a:bodyPr>
            <a:normAutofit/>
          </a:bodyPr>
          <a:lstStyle/>
          <a:p>
            <a:pPr algn="just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Информативный реферат — это краткое концептуальное изложение основных идей, чувств и представлений, которые содержатся в реферируемом тексте. В реферате сохраняется структура оригинального текста и наиболее точные, ёмкие авторские определения.</a:t>
            </a:r>
          </a:p>
          <a:p>
            <a:pPr algn="just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Оценочный реферат — это информативный реферат, в котором отражена принадлежащая референту оценка реферируемого текста и позиции его автора.</a:t>
            </a:r>
          </a:p>
          <a:p>
            <a:pPr algn="just"/>
            <a:r>
              <a:rPr lang="ru-RU" i="0" u="none" strike="noStrike" baseline="0" dirty="0">
                <a:solidFill>
                  <a:srgbClr val="161616"/>
                </a:solidFill>
                <a:latin typeface="TT4C080O00"/>
              </a:rPr>
              <a:t>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Обзорный реферат — это результат Вашего знакомства с несколькими текстами, посвященными одной проблеме. Будет хорошо, если Вы не только сравните их и выявите общее и особенное, но и дадите свою аргументированную оценку того, что прочитали.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8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4F23-4E6C-49B1-80DC-203DCDB6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99661"/>
          </a:xfrm>
        </p:spPr>
        <p:txBody>
          <a:bodyPr>
            <a:normAutofit/>
          </a:bodyPr>
          <a:lstStyle/>
          <a:p>
            <a:r>
              <a:rPr lang="ru-RU" sz="2800" b="1" dirty="0"/>
              <a:t>Разговорный стиль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64DA9-67EE-4248-8E32-3C8B7AD9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5461"/>
            <a:ext cx="9601200" cy="4581939"/>
          </a:xfrm>
        </p:spPr>
        <p:txBody>
          <a:bodyPr>
            <a:normAutofit/>
          </a:bodyPr>
          <a:lstStyle/>
          <a:p>
            <a:pPr algn="just"/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Наш курс посвящен письму, поэтому сейчас мы будем говорить о личных письмах, записках и т.п. Естественно, известные Вам языковые отличия дружеского разговора от ответа на государственном экзамене имеют место и в письменных жанрах. Самое главное отличие личного письма от делового письма — присутствие в нем человеческой индивидуальности. Поэтому не бойтесь выражать в личных письмах свои эмоции, передавать свое настроение, высказывать свои пристрастия. Напротив, избегайте формализованных структур, которые не способны передать Ваших настоящих чувств. Выразить себя Вам помогут оценочные слова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уйма, куча, скукотища 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и т.п.), разговорно-просторечные слова и даже жаргонизмы (но не увлекайтесь такими словами, иначе Ваше письмо станет непонятным!), фразеологизмы (не больше одного-двух на письмо!), частицы, междометия, вводные слова и словосочетания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к счастью, к нашему удивлению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 и, конечно, особенные синтаксические конструкции (</a:t>
            </a:r>
            <a:r>
              <a:rPr lang="ru-RU" i="1" u="none" strike="noStrike" baseline="0" dirty="0">
                <a:solidFill>
                  <a:srgbClr val="161616"/>
                </a:solidFill>
                <a:latin typeface="AvantGardeGothicC-DemiOblique"/>
              </a:rPr>
              <a:t>как бы не опоздать</a:t>
            </a:r>
            <a:r>
              <a:rPr lang="ru-RU" i="0" u="none" strike="noStrike" baseline="0" dirty="0">
                <a:solidFill>
                  <a:srgbClr val="161616"/>
                </a:solidFill>
                <a:latin typeface="AvantGardeGothicC-Demi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10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6075-1410-4FDC-80A0-7030B5DC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533400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D7BE-568B-403B-88B0-BC9EED3FE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en-US" dirty="0" err="1">
                <a:solidFill>
                  <a:schemeClr val="tx1"/>
                </a:solidFill>
              </a:rPr>
              <a:t>lesova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chemeClr val="tx1"/>
                </a:solidFill>
              </a:rPr>
              <a:t>D.V. ve </a:t>
            </a:r>
            <a:r>
              <a:rPr lang="tr-TR" dirty="0" err="1">
                <a:solidFill>
                  <a:schemeClr val="tx1"/>
                </a:solidFill>
              </a:rPr>
              <a:t>Horitonov</a:t>
            </a:r>
            <a:r>
              <a:rPr lang="tr-TR" dirty="0">
                <a:solidFill>
                  <a:schemeClr val="tx1"/>
                </a:solidFill>
              </a:rPr>
              <a:t>, A.A. </a:t>
            </a:r>
            <a:r>
              <a:rPr lang="tr-TR" dirty="0" err="1">
                <a:solidFill>
                  <a:schemeClr val="tx1"/>
                </a:solidFill>
              </a:rPr>
              <a:t>Zolotoye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pero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S.-P., 2007.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Bityuçova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Ye.S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Ekzamen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2019.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Babaşeva</a:t>
            </a:r>
            <a:r>
              <a:rPr lang="tr-TR" dirty="0">
                <a:solidFill>
                  <a:schemeClr val="tx1"/>
                </a:solidFill>
              </a:rPr>
              <a:t>, T., </a:t>
            </a:r>
            <a:r>
              <a:rPr lang="tr-TR" dirty="0" err="1">
                <a:solidFill>
                  <a:schemeClr val="tx1"/>
                </a:solidFill>
              </a:rPr>
              <a:t>Uçimsya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pisat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soçineniye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https://www.litres.ru/tamara-babasheva/uchimsya-pisat-sochinenie-metodicheskoe-rukovodstvo-dlya-shkolnikov/chitat-onlayn/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https://azbyka.ru/deti/shkolnyjj-pomoshhnik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http://rosental-book.ru/styli_xlii.html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34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303</TotalTime>
  <Words>912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AvantGardeGothicC-Demi</vt:lpstr>
      <vt:lpstr>AvantGardeGothicC-DemiOblique</vt:lpstr>
      <vt:lpstr>Franklin Gothic Book</vt:lpstr>
      <vt:lpstr>TT4C080O00</vt:lpstr>
      <vt:lpstr>Crop</vt:lpstr>
      <vt:lpstr>Сочинение</vt:lpstr>
      <vt:lpstr>PowerPoint Presentation</vt:lpstr>
      <vt:lpstr>Употребление мягкого знака</vt:lpstr>
      <vt:lpstr>Употребление мягкого знака</vt:lpstr>
      <vt:lpstr>Научный стиль речи</vt:lpstr>
      <vt:lpstr>В научных текстах</vt:lpstr>
      <vt:lpstr>Реферат </vt:lpstr>
      <vt:lpstr>Разговорный стиль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</dc:title>
  <dc:creator>asus</dc:creator>
  <cp:lastModifiedBy>asus</cp:lastModifiedBy>
  <cp:revision>80</cp:revision>
  <dcterms:created xsi:type="dcterms:W3CDTF">2020-03-24T19:20:49Z</dcterms:created>
  <dcterms:modified xsi:type="dcterms:W3CDTF">2020-05-27T20:48:12Z</dcterms:modified>
</cp:coreProperties>
</file>