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35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310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85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67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31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779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85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03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06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90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42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103DC-17B9-4543-8020-4819697B90EC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633E5-E6B0-4AC7-BA06-3BEA28312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38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PLAZMA LİPOPROTEİNLERİ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Plazma </a:t>
            </a:r>
            <a:r>
              <a:rPr lang="tr-TR" dirty="0" err="1"/>
              <a:t>lipoproteinleri</a:t>
            </a:r>
            <a:r>
              <a:rPr lang="tr-TR" dirty="0"/>
              <a:t>, suda çözünmez olan </a:t>
            </a:r>
            <a:r>
              <a:rPr lang="tr-TR" dirty="0" err="1"/>
              <a:t>lipidlerin</a:t>
            </a:r>
            <a:r>
              <a:rPr lang="tr-TR" dirty="0"/>
              <a:t> kanda taşınmasını sağlayan özel oluşumlardır. </a:t>
            </a:r>
            <a:endParaRPr lang="tr-TR" dirty="0" smtClean="0"/>
          </a:p>
          <a:p>
            <a:r>
              <a:rPr lang="tr-TR" dirty="0" smtClean="0"/>
              <a:t>Küresel </a:t>
            </a:r>
            <a:r>
              <a:rPr lang="tr-TR" dirty="0"/>
              <a:t>yapıdaki bu özel oluşumların dış yüzeyi, </a:t>
            </a:r>
            <a:r>
              <a:rPr lang="tr-TR" dirty="0" err="1"/>
              <a:t>hidrofilik</a:t>
            </a:r>
            <a:r>
              <a:rPr lang="tr-TR" dirty="0"/>
              <a:t> kısımları dışa bakacak şekilde yerleşmiş </a:t>
            </a:r>
            <a:r>
              <a:rPr lang="tr-TR" dirty="0" err="1"/>
              <a:t>amfipatik</a:t>
            </a:r>
            <a:r>
              <a:rPr lang="tr-TR" dirty="0"/>
              <a:t> yapıdaki </a:t>
            </a:r>
            <a:r>
              <a:rPr lang="tr-TR" dirty="0" err="1"/>
              <a:t>fosfolipidler</a:t>
            </a:r>
            <a:r>
              <a:rPr lang="tr-TR" dirty="0"/>
              <a:t>, kolesterol ve </a:t>
            </a:r>
            <a:r>
              <a:rPr lang="tr-TR" dirty="0" err="1"/>
              <a:t>apolipoproteinlerle</a:t>
            </a:r>
            <a:r>
              <a:rPr lang="tr-TR" dirty="0"/>
              <a:t> çevrelenmiştir. </a:t>
            </a:r>
            <a:endParaRPr lang="tr-TR" dirty="0" smtClean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829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VLDL ve IDL</a:t>
            </a:r>
            <a:endParaRPr lang="tr-TR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Karaciğerde sentezlenerek kana verilirler. Yapılarında ağırlıklı olarak karaciğerde bulunan ihtiyaç fazlası yağ asitlerinden sentezlenen </a:t>
            </a:r>
            <a:r>
              <a:rPr lang="tr-TR" dirty="0" err="1"/>
              <a:t>TAGlar</a:t>
            </a:r>
            <a:r>
              <a:rPr lang="tr-TR" dirty="0"/>
              <a:t> bulunur.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VLDL’lerin</a:t>
            </a:r>
            <a:r>
              <a:rPr lang="tr-TR" dirty="0" smtClean="0"/>
              <a:t> </a:t>
            </a:r>
            <a:r>
              <a:rPr lang="tr-TR" dirty="0"/>
              <a:t>yapısında </a:t>
            </a:r>
            <a:r>
              <a:rPr lang="tr-TR" dirty="0" err="1"/>
              <a:t>TAGlara</a:t>
            </a:r>
            <a:r>
              <a:rPr lang="tr-TR" dirty="0"/>
              <a:t> ilave olarak serbest kolesterol, kolesterol esterleri ve ApoA-100 de bulunur.</a:t>
            </a: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2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Karaciğerden kana ilk verildiğinde </a:t>
            </a:r>
            <a:r>
              <a:rPr lang="tr-TR" dirty="0" err="1"/>
              <a:t>VLDL’ler</a:t>
            </a:r>
            <a:r>
              <a:rPr lang="tr-TR" dirty="0"/>
              <a:t> olgunlaşmamıştır.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HDL’den</a:t>
            </a:r>
            <a:r>
              <a:rPr lang="tr-TR" dirty="0" smtClean="0"/>
              <a:t> </a:t>
            </a:r>
            <a:r>
              <a:rPr lang="tr-TR" dirty="0" err="1"/>
              <a:t>ApoC</a:t>
            </a:r>
            <a:r>
              <a:rPr lang="tr-TR" dirty="0"/>
              <a:t>-II ve </a:t>
            </a:r>
            <a:r>
              <a:rPr lang="tr-TR" dirty="0" err="1"/>
              <a:t>ApoE’yi</a:t>
            </a:r>
            <a:r>
              <a:rPr lang="tr-TR" dirty="0"/>
              <a:t> transfer ederek olgun VLDL haline gelirler.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Bundan </a:t>
            </a:r>
            <a:r>
              <a:rPr lang="tr-TR" dirty="0"/>
              <a:t>sonra </a:t>
            </a:r>
            <a:r>
              <a:rPr lang="tr-TR" dirty="0" err="1"/>
              <a:t>şilomikronlarda</a:t>
            </a:r>
            <a:r>
              <a:rPr lang="tr-TR" dirty="0"/>
              <a:t> olduğu gibi özellikle yağ dokusu ve kas dokusu </a:t>
            </a:r>
            <a:r>
              <a:rPr lang="tr-TR" dirty="0" err="1"/>
              <a:t>kapillerlerinde</a:t>
            </a:r>
            <a:r>
              <a:rPr lang="tr-TR" dirty="0"/>
              <a:t> </a:t>
            </a:r>
            <a:r>
              <a:rPr lang="tr-TR" dirty="0" err="1"/>
              <a:t>endotel</a:t>
            </a:r>
            <a:r>
              <a:rPr lang="tr-TR" dirty="0"/>
              <a:t> yüzeyinde bulunan LPL, </a:t>
            </a:r>
            <a:r>
              <a:rPr lang="tr-TR" dirty="0" err="1"/>
              <a:t>ApoC</a:t>
            </a:r>
            <a:r>
              <a:rPr lang="tr-TR" dirty="0"/>
              <a:t>-II tarafından aktive edilir.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879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tr-TR" dirty="0"/>
              <a:t>Aktive olan LPL, </a:t>
            </a:r>
            <a:r>
              <a:rPr lang="tr-TR" dirty="0" err="1"/>
              <a:t>VLDL’deki</a:t>
            </a:r>
            <a:r>
              <a:rPr lang="tr-TR" dirty="0"/>
              <a:t> </a:t>
            </a:r>
            <a:r>
              <a:rPr lang="tr-TR" dirty="0" err="1"/>
              <a:t>TAGları</a:t>
            </a:r>
            <a:r>
              <a:rPr lang="tr-TR" dirty="0"/>
              <a:t> yağ asidi ve </a:t>
            </a:r>
            <a:r>
              <a:rPr lang="tr-TR" dirty="0" err="1"/>
              <a:t>gliserol’e</a:t>
            </a:r>
            <a:r>
              <a:rPr lang="tr-TR" dirty="0"/>
              <a:t> parçalar. </a:t>
            </a:r>
            <a:endParaRPr lang="tr-TR" dirty="0" smtClean="0"/>
          </a:p>
          <a:p>
            <a:r>
              <a:rPr lang="tr-TR" dirty="0" smtClean="0"/>
              <a:t>Açığa </a:t>
            </a:r>
            <a:r>
              <a:rPr lang="tr-TR" dirty="0"/>
              <a:t>çıkan yağ asitleri yağ dokusu ve kas dokusu hücreleri tarafından depo edilmek ya da enerji ihtiyacı için kullanılmak üzere alınır. </a:t>
            </a:r>
            <a:endParaRPr lang="tr-TR" dirty="0" smtClean="0"/>
          </a:p>
          <a:p>
            <a:r>
              <a:rPr lang="tr-TR" dirty="0" err="1" smtClean="0"/>
              <a:t>TAGlarını</a:t>
            </a:r>
            <a:r>
              <a:rPr lang="tr-TR" dirty="0" smtClean="0"/>
              <a:t> </a:t>
            </a:r>
            <a:r>
              <a:rPr lang="tr-TR" dirty="0"/>
              <a:t>büyük oranda kaybederek küçülen bu </a:t>
            </a:r>
            <a:r>
              <a:rPr lang="tr-TR" dirty="0" err="1"/>
              <a:t>lipoproteinlere</a:t>
            </a:r>
            <a:r>
              <a:rPr lang="tr-TR" dirty="0"/>
              <a:t> VLDL artıkları adı verilir.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8772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/>
          </a:bodyPr>
          <a:lstStyle/>
          <a:p>
            <a:r>
              <a:rPr lang="tr-TR" dirty="0"/>
              <a:t>VLDL artıklarının yarısına yakını karaciğer hücreleri tarafından reseptör aracılı </a:t>
            </a:r>
            <a:r>
              <a:rPr lang="tr-TR" dirty="0" err="1"/>
              <a:t>endositozla</a:t>
            </a:r>
            <a:r>
              <a:rPr lang="tr-TR" dirty="0"/>
              <a:t> kandan hücre içine alınır. </a:t>
            </a:r>
            <a:endParaRPr lang="tr-TR" dirty="0" smtClean="0"/>
          </a:p>
          <a:p>
            <a:r>
              <a:rPr lang="tr-TR" dirty="0" smtClean="0"/>
              <a:t>VLDL </a:t>
            </a:r>
            <a:r>
              <a:rPr lang="tr-TR" dirty="0"/>
              <a:t>artıkları reseptöre </a:t>
            </a:r>
            <a:r>
              <a:rPr lang="tr-TR" dirty="0" err="1"/>
              <a:t>ApoE</a:t>
            </a:r>
            <a:r>
              <a:rPr lang="tr-TR" dirty="0"/>
              <a:t> aracılığıyla bağlanırlar. </a:t>
            </a:r>
            <a:endParaRPr lang="tr-TR" dirty="0" smtClean="0"/>
          </a:p>
          <a:p>
            <a:r>
              <a:rPr lang="tr-TR" dirty="0" smtClean="0"/>
              <a:t>Dolaşımda </a:t>
            </a:r>
            <a:r>
              <a:rPr lang="tr-TR" dirty="0"/>
              <a:t>kalan VLDL artıkları, yapılarında LPL tarafından parçalanmadan kalan </a:t>
            </a:r>
            <a:r>
              <a:rPr lang="tr-TR" dirty="0" err="1"/>
              <a:t>TAGların</a:t>
            </a:r>
            <a:r>
              <a:rPr lang="tr-TR" dirty="0"/>
              <a:t> bir kısmını </a:t>
            </a:r>
            <a:r>
              <a:rPr lang="tr-TR" dirty="0" err="1"/>
              <a:t>HDL’ye</a:t>
            </a:r>
            <a:r>
              <a:rPr lang="tr-TR" dirty="0"/>
              <a:t> vererek karşılığında </a:t>
            </a:r>
            <a:r>
              <a:rPr lang="tr-TR" dirty="0" err="1"/>
              <a:t>HDL’den</a:t>
            </a:r>
            <a:r>
              <a:rPr lang="tr-TR" dirty="0"/>
              <a:t> ester kolesterol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31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tr-TR" dirty="0"/>
              <a:t>Değiş-tokuş işlemi ‘kolesterol ester transfer proteini’ tarafından gerçekleştirilir. </a:t>
            </a:r>
            <a:endParaRPr lang="tr-TR" dirty="0" smtClean="0"/>
          </a:p>
          <a:p>
            <a:r>
              <a:rPr lang="tr-TR" dirty="0" smtClean="0"/>
              <a:t>VLDL </a:t>
            </a:r>
            <a:r>
              <a:rPr lang="tr-TR" dirty="0"/>
              <a:t>artıklarında bulunan </a:t>
            </a:r>
            <a:r>
              <a:rPr lang="tr-TR" dirty="0" err="1"/>
              <a:t>TAGların</a:t>
            </a:r>
            <a:r>
              <a:rPr lang="tr-TR" dirty="0"/>
              <a:t> biraz daha azalmasıyla </a:t>
            </a:r>
            <a:r>
              <a:rPr lang="tr-TR" dirty="0" err="1"/>
              <a:t>IDL’ler</a:t>
            </a:r>
            <a:r>
              <a:rPr lang="tr-TR" dirty="0"/>
              <a:t>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822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tr-TR" dirty="0"/>
              <a:t>Oluşan </a:t>
            </a:r>
            <a:r>
              <a:rPr lang="tr-TR" dirty="0" err="1"/>
              <a:t>IDL’ler</a:t>
            </a:r>
            <a:r>
              <a:rPr lang="tr-TR" dirty="0"/>
              <a:t> reseptör aracılı </a:t>
            </a:r>
            <a:r>
              <a:rPr lang="tr-TR" dirty="0" err="1"/>
              <a:t>endositozla</a:t>
            </a:r>
            <a:r>
              <a:rPr lang="tr-TR" dirty="0"/>
              <a:t> karaciğer hücreleri tarafından dolaşımdan alınabilirler (</a:t>
            </a:r>
            <a:r>
              <a:rPr lang="tr-TR" dirty="0" err="1"/>
              <a:t>ligand</a:t>
            </a:r>
            <a:r>
              <a:rPr lang="tr-TR" dirty="0"/>
              <a:t> </a:t>
            </a:r>
            <a:r>
              <a:rPr lang="tr-TR" dirty="0" err="1"/>
              <a:t>ApoE</a:t>
            </a:r>
            <a:r>
              <a:rPr lang="tr-TR" dirty="0"/>
              <a:t>), ya da karaciğer </a:t>
            </a:r>
            <a:r>
              <a:rPr lang="tr-TR" dirty="0" err="1"/>
              <a:t>sinüzoidlerinde</a:t>
            </a:r>
            <a:r>
              <a:rPr lang="tr-TR" dirty="0"/>
              <a:t> bulunan </a:t>
            </a:r>
            <a:r>
              <a:rPr lang="tr-TR" dirty="0" err="1"/>
              <a:t>hepatik</a:t>
            </a:r>
            <a:r>
              <a:rPr lang="tr-TR" dirty="0"/>
              <a:t> </a:t>
            </a:r>
            <a:r>
              <a:rPr lang="tr-TR" dirty="0" err="1"/>
              <a:t>triaçilgliserol</a:t>
            </a:r>
            <a:r>
              <a:rPr lang="tr-TR" dirty="0"/>
              <a:t> </a:t>
            </a:r>
            <a:r>
              <a:rPr lang="tr-TR" dirty="0" err="1"/>
              <a:t>lipaz’ın</a:t>
            </a:r>
            <a:r>
              <a:rPr lang="tr-TR" dirty="0"/>
              <a:t> etkisiyle kalan </a:t>
            </a:r>
            <a:r>
              <a:rPr lang="tr-TR" dirty="0" err="1"/>
              <a:t>TAGlarının</a:t>
            </a:r>
            <a:r>
              <a:rPr lang="tr-TR" dirty="0"/>
              <a:t> bir kısmını daha kaybederek </a:t>
            </a:r>
            <a:r>
              <a:rPr lang="tr-TR" dirty="0" err="1"/>
              <a:t>LDL’ye</a:t>
            </a:r>
            <a:r>
              <a:rPr lang="tr-TR" dirty="0"/>
              <a:t> dönüşürler. </a:t>
            </a:r>
            <a:endParaRPr lang="tr-TR" dirty="0" smtClean="0"/>
          </a:p>
          <a:p>
            <a:r>
              <a:rPr lang="tr-TR" dirty="0" smtClean="0"/>
              <a:t>Kalan </a:t>
            </a:r>
            <a:r>
              <a:rPr lang="tr-TR" dirty="0"/>
              <a:t>VLDL artıkları (ve </a:t>
            </a:r>
            <a:r>
              <a:rPr lang="tr-TR" dirty="0" err="1"/>
              <a:t>IDL’ler</a:t>
            </a:r>
            <a:r>
              <a:rPr lang="tr-TR" dirty="0"/>
              <a:t>) üzerlerindeki </a:t>
            </a:r>
            <a:r>
              <a:rPr lang="tr-TR" dirty="0" err="1"/>
              <a:t>apolipoproteinlerden</a:t>
            </a:r>
            <a:r>
              <a:rPr lang="tr-TR" dirty="0"/>
              <a:t> ApoB-100’ü muhafaza ederek, </a:t>
            </a:r>
            <a:r>
              <a:rPr lang="tr-TR" dirty="0" err="1"/>
              <a:t>ApoC</a:t>
            </a:r>
            <a:r>
              <a:rPr lang="tr-TR" dirty="0"/>
              <a:t>-II ve </a:t>
            </a:r>
            <a:r>
              <a:rPr lang="tr-TR" dirty="0" err="1"/>
              <a:t>ApoE’yi</a:t>
            </a:r>
            <a:r>
              <a:rPr lang="tr-TR" dirty="0"/>
              <a:t> </a:t>
            </a:r>
            <a:r>
              <a:rPr lang="tr-TR" dirty="0" err="1"/>
              <a:t>HDL’ye</a:t>
            </a:r>
            <a:r>
              <a:rPr lang="tr-TR" dirty="0"/>
              <a:t> geri verirler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628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/>
          <a:lstStyle/>
          <a:p>
            <a:r>
              <a:rPr lang="tr-TR" b="1" dirty="0"/>
              <a:t>LDL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tr-TR" dirty="0" err="1"/>
              <a:t>LDL’lerin</a:t>
            </a:r>
            <a:r>
              <a:rPr lang="tr-TR" dirty="0"/>
              <a:t> yapısında ağırlıklı olarak kolesterol ve kolesterol esterleri bulunur. </a:t>
            </a:r>
            <a:endParaRPr lang="tr-TR" dirty="0" smtClean="0"/>
          </a:p>
          <a:p>
            <a:r>
              <a:rPr lang="tr-TR" dirty="0" smtClean="0"/>
              <a:t>Zaten </a:t>
            </a:r>
            <a:r>
              <a:rPr lang="tr-TR" dirty="0"/>
              <a:t>görevleri de ihtiyacı olan </a:t>
            </a:r>
            <a:r>
              <a:rPr lang="tr-TR" dirty="0" err="1"/>
              <a:t>periferik</a:t>
            </a:r>
            <a:r>
              <a:rPr lang="tr-TR" dirty="0"/>
              <a:t> doku hücrelerine (adrenal korteks ve </a:t>
            </a:r>
            <a:r>
              <a:rPr lang="tr-TR" dirty="0" err="1"/>
              <a:t>gonadlar</a:t>
            </a:r>
            <a:r>
              <a:rPr lang="tr-TR" dirty="0"/>
              <a:t> gibi) kolesterol temin etmektir.</a:t>
            </a:r>
          </a:p>
        </p:txBody>
      </p:sp>
    </p:spTree>
    <p:extLst>
      <p:ext uri="{BB962C8B-B14F-4D97-AF65-F5344CB8AC3E}">
        <p14:creationId xmlns:p14="http://schemas.microsoft.com/office/powerpoint/2010/main" val="126290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LDL’ler</a:t>
            </a:r>
            <a:r>
              <a:rPr lang="tr-TR" dirty="0"/>
              <a:t> </a:t>
            </a:r>
            <a:r>
              <a:rPr lang="tr-TR" dirty="0" err="1"/>
              <a:t>periferik</a:t>
            </a:r>
            <a:r>
              <a:rPr lang="tr-TR" dirty="0"/>
              <a:t> doku hücreleri ile birlikte karaciğer hücrelerine de yapılarındaki ApoB-100 aracılığıyla ApoB-100 reseptörü üzerinden bağlanırlar ve reseptörle birlikte </a:t>
            </a:r>
            <a:r>
              <a:rPr lang="tr-TR" dirty="0" err="1"/>
              <a:t>endositozla</a:t>
            </a:r>
            <a:r>
              <a:rPr lang="tr-TR" dirty="0"/>
              <a:t> hücre içine alınarak </a:t>
            </a:r>
            <a:r>
              <a:rPr lang="tr-TR" dirty="0" err="1"/>
              <a:t>lizozomal</a:t>
            </a:r>
            <a:r>
              <a:rPr lang="tr-TR" dirty="0"/>
              <a:t> enzimler tarafından parçalanırlar.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Parçalanma </a:t>
            </a:r>
            <a:r>
              <a:rPr lang="tr-TR" dirty="0"/>
              <a:t>ürünleri arasında serbest kolesterolün yanı sıra yağ asitleri, aminoasitler, </a:t>
            </a:r>
            <a:r>
              <a:rPr lang="tr-TR" dirty="0" err="1"/>
              <a:t>fosfolipidler</a:t>
            </a:r>
            <a:r>
              <a:rPr lang="tr-TR" dirty="0"/>
              <a:t> de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256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tr-TR" dirty="0"/>
              <a:t>Bunlar hücrelerin ihtiyacı için kullanılırlar (</a:t>
            </a:r>
            <a:r>
              <a:rPr lang="tr-TR" dirty="0" err="1"/>
              <a:t>örn</a:t>
            </a:r>
            <a:r>
              <a:rPr lang="tr-TR" dirty="0"/>
              <a:t>; </a:t>
            </a:r>
            <a:r>
              <a:rPr lang="tr-TR" dirty="0" err="1"/>
              <a:t>steroid</a:t>
            </a:r>
            <a:r>
              <a:rPr lang="tr-TR" dirty="0"/>
              <a:t> hormon sentezi). </a:t>
            </a:r>
            <a:endParaRPr lang="tr-TR" dirty="0" smtClean="0"/>
          </a:p>
          <a:p>
            <a:r>
              <a:rPr lang="tr-TR" dirty="0" smtClean="0"/>
              <a:t>Reseptörler </a:t>
            </a:r>
            <a:r>
              <a:rPr lang="tr-TR" dirty="0" err="1"/>
              <a:t>lizozomal</a:t>
            </a:r>
            <a:r>
              <a:rPr lang="tr-TR" dirty="0"/>
              <a:t> enzimler tarafından parçalanmazlar ve tekrar kullanılmak üzere hücre zarındaki yerlerine dönerler. </a:t>
            </a:r>
            <a:endParaRPr lang="tr-TR" dirty="0" smtClean="0"/>
          </a:p>
          <a:p>
            <a:r>
              <a:rPr lang="tr-TR" dirty="0" smtClean="0"/>
              <a:t>Kandaki </a:t>
            </a:r>
            <a:r>
              <a:rPr lang="tr-TR" dirty="0"/>
              <a:t>LDL seviyesinin aşırı olması durumunda </a:t>
            </a:r>
            <a:r>
              <a:rPr lang="tr-TR" dirty="0" err="1"/>
              <a:t>LDL’nin</a:t>
            </a:r>
            <a:r>
              <a:rPr lang="tr-TR" dirty="0"/>
              <a:t> karaciğer ve </a:t>
            </a:r>
            <a:r>
              <a:rPr lang="tr-TR" dirty="0" err="1"/>
              <a:t>periferik</a:t>
            </a:r>
            <a:r>
              <a:rPr lang="tr-TR" dirty="0"/>
              <a:t> doku hücreleri tarafından alınması doygunluğa ulaşır.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9744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tr-TR" dirty="0"/>
              <a:t>Bu durumda </a:t>
            </a:r>
            <a:r>
              <a:rPr lang="tr-TR" dirty="0" err="1"/>
              <a:t>LDL’nin</a:t>
            </a:r>
            <a:r>
              <a:rPr lang="tr-TR" dirty="0"/>
              <a:t> fazlası </a:t>
            </a:r>
            <a:r>
              <a:rPr lang="tr-TR" dirty="0" err="1"/>
              <a:t>makrofajlar</a:t>
            </a:r>
            <a:r>
              <a:rPr lang="tr-TR" dirty="0"/>
              <a:t> tarafından alınır. </a:t>
            </a:r>
            <a:endParaRPr lang="tr-TR" dirty="0" smtClean="0"/>
          </a:p>
          <a:p>
            <a:r>
              <a:rPr lang="tr-TR" dirty="0" err="1" smtClean="0"/>
              <a:t>Makrofajlarda</a:t>
            </a:r>
            <a:r>
              <a:rPr lang="tr-TR" dirty="0" smtClean="0"/>
              <a:t> </a:t>
            </a:r>
            <a:r>
              <a:rPr lang="tr-TR" dirty="0"/>
              <a:t>biriken (</a:t>
            </a:r>
            <a:r>
              <a:rPr lang="tr-TR" dirty="0" err="1"/>
              <a:t>LDL’den</a:t>
            </a:r>
            <a:r>
              <a:rPr lang="tr-TR" dirty="0"/>
              <a:t> gelen) kolesterol esterleri bu hücrelerin köpük hücrelere dönüşmesine neden olur. Köpük hücreleri </a:t>
            </a:r>
            <a:r>
              <a:rPr lang="tr-TR" dirty="0" err="1"/>
              <a:t>ateroskleroz</a:t>
            </a:r>
            <a:r>
              <a:rPr lang="tr-TR" dirty="0"/>
              <a:t> oluşumunda rol </a:t>
            </a:r>
            <a:r>
              <a:rPr lang="tr-TR" dirty="0" smtClean="0"/>
              <a:t>oynarlar.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07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Lipoprotein</a:t>
            </a:r>
            <a:r>
              <a:rPr lang="tr-TR" dirty="0" smtClean="0"/>
              <a:t> küresinin iç kısmında (merkezinde) ise </a:t>
            </a:r>
            <a:r>
              <a:rPr lang="tr-TR" dirty="0" err="1" smtClean="0"/>
              <a:t>triaçilgliseroller</a:t>
            </a:r>
            <a:r>
              <a:rPr lang="tr-TR" dirty="0" smtClean="0"/>
              <a:t> ve kolesterol esterleri bulunur.</a:t>
            </a:r>
          </a:p>
          <a:p>
            <a:r>
              <a:rPr lang="tr-TR" dirty="0" err="1"/>
              <a:t>Lipoproteinlerin</a:t>
            </a:r>
            <a:r>
              <a:rPr lang="tr-TR" dirty="0"/>
              <a:t> yapısında bulunan </a:t>
            </a:r>
            <a:r>
              <a:rPr lang="tr-TR" dirty="0" err="1"/>
              <a:t>apolipoproteinlerin</a:t>
            </a:r>
            <a:r>
              <a:rPr lang="tr-TR" dirty="0"/>
              <a:t>, bu </a:t>
            </a:r>
            <a:r>
              <a:rPr lang="tr-TR" dirty="0" err="1"/>
              <a:t>makromoleküllerin</a:t>
            </a:r>
            <a:r>
              <a:rPr lang="tr-TR" dirty="0"/>
              <a:t> çözünürlüğüne katkıda bulunmalarının ya da oluşumu </a:t>
            </a:r>
            <a:r>
              <a:rPr lang="tr-TR" dirty="0" err="1"/>
              <a:t>stabilleştirmelerinin</a:t>
            </a:r>
            <a:r>
              <a:rPr lang="tr-TR" dirty="0"/>
              <a:t> yanı sıra, reseptöre bağlanan </a:t>
            </a:r>
            <a:r>
              <a:rPr lang="tr-TR" dirty="0" err="1"/>
              <a:t>ligand</a:t>
            </a:r>
            <a:r>
              <a:rPr lang="tr-TR" dirty="0"/>
              <a:t> olmak veya enzim aktivasyonunda görev almak gibi işlevleri de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23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 err="1"/>
              <a:t>Lipoproteinler</a:t>
            </a:r>
            <a:r>
              <a:rPr lang="tr-TR" dirty="0"/>
              <a:t> aracılığıyla hücreye alınan kolesterol, hücre içi kolesterol miktarını artırır.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artış; HMG-</a:t>
            </a:r>
            <a:r>
              <a:rPr lang="tr-TR" dirty="0" err="1"/>
              <a:t>CoA</a:t>
            </a:r>
            <a:r>
              <a:rPr lang="tr-TR" dirty="0"/>
              <a:t> </a:t>
            </a:r>
            <a:r>
              <a:rPr lang="tr-TR" dirty="0" err="1"/>
              <a:t>redüktaz</a:t>
            </a:r>
            <a:r>
              <a:rPr lang="tr-TR" dirty="0"/>
              <a:t> enzimini </a:t>
            </a:r>
            <a:r>
              <a:rPr lang="tr-TR" dirty="0" err="1"/>
              <a:t>inhibe</a:t>
            </a:r>
            <a:r>
              <a:rPr lang="tr-TR" dirty="0"/>
              <a:t> ederek de </a:t>
            </a:r>
            <a:r>
              <a:rPr lang="tr-TR" dirty="0" err="1"/>
              <a:t>novo</a:t>
            </a:r>
            <a:r>
              <a:rPr lang="tr-TR" dirty="0"/>
              <a:t> kolesterol sentezini baskılar. </a:t>
            </a:r>
            <a:endParaRPr lang="tr-TR" dirty="0" smtClean="0"/>
          </a:p>
          <a:p>
            <a:r>
              <a:rPr lang="tr-TR" dirty="0" smtClean="0"/>
              <a:t>Ayrıca</a:t>
            </a:r>
            <a:r>
              <a:rPr lang="tr-TR" dirty="0"/>
              <a:t>, LDL reseptör proteini sentezi de baskılanır. </a:t>
            </a:r>
            <a:endParaRPr lang="tr-TR" dirty="0" smtClean="0"/>
          </a:p>
          <a:p>
            <a:r>
              <a:rPr lang="tr-TR" dirty="0" smtClean="0"/>
              <a:t>Hücre </a:t>
            </a:r>
            <a:r>
              <a:rPr lang="tr-TR" dirty="0"/>
              <a:t>içi kolesterol seviyesindeki artış ayrıca ‘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CoA</a:t>
            </a:r>
            <a:r>
              <a:rPr lang="tr-TR" dirty="0"/>
              <a:t> kolesterol 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’ enzimini aktive ederek kolesterol esterleri sentezini de uyarır.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7483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/>
          <a:lstStyle/>
          <a:p>
            <a:r>
              <a:rPr lang="tr-TR" b="1" dirty="0" smtClean="0"/>
              <a:t>HDL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tr-TR" dirty="0"/>
              <a:t>Karaciğer ve ince </a:t>
            </a:r>
            <a:r>
              <a:rPr lang="tr-TR" dirty="0" err="1"/>
              <a:t>barsaklar</a:t>
            </a:r>
            <a:r>
              <a:rPr lang="tr-TR" dirty="0"/>
              <a:t> tarafından (diğer </a:t>
            </a:r>
            <a:r>
              <a:rPr lang="tr-TR" dirty="0" err="1"/>
              <a:t>lipoproteinlerle</a:t>
            </a:r>
            <a:r>
              <a:rPr lang="tr-TR" dirty="0"/>
              <a:t> karşılaştırıldığında daha küçük boyutta) disk şeklinde, olgunlaşmamış HDL olarak sentezlenir ve kana verilir. </a:t>
            </a:r>
            <a:endParaRPr lang="tr-TR" dirty="0" smtClean="0"/>
          </a:p>
          <a:p>
            <a:r>
              <a:rPr lang="tr-TR" dirty="0" smtClean="0"/>
              <a:t>Dış </a:t>
            </a:r>
            <a:r>
              <a:rPr lang="tr-TR" dirty="0"/>
              <a:t>yüzeyinde diğer </a:t>
            </a:r>
            <a:r>
              <a:rPr lang="tr-TR" dirty="0" err="1"/>
              <a:t>lipoproteinlerde</a:t>
            </a:r>
            <a:r>
              <a:rPr lang="tr-TR" dirty="0"/>
              <a:t> olduğu gibi </a:t>
            </a:r>
            <a:r>
              <a:rPr lang="tr-TR" dirty="0" err="1"/>
              <a:t>fosfolipidler</a:t>
            </a:r>
            <a:r>
              <a:rPr lang="tr-TR" dirty="0"/>
              <a:t>, serbest kolesterol ve ağırlıklı olarak </a:t>
            </a:r>
            <a:r>
              <a:rPr lang="tr-TR" dirty="0" err="1"/>
              <a:t>ApoA</a:t>
            </a:r>
            <a:r>
              <a:rPr lang="tr-TR" dirty="0"/>
              <a:t>-I, </a:t>
            </a:r>
            <a:r>
              <a:rPr lang="tr-TR" dirty="0" err="1"/>
              <a:t>ApoA</a:t>
            </a:r>
            <a:r>
              <a:rPr lang="tr-TR" dirty="0"/>
              <a:t>-II, </a:t>
            </a:r>
            <a:r>
              <a:rPr lang="tr-TR" dirty="0" err="1"/>
              <a:t>ApoC</a:t>
            </a:r>
            <a:r>
              <a:rPr lang="tr-TR" dirty="0"/>
              <a:t>-I, </a:t>
            </a:r>
            <a:r>
              <a:rPr lang="tr-TR" dirty="0" err="1"/>
              <a:t>ApoC</a:t>
            </a:r>
            <a:r>
              <a:rPr lang="tr-TR" dirty="0"/>
              <a:t>-II ve </a:t>
            </a:r>
            <a:r>
              <a:rPr lang="tr-TR" dirty="0" err="1"/>
              <a:t>ApoE’den</a:t>
            </a:r>
            <a:r>
              <a:rPr lang="tr-TR" dirty="0"/>
              <a:t> oluşan </a:t>
            </a:r>
            <a:r>
              <a:rPr lang="tr-TR" dirty="0" err="1"/>
              <a:t>apolipoproteinler</a:t>
            </a:r>
            <a:r>
              <a:rPr lang="tr-TR" dirty="0"/>
              <a:t> vardır. </a:t>
            </a:r>
          </a:p>
        </p:txBody>
      </p:sp>
    </p:spTree>
    <p:extLst>
      <p:ext uri="{BB962C8B-B14F-4D97-AF65-F5344CB8AC3E}">
        <p14:creationId xmlns:p14="http://schemas.microsoft.com/office/powerpoint/2010/main" val="160968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68052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Olgunlaşmamış HDL, diğer </a:t>
            </a:r>
            <a:r>
              <a:rPr lang="tr-TR" dirty="0" err="1"/>
              <a:t>lipoproteinlerden</a:t>
            </a:r>
            <a:r>
              <a:rPr lang="tr-TR" dirty="0"/>
              <a:t> ve hücre zarlarından kolesterolleri toplayarak hızla disk şeklinden küre şekline dönüşür.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HDL </a:t>
            </a:r>
            <a:r>
              <a:rPr lang="tr-TR" dirty="0"/>
              <a:t>topladığı kolesterolleri ‘</a:t>
            </a:r>
            <a:r>
              <a:rPr lang="tr-TR" dirty="0" err="1"/>
              <a:t>lesitin</a:t>
            </a:r>
            <a:r>
              <a:rPr lang="tr-TR" dirty="0"/>
              <a:t> kolesterol 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’ (LKAT) enzimi aracılığıyla derhal </a:t>
            </a:r>
            <a:r>
              <a:rPr lang="tr-TR" dirty="0" err="1" smtClean="0"/>
              <a:t>esterleştirir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06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tr-TR" dirty="0" err="1"/>
              <a:t>Esterleştirme</a:t>
            </a:r>
            <a:r>
              <a:rPr lang="tr-TR" dirty="0"/>
              <a:t> işleminde kolesterole bağlanan yağ asidi </a:t>
            </a:r>
            <a:r>
              <a:rPr lang="tr-TR" dirty="0" err="1"/>
              <a:t>fosfatidil</a:t>
            </a:r>
            <a:r>
              <a:rPr lang="tr-TR" dirty="0"/>
              <a:t> kolin (</a:t>
            </a:r>
            <a:r>
              <a:rPr lang="tr-TR" dirty="0" err="1"/>
              <a:t>lesitin</a:t>
            </a:r>
            <a:r>
              <a:rPr lang="tr-TR" dirty="0"/>
              <a:t>)’in 2 numaralı karbonundan alınır. </a:t>
            </a:r>
            <a:endParaRPr lang="tr-TR" dirty="0" smtClean="0"/>
          </a:p>
          <a:p>
            <a:r>
              <a:rPr lang="tr-TR" dirty="0" smtClean="0"/>
              <a:t>İşlem </a:t>
            </a:r>
            <a:r>
              <a:rPr lang="tr-TR" dirty="0"/>
              <a:t>sonucunda kolesterol esteri ve </a:t>
            </a:r>
            <a:r>
              <a:rPr lang="tr-TR" dirty="0" err="1"/>
              <a:t>lizofosfatidil</a:t>
            </a:r>
            <a:r>
              <a:rPr lang="tr-TR" dirty="0"/>
              <a:t> kolin oluşur. </a:t>
            </a:r>
            <a:endParaRPr lang="tr-TR" dirty="0" smtClean="0"/>
          </a:p>
          <a:p>
            <a:r>
              <a:rPr lang="tr-TR" dirty="0" smtClean="0"/>
              <a:t>Olgunlaşmamış </a:t>
            </a:r>
            <a:r>
              <a:rPr lang="tr-TR" dirty="0" err="1"/>
              <a:t>HDL’de</a:t>
            </a:r>
            <a:r>
              <a:rPr lang="tr-TR" dirty="0"/>
              <a:t> kolesterol esterleri biriktikçe önce nispeten kolesterol esterlerinden fakir HDL</a:t>
            </a:r>
            <a:r>
              <a:rPr lang="tr-TR" baseline="-25000" dirty="0"/>
              <a:t>3</a:t>
            </a:r>
            <a:r>
              <a:rPr lang="tr-TR" dirty="0"/>
              <a:t>, kolesterol ester miktarı daha da artınca kolesterol esterlerinden zengin HDL</a:t>
            </a:r>
            <a:r>
              <a:rPr lang="tr-TR" baseline="-25000" dirty="0"/>
              <a:t>2</a:t>
            </a:r>
            <a:r>
              <a:rPr lang="tr-TR" dirty="0"/>
              <a:t> oluşur.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0370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tr-TR" dirty="0"/>
              <a:t>HDL</a:t>
            </a:r>
            <a:r>
              <a:rPr lang="tr-TR" baseline="-25000" dirty="0"/>
              <a:t>2 </a:t>
            </a:r>
            <a:r>
              <a:rPr lang="tr-TR" dirty="0"/>
              <a:t>kolesterol esterlerini karaciğere ve diğer </a:t>
            </a:r>
            <a:r>
              <a:rPr lang="tr-TR" dirty="0" err="1"/>
              <a:t>steroidojenik</a:t>
            </a:r>
            <a:r>
              <a:rPr lang="tr-TR" dirty="0"/>
              <a:t> hücrelere taşır. </a:t>
            </a:r>
            <a:endParaRPr lang="tr-TR" dirty="0" smtClean="0"/>
          </a:p>
          <a:p>
            <a:r>
              <a:rPr lang="tr-TR" dirty="0" smtClean="0"/>
              <a:t>Kolesterol </a:t>
            </a:r>
            <a:r>
              <a:rPr lang="tr-TR" dirty="0"/>
              <a:t>esterlerini boşaltan HDL kolesterol toplamak üzere tekrar </a:t>
            </a:r>
            <a:r>
              <a:rPr lang="tr-TR" dirty="0" err="1"/>
              <a:t>periferik</a:t>
            </a:r>
            <a:r>
              <a:rPr lang="tr-TR" dirty="0"/>
              <a:t> hücrelere gider.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322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/>
              <a:t>Kolesterolün </a:t>
            </a:r>
            <a:r>
              <a:rPr lang="tr-TR" dirty="0" err="1"/>
              <a:t>periferik</a:t>
            </a:r>
            <a:r>
              <a:rPr lang="tr-TR" dirty="0"/>
              <a:t> hücrelerden </a:t>
            </a:r>
            <a:r>
              <a:rPr lang="tr-TR" dirty="0" err="1"/>
              <a:t>HDL’ye</a:t>
            </a:r>
            <a:r>
              <a:rPr lang="tr-TR" dirty="0"/>
              <a:t>, </a:t>
            </a:r>
            <a:r>
              <a:rPr lang="tr-TR" dirty="0" err="1"/>
              <a:t>HDL’den</a:t>
            </a:r>
            <a:r>
              <a:rPr lang="tr-TR" dirty="0"/>
              <a:t> de karaciğere (safra asidi sentezi ve safra yoluyla atılım için) ve </a:t>
            </a:r>
            <a:r>
              <a:rPr lang="tr-TR" dirty="0" err="1"/>
              <a:t>steroidojenik</a:t>
            </a:r>
            <a:r>
              <a:rPr lang="tr-TR" dirty="0"/>
              <a:t> hücrelere (hormon sentezi için) taşınması ‘tersine kolesterol taşınması’ olarak adlandırılır ve özellikle damar dokusu için önemlidir. </a:t>
            </a:r>
            <a:endParaRPr lang="tr-TR" dirty="0" smtClean="0"/>
          </a:p>
          <a:p>
            <a:r>
              <a:rPr lang="tr-TR" dirty="0" err="1" smtClean="0"/>
              <a:t>Subintimadaki</a:t>
            </a:r>
            <a:r>
              <a:rPr lang="tr-TR" dirty="0" smtClean="0"/>
              <a:t> </a:t>
            </a:r>
            <a:r>
              <a:rPr lang="tr-TR" dirty="0"/>
              <a:t>hücrelerde kolesterol seviyesinin azaltılması damar duvarlarında köpük hücrelerinin oluşmasını, dolayısıyla </a:t>
            </a:r>
            <a:r>
              <a:rPr lang="tr-TR" dirty="0" err="1"/>
              <a:t>ateroskleroz</a:t>
            </a:r>
            <a:r>
              <a:rPr lang="tr-TR" dirty="0"/>
              <a:t> gelişmesi riskini azaltacaktır.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9730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Periferik</a:t>
            </a:r>
            <a:r>
              <a:rPr lang="tr-TR" dirty="0"/>
              <a:t> hücrelerden </a:t>
            </a:r>
            <a:r>
              <a:rPr lang="tr-TR" dirty="0" err="1"/>
              <a:t>HDL’ye</a:t>
            </a:r>
            <a:r>
              <a:rPr lang="tr-TR" dirty="0"/>
              <a:t> kolesterolün aktarılmasında ABCA1 rol oynar. </a:t>
            </a:r>
            <a:endParaRPr lang="tr-TR" dirty="0" smtClean="0"/>
          </a:p>
          <a:p>
            <a:r>
              <a:rPr lang="tr-TR" dirty="0" smtClean="0"/>
              <a:t>ABCA1</a:t>
            </a:r>
            <a:r>
              <a:rPr lang="tr-TR" dirty="0"/>
              <a:t>, ATP hidrolizi yoluyla hücre zarının iç katmanında bulunan kolesterolü dış katmanına çıkartır. </a:t>
            </a:r>
            <a:endParaRPr lang="tr-TR" dirty="0" smtClean="0"/>
          </a:p>
          <a:p>
            <a:r>
              <a:rPr lang="tr-TR" dirty="0" smtClean="0"/>
              <a:t>Kolesterol </a:t>
            </a:r>
            <a:r>
              <a:rPr lang="tr-TR" dirty="0"/>
              <a:t>buradan </a:t>
            </a:r>
            <a:r>
              <a:rPr lang="tr-TR" dirty="0" err="1"/>
              <a:t>HDL’ye</a:t>
            </a:r>
            <a:r>
              <a:rPr lang="tr-TR" dirty="0"/>
              <a:t> rahatça geçer. </a:t>
            </a:r>
            <a:endParaRPr lang="tr-TR" dirty="0" smtClean="0"/>
          </a:p>
          <a:p>
            <a:r>
              <a:rPr lang="tr-TR" dirty="0" smtClean="0"/>
              <a:t>HDL</a:t>
            </a:r>
            <a:r>
              <a:rPr lang="tr-TR" baseline="-25000" dirty="0" smtClean="0"/>
              <a:t>2</a:t>
            </a:r>
            <a:r>
              <a:rPr lang="tr-TR" dirty="0" smtClean="0"/>
              <a:t>’deki</a:t>
            </a:r>
            <a:r>
              <a:rPr lang="tr-TR" baseline="-25000" dirty="0" smtClean="0"/>
              <a:t> </a:t>
            </a:r>
            <a:r>
              <a:rPr lang="tr-TR" dirty="0"/>
              <a:t>kolesterol esterlerinin karaciğer ve diğer </a:t>
            </a:r>
            <a:r>
              <a:rPr lang="tr-TR" dirty="0" err="1"/>
              <a:t>steroidojenik</a:t>
            </a:r>
            <a:r>
              <a:rPr lang="tr-TR" dirty="0"/>
              <a:t> hücreler tarafından alınması </a:t>
            </a:r>
            <a:r>
              <a:rPr lang="tr-TR" dirty="0" err="1"/>
              <a:t>HDL’yi</a:t>
            </a:r>
            <a:r>
              <a:rPr lang="tr-TR" dirty="0"/>
              <a:t> bağlayan bir hücre yüzeyi reseptörü olan SR-B1aracılığıyla sağlanır. </a:t>
            </a:r>
          </a:p>
        </p:txBody>
      </p:sp>
    </p:spTree>
    <p:extLst>
      <p:ext uri="{BB962C8B-B14F-4D97-AF65-F5344CB8AC3E}">
        <p14:creationId xmlns:p14="http://schemas.microsoft.com/office/powerpoint/2010/main" val="29933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68052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reseptörde </a:t>
            </a:r>
            <a:r>
              <a:rPr lang="tr-TR" dirty="0" err="1"/>
              <a:t>endositoz</a:t>
            </a:r>
            <a:r>
              <a:rPr lang="tr-TR" dirty="0"/>
              <a:t> işlemi yoktur, HDL reseptöre bir kez bağlanınca kolesterol ve kolesterol esterleri hücrelere nakledilir.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Üzerindeki </a:t>
            </a:r>
            <a:r>
              <a:rPr lang="tr-TR" dirty="0"/>
              <a:t>kolesterol ve esterleri boşaltılınca HDL partikülü SR-B1 reseptöründen ayrılır ve dolaşıma geri döner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485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r>
              <a:rPr lang="tr-TR" dirty="0"/>
              <a:t>HDL yukarıda sıralanan görevlerinin yanı sıra diğer </a:t>
            </a:r>
            <a:r>
              <a:rPr lang="tr-TR" dirty="0" err="1"/>
              <a:t>lipoproteinlerle</a:t>
            </a:r>
            <a:r>
              <a:rPr lang="tr-TR" dirty="0"/>
              <a:t> de alış-veriş yapar. </a:t>
            </a:r>
            <a:endParaRPr lang="tr-TR" dirty="0" smtClean="0"/>
          </a:p>
          <a:p>
            <a:r>
              <a:rPr lang="tr-TR" dirty="0" err="1" smtClean="0"/>
              <a:t>Şilomikronlar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VLDL’ye</a:t>
            </a:r>
            <a:r>
              <a:rPr lang="tr-TR" dirty="0"/>
              <a:t> </a:t>
            </a:r>
            <a:r>
              <a:rPr lang="tr-TR" dirty="0" err="1"/>
              <a:t>ApoC</a:t>
            </a:r>
            <a:r>
              <a:rPr lang="tr-TR" dirty="0"/>
              <a:t>-II ve </a:t>
            </a:r>
            <a:r>
              <a:rPr lang="tr-TR" dirty="0" err="1"/>
              <a:t>ApoE</a:t>
            </a:r>
            <a:r>
              <a:rPr lang="tr-TR" dirty="0"/>
              <a:t> verir. </a:t>
            </a:r>
            <a:endParaRPr lang="tr-TR" dirty="0" smtClean="0"/>
          </a:p>
          <a:p>
            <a:r>
              <a:rPr lang="tr-TR" dirty="0" err="1" smtClean="0"/>
              <a:t>ApoC</a:t>
            </a:r>
            <a:r>
              <a:rPr lang="tr-TR" dirty="0" smtClean="0"/>
              <a:t>-II</a:t>
            </a:r>
            <a:r>
              <a:rPr lang="tr-TR" dirty="0"/>
              <a:t>, </a:t>
            </a:r>
            <a:r>
              <a:rPr lang="tr-TR" dirty="0" err="1"/>
              <a:t>LPL’yi</a:t>
            </a:r>
            <a:r>
              <a:rPr lang="tr-TR" dirty="0"/>
              <a:t> aktive eder ve </a:t>
            </a:r>
            <a:r>
              <a:rPr lang="tr-TR" dirty="0" err="1"/>
              <a:t>şilomikronlar</a:t>
            </a:r>
            <a:r>
              <a:rPr lang="tr-TR" dirty="0"/>
              <a:t> ve </a:t>
            </a:r>
            <a:r>
              <a:rPr lang="tr-TR" dirty="0" err="1"/>
              <a:t>VLDL’deki</a:t>
            </a:r>
            <a:r>
              <a:rPr lang="tr-TR" dirty="0"/>
              <a:t> </a:t>
            </a:r>
            <a:r>
              <a:rPr lang="tr-TR" dirty="0" err="1"/>
              <a:t>TAGların</a:t>
            </a:r>
            <a:r>
              <a:rPr lang="tr-TR" dirty="0"/>
              <a:t> parçalanmasını sağlar.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49034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TAGların</a:t>
            </a:r>
            <a:r>
              <a:rPr lang="tr-TR" dirty="0"/>
              <a:t> parçalanmasından sonra </a:t>
            </a:r>
            <a:r>
              <a:rPr lang="tr-TR" dirty="0" err="1"/>
              <a:t>ApoC</a:t>
            </a:r>
            <a:r>
              <a:rPr lang="tr-TR" dirty="0"/>
              <a:t>-II ve </a:t>
            </a:r>
            <a:r>
              <a:rPr lang="tr-TR" dirty="0" err="1"/>
              <a:t>ApoE</a:t>
            </a:r>
            <a:r>
              <a:rPr lang="tr-TR" dirty="0"/>
              <a:t> </a:t>
            </a:r>
            <a:r>
              <a:rPr lang="tr-TR" dirty="0" err="1"/>
              <a:t>HDL’ye</a:t>
            </a:r>
            <a:r>
              <a:rPr lang="tr-TR" dirty="0"/>
              <a:t> geri döner. </a:t>
            </a:r>
            <a:endParaRPr lang="tr-TR" dirty="0" smtClean="0"/>
          </a:p>
          <a:p>
            <a:r>
              <a:rPr lang="tr-TR" dirty="0" smtClean="0"/>
              <a:t>HDL </a:t>
            </a:r>
            <a:r>
              <a:rPr lang="tr-TR" dirty="0"/>
              <a:t>taşıdığı serbest kolesterol ve kolesterol esterlerini ‘kolesterol ester transfer proteini’ (KETP) aracılığıyla </a:t>
            </a:r>
            <a:r>
              <a:rPr lang="tr-TR" dirty="0" err="1"/>
              <a:t>VLDL’ye</a:t>
            </a:r>
            <a:r>
              <a:rPr lang="tr-TR" dirty="0"/>
              <a:t> nakleder ve buna karşılık </a:t>
            </a:r>
            <a:r>
              <a:rPr lang="tr-TR" dirty="0" err="1"/>
              <a:t>VLDL’den</a:t>
            </a:r>
            <a:r>
              <a:rPr lang="tr-TR" dirty="0"/>
              <a:t> </a:t>
            </a:r>
            <a:r>
              <a:rPr lang="tr-TR" dirty="0" err="1"/>
              <a:t>TAGları</a:t>
            </a:r>
            <a:r>
              <a:rPr lang="tr-TR" dirty="0"/>
              <a:t> </a:t>
            </a:r>
            <a:r>
              <a:rPr lang="tr-TR" dirty="0" smtClean="0"/>
              <a:t>alır.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3562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 err="1"/>
              <a:t>Lipoproteinler</a:t>
            </a:r>
            <a:r>
              <a:rPr lang="tr-TR" dirty="0"/>
              <a:t>; büyüklükleri, özgül ağırlıkları, sahip oldukları </a:t>
            </a:r>
            <a:r>
              <a:rPr lang="tr-TR" dirty="0" err="1"/>
              <a:t>lipid</a:t>
            </a:r>
            <a:r>
              <a:rPr lang="tr-TR" dirty="0"/>
              <a:t> ve </a:t>
            </a:r>
            <a:r>
              <a:rPr lang="tr-TR" dirty="0" err="1"/>
              <a:t>apolipoprotein</a:t>
            </a:r>
            <a:r>
              <a:rPr lang="tr-TR" dirty="0"/>
              <a:t> kompozisyonları ve kaynaklandıkları yerler açısından birbirlerinden </a:t>
            </a:r>
            <a:r>
              <a:rPr lang="tr-TR" dirty="0" smtClean="0"/>
              <a:t>farklıdırlar. </a:t>
            </a:r>
          </a:p>
          <a:p>
            <a:pPr>
              <a:defRPr/>
            </a:pPr>
            <a:r>
              <a:rPr lang="tr-TR" dirty="0" smtClean="0"/>
              <a:t>Temel </a:t>
            </a:r>
            <a:r>
              <a:rPr lang="tr-TR" dirty="0"/>
              <a:t>olarak; </a:t>
            </a:r>
            <a:r>
              <a:rPr lang="tr-TR" dirty="0" err="1"/>
              <a:t>şilomikronlar</a:t>
            </a:r>
            <a:r>
              <a:rPr lang="tr-TR" dirty="0"/>
              <a:t>, çok düşük </a:t>
            </a:r>
            <a:r>
              <a:rPr lang="tr-TR" dirty="0" err="1"/>
              <a:t>dansiteli</a:t>
            </a:r>
            <a:r>
              <a:rPr lang="tr-TR" dirty="0"/>
              <a:t> </a:t>
            </a:r>
            <a:r>
              <a:rPr lang="tr-TR" dirty="0" err="1"/>
              <a:t>lipoproteinler</a:t>
            </a:r>
            <a:r>
              <a:rPr lang="tr-TR" dirty="0"/>
              <a:t> (VLDL), düşük </a:t>
            </a:r>
            <a:r>
              <a:rPr lang="tr-TR" dirty="0" err="1"/>
              <a:t>dansiteli</a:t>
            </a:r>
            <a:r>
              <a:rPr lang="tr-TR" dirty="0"/>
              <a:t> </a:t>
            </a:r>
            <a:r>
              <a:rPr lang="tr-TR" dirty="0" err="1"/>
              <a:t>lipoproteinler</a:t>
            </a:r>
            <a:r>
              <a:rPr lang="tr-TR" dirty="0"/>
              <a:t> (LDL) ve yüksek </a:t>
            </a:r>
            <a:r>
              <a:rPr lang="tr-TR" dirty="0" err="1"/>
              <a:t>dansiteli</a:t>
            </a:r>
            <a:r>
              <a:rPr lang="tr-TR" dirty="0"/>
              <a:t> </a:t>
            </a:r>
            <a:r>
              <a:rPr lang="tr-TR" dirty="0" err="1"/>
              <a:t>lipoproteinler</a:t>
            </a:r>
            <a:r>
              <a:rPr lang="tr-TR" dirty="0"/>
              <a:t> (HDL) olmak üzere dört gruba ayrılırlar.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Ayrıca</a:t>
            </a:r>
            <a:r>
              <a:rPr lang="tr-TR" dirty="0"/>
              <a:t>, </a:t>
            </a:r>
            <a:r>
              <a:rPr lang="tr-TR" dirty="0" err="1"/>
              <a:t>VLDL’den</a:t>
            </a:r>
            <a:r>
              <a:rPr lang="tr-TR" dirty="0"/>
              <a:t> </a:t>
            </a:r>
            <a:r>
              <a:rPr lang="tr-TR" dirty="0" err="1"/>
              <a:t>LDL’nin</a:t>
            </a:r>
            <a:r>
              <a:rPr lang="tr-TR" dirty="0"/>
              <a:t> oluşması yolunda ortaya çıkan bir ara </a:t>
            </a:r>
            <a:r>
              <a:rPr lang="tr-TR" dirty="0" err="1"/>
              <a:t>lipoprotein</a:t>
            </a:r>
            <a:r>
              <a:rPr lang="tr-TR" dirty="0"/>
              <a:t> grubu da orta </a:t>
            </a:r>
            <a:r>
              <a:rPr lang="tr-TR" dirty="0" err="1"/>
              <a:t>dansiteli</a:t>
            </a:r>
            <a:r>
              <a:rPr lang="tr-TR" dirty="0"/>
              <a:t> </a:t>
            </a:r>
            <a:r>
              <a:rPr lang="tr-TR" dirty="0" err="1"/>
              <a:t>lipoproteinler</a:t>
            </a:r>
            <a:r>
              <a:rPr lang="tr-TR" dirty="0"/>
              <a:t> (IDL)’</a:t>
            </a:r>
            <a:r>
              <a:rPr lang="tr-TR" dirty="0" err="1"/>
              <a:t>dir</a:t>
            </a:r>
            <a:r>
              <a:rPr lang="tr-TR" dirty="0"/>
              <a:t>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64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Şilomikronlar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İnce barsak mukoza hücrelerinde </a:t>
            </a:r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retikulumda</a:t>
            </a:r>
            <a:r>
              <a:rPr lang="tr-TR" dirty="0"/>
              <a:t> sentezlenirler. </a:t>
            </a:r>
            <a:endParaRPr lang="tr-TR" dirty="0" smtClean="0"/>
          </a:p>
          <a:p>
            <a:r>
              <a:rPr lang="tr-TR" dirty="0" smtClean="0"/>
              <a:t>Sindirim </a:t>
            </a:r>
            <a:r>
              <a:rPr lang="tr-TR" dirty="0"/>
              <a:t>kanalından alınan </a:t>
            </a:r>
            <a:r>
              <a:rPr lang="tr-TR" dirty="0" err="1"/>
              <a:t>triaçilgliserol</a:t>
            </a:r>
            <a:r>
              <a:rPr lang="tr-TR" dirty="0"/>
              <a:t>(TAG)’</a:t>
            </a:r>
            <a:r>
              <a:rPr lang="tr-TR" dirty="0" err="1"/>
              <a:t>lerin</a:t>
            </a:r>
            <a:r>
              <a:rPr lang="tr-TR" dirty="0"/>
              <a:t>, kolesterolün, kolesterol esterlerinin, </a:t>
            </a:r>
            <a:r>
              <a:rPr lang="tr-TR" dirty="0" err="1"/>
              <a:t>fosfolipidlerin</a:t>
            </a:r>
            <a:r>
              <a:rPr lang="tr-TR" dirty="0"/>
              <a:t>, yağda çözünen vitaminlerin </a:t>
            </a:r>
            <a:r>
              <a:rPr lang="tr-TR" dirty="0" err="1"/>
              <a:t>periferik</a:t>
            </a:r>
            <a:r>
              <a:rPr lang="tr-TR" dirty="0"/>
              <a:t> dokulara taşınmasını sağlarlar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8931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tr-TR" dirty="0" err="1"/>
              <a:t>Periferik</a:t>
            </a:r>
            <a:r>
              <a:rPr lang="tr-TR" dirty="0"/>
              <a:t> doku </a:t>
            </a:r>
            <a:r>
              <a:rPr lang="tr-TR" dirty="0" err="1"/>
              <a:t>kapillerlerinde</a:t>
            </a:r>
            <a:r>
              <a:rPr lang="tr-TR" dirty="0"/>
              <a:t> (yağ, kalp ve kas dokuları) </a:t>
            </a:r>
            <a:r>
              <a:rPr lang="tr-TR" dirty="0" err="1"/>
              <a:t>ApoC-II’nin</a:t>
            </a:r>
            <a:r>
              <a:rPr lang="tr-TR" dirty="0"/>
              <a:t> yardımıyla aktive olan </a:t>
            </a:r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 (LPL)’</a:t>
            </a:r>
            <a:r>
              <a:rPr lang="tr-TR" dirty="0" err="1"/>
              <a:t>ın</a:t>
            </a:r>
            <a:r>
              <a:rPr lang="tr-TR" dirty="0"/>
              <a:t> etkisiyle, </a:t>
            </a:r>
            <a:r>
              <a:rPr lang="tr-TR" dirty="0" err="1"/>
              <a:t>şilomikronların</a:t>
            </a:r>
            <a:r>
              <a:rPr lang="tr-TR" dirty="0"/>
              <a:t> yapısında bulunan </a:t>
            </a:r>
            <a:r>
              <a:rPr lang="tr-TR" dirty="0" err="1"/>
              <a:t>TAG’ların</a:t>
            </a:r>
            <a:r>
              <a:rPr lang="tr-TR" dirty="0"/>
              <a:t> %90’ından fazlası parçalanır, partiküller küçülürken özgül ağırlıkları artar.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9582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3204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ApoC</a:t>
            </a:r>
            <a:r>
              <a:rPr lang="tr-TR" dirty="0"/>
              <a:t>-II, </a:t>
            </a:r>
            <a:r>
              <a:rPr lang="tr-TR" dirty="0" err="1"/>
              <a:t>HDL’ye</a:t>
            </a:r>
            <a:r>
              <a:rPr lang="tr-TR" dirty="0"/>
              <a:t> geri döner.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Böylece </a:t>
            </a:r>
            <a:r>
              <a:rPr lang="tr-TR" dirty="0" err="1"/>
              <a:t>şilomikron</a:t>
            </a:r>
            <a:r>
              <a:rPr lang="tr-TR" dirty="0"/>
              <a:t> artıkları oluşur.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Şilomikron</a:t>
            </a:r>
            <a:r>
              <a:rPr lang="tr-TR" dirty="0" smtClean="0"/>
              <a:t> </a:t>
            </a:r>
            <a:r>
              <a:rPr lang="tr-TR" dirty="0"/>
              <a:t>artıkları karaciğerde bulunan </a:t>
            </a:r>
            <a:r>
              <a:rPr lang="tr-TR" dirty="0" err="1"/>
              <a:t>lipoprotein</a:t>
            </a:r>
            <a:r>
              <a:rPr lang="tr-TR" dirty="0"/>
              <a:t> reseptörlerine (bu reseptörler </a:t>
            </a:r>
            <a:r>
              <a:rPr lang="tr-TR" dirty="0" err="1"/>
              <a:t>ApoE’yi</a:t>
            </a:r>
            <a:r>
              <a:rPr lang="tr-TR" dirty="0"/>
              <a:t> tanır) bağlanarak </a:t>
            </a:r>
            <a:r>
              <a:rPr lang="tr-TR" dirty="0" err="1"/>
              <a:t>endositozla</a:t>
            </a:r>
            <a:r>
              <a:rPr lang="tr-TR" dirty="0"/>
              <a:t> hücre içine alınır.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9861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Bundan sonra </a:t>
            </a:r>
            <a:r>
              <a:rPr lang="tr-TR" dirty="0" err="1"/>
              <a:t>endositoz</a:t>
            </a:r>
            <a:r>
              <a:rPr lang="tr-TR" dirty="0"/>
              <a:t> vezikülü </a:t>
            </a:r>
            <a:r>
              <a:rPr lang="tr-TR" dirty="0" err="1"/>
              <a:t>lizozomla</a:t>
            </a:r>
            <a:r>
              <a:rPr lang="tr-TR" dirty="0"/>
              <a:t> birleşir ve </a:t>
            </a:r>
            <a:r>
              <a:rPr lang="tr-TR" dirty="0" err="1"/>
              <a:t>lizozomal</a:t>
            </a:r>
            <a:r>
              <a:rPr lang="tr-TR" dirty="0"/>
              <a:t> enzimlerin </a:t>
            </a:r>
            <a:r>
              <a:rPr lang="tr-TR" dirty="0" err="1"/>
              <a:t>apolipoproteinler</a:t>
            </a:r>
            <a:r>
              <a:rPr lang="tr-TR" dirty="0"/>
              <a:t>, </a:t>
            </a:r>
            <a:r>
              <a:rPr lang="tr-TR" dirty="0" err="1"/>
              <a:t>TAGlar</a:t>
            </a:r>
            <a:r>
              <a:rPr lang="tr-TR" dirty="0"/>
              <a:t> ve kolesterol esterlerini sindirmesi sonucunda aminoasitler, yağ asitleri, kolesterol açığa çıkar ve bunlar hücrede kullanılır.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Reseptör </a:t>
            </a:r>
            <a:r>
              <a:rPr lang="tr-TR" dirty="0"/>
              <a:t>ise sindirilmeden tekrar hücre yüzeyine gönderilir.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162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r>
              <a:rPr lang="tr-TR" dirty="0"/>
              <a:t>Yağ dokusunda ve kas dokusunda bulunan LPL </a:t>
            </a:r>
            <a:r>
              <a:rPr lang="tr-TR" dirty="0" err="1"/>
              <a:t>izoenzimleri</a:t>
            </a:r>
            <a:r>
              <a:rPr lang="tr-TR" dirty="0"/>
              <a:t> farklı K</a:t>
            </a:r>
            <a:r>
              <a:rPr lang="tr-TR" baseline="-25000" dirty="0"/>
              <a:t>m</a:t>
            </a:r>
            <a:r>
              <a:rPr lang="tr-TR" dirty="0"/>
              <a:t> değerlerine sahiptir. </a:t>
            </a:r>
            <a:endParaRPr lang="tr-TR" dirty="0" smtClean="0"/>
          </a:p>
          <a:p>
            <a:r>
              <a:rPr lang="tr-TR" dirty="0" smtClean="0"/>
              <a:t>Yağ </a:t>
            </a:r>
            <a:r>
              <a:rPr lang="tr-TR" dirty="0"/>
              <a:t>dokusundaki </a:t>
            </a:r>
            <a:r>
              <a:rPr lang="tr-TR" dirty="0" err="1"/>
              <a:t>izoenzimin</a:t>
            </a:r>
            <a:r>
              <a:rPr lang="tr-TR" dirty="0"/>
              <a:t> K</a:t>
            </a:r>
            <a:r>
              <a:rPr lang="tr-TR" baseline="-25000" dirty="0"/>
              <a:t>m</a:t>
            </a:r>
            <a:r>
              <a:rPr lang="tr-TR" dirty="0"/>
              <a:t> değeri yüksek, kas dokusundakinin değeri ise daha düşüktür. Yani, yağ dokusundaki </a:t>
            </a:r>
            <a:r>
              <a:rPr lang="tr-TR" dirty="0" err="1"/>
              <a:t>izoenzim</a:t>
            </a:r>
            <a:r>
              <a:rPr lang="tr-TR" dirty="0"/>
              <a:t> ancak plazma </a:t>
            </a:r>
            <a:r>
              <a:rPr lang="tr-TR" dirty="0" err="1"/>
              <a:t>lipoprotein</a:t>
            </a:r>
            <a:r>
              <a:rPr lang="tr-TR" dirty="0"/>
              <a:t> konsantrasyonunun yüksek olduğu durumlarda etkisini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2581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Şilomikronlardaki</a:t>
            </a:r>
            <a:r>
              <a:rPr lang="tr-TR" dirty="0"/>
              <a:t> </a:t>
            </a:r>
            <a:r>
              <a:rPr lang="tr-TR" dirty="0" err="1"/>
              <a:t>TAGlar</a:t>
            </a:r>
            <a:r>
              <a:rPr lang="tr-TR" dirty="0"/>
              <a:t> LPL tarafından parçalanır, açığa çıkan yağ asitleri yağ dokusu hücreleri (</a:t>
            </a:r>
            <a:r>
              <a:rPr lang="tr-TR" dirty="0" err="1"/>
              <a:t>adipositler</a:t>
            </a:r>
            <a:r>
              <a:rPr lang="tr-TR" dirty="0"/>
              <a:t>) içine alınır ve yeniden TAG sentezlenerek depolanır.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Kas </a:t>
            </a:r>
            <a:r>
              <a:rPr lang="tr-TR" dirty="0"/>
              <a:t>dokusunda bulunan LPL </a:t>
            </a:r>
            <a:r>
              <a:rPr lang="tr-TR" dirty="0" err="1"/>
              <a:t>izoenzimi</a:t>
            </a:r>
            <a:r>
              <a:rPr lang="tr-TR" dirty="0"/>
              <a:t> ise plazma </a:t>
            </a:r>
            <a:r>
              <a:rPr lang="tr-TR" dirty="0" err="1"/>
              <a:t>lipoprotein</a:t>
            </a:r>
            <a:r>
              <a:rPr lang="tr-TR" dirty="0"/>
              <a:t> konsantrasyonu düşük bile olsa etkisini gösterir ve açığa çıkan yağ asitlerini enerji ihtiyacı için kullanır.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955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1191</Words>
  <Application>Microsoft Office PowerPoint</Application>
  <PresentationFormat>Ekran Gösterisi (4:3)</PresentationFormat>
  <Paragraphs>75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Ofis Teması</vt:lpstr>
      <vt:lpstr>PLAZMA LİPOPROTEİNLERİ</vt:lpstr>
      <vt:lpstr>PowerPoint Sunusu</vt:lpstr>
      <vt:lpstr>PowerPoint Sunusu</vt:lpstr>
      <vt:lpstr>Şilomikronlar</vt:lpstr>
      <vt:lpstr>PowerPoint Sunusu</vt:lpstr>
      <vt:lpstr>PowerPoint Sunusu</vt:lpstr>
      <vt:lpstr>PowerPoint Sunusu</vt:lpstr>
      <vt:lpstr>PowerPoint Sunusu</vt:lpstr>
      <vt:lpstr>PowerPoint Sunusu</vt:lpstr>
      <vt:lpstr>VLDL ve IDL</vt:lpstr>
      <vt:lpstr>PowerPoint Sunusu</vt:lpstr>
      <vt:lpstr>PowerPoint Sunusu</vt:lpstr>
      <vt:lpstr>PowerPoint Sunusu</vt:lpstr>
      <vt:lpstr>PowerPoint Sunusu</vt:lpstr>
      <vt:lpstr>PowerPoint Sunusu</vt:lpstr>
      <vt:lpstr>LDL</vt:lpstr>
      <vt:lpstr>PowerPoint Sunusu</vt:lpstr>
      <vt:lpstr>PowerPoint Sunusu</vt:lpstr>
      <vt:lpstr>PowerPoint Sunusu</vt:lpstr>
      <vt:lpstr>PowerPoint Sunusu</vt:lpstr>
      <vt:lpstr>HDL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PLAZMA LİPOPROTEİNLERİ</dc:title>
  <dc:creator>user</dc:creator>
  <cp:lastModifiedBy>user</cp:lastModifiedBy>
  <cp:revision>3</cp:revision>
  <dcterms:created xsi:type="dcterms:W3CDTF">2017-11-29T15:21:45Z</dcterms:created>
  <dcterms:modified xsi:type="dcterms:W3CDTF">2017-11-29T15:46:28Z</dcterms:modified>
</cp:coreProperties>
</file>