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20" r:id="rId3"/>
    <p:sldId id="322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21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4" r:id="rId24"/>
    <p:sldId id="333" r:id="rId25"/>
    <p:sldId id="335" r:id="rId26"/>
    <p:sldId id="336" r:id="rId27"/>
    <p:sldId id="337" r:id="rId28"/>
    <p:sldId id="338" r:id="rId29"/>
    <p:sldId id="340" r:id="rId30"/>
    <p:sldId id="339" r:id="rId31"/>
    <p:sldId id="341" r:id="rId32"/>
    <p:sldId id="342" r:id="rId33"/>
    <p:sldId id="343" r:id="rId34"/>
    <p:sldId id="344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  <p:sldId id="286" r:id="rId44"/>
    <p:sldId id="319" r:id="rId4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C47-9EA6-F541-8A9B-1F36309176A6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3753-DC10-434C-8B27-048A8017EE3B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3C11-99C0-3F40-AC21-F9AD3365450A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842F-3AD8-8B4A-A8D6-37E4E32C0C60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EAA-CCCA-0346-B41B-2A303242FD28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17F2-1868-724F-B043-34D3CCD14939}" type="datetime1">
              <a:rPr lang="tr-TR" smtClean="0"/>
              <a:t>13.12.2020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2C4-C8C6-8245-8451-6FA93CCB1524}" type="datetime1">
              <a:rPr lang="tr-TR" smtClean="0"/>
              <a:t>13.12.2020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F13E-B6FF-B74C-A6C4-C68E936CE8D8}" type="datetime1">
              <a:rPr lang="tr-TR" smtClean="0"/>
              <a:t>13.12.2020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6CEF-81CC-9343-B1A9-A5A82F925CBD}" type="datetime1">
              <a:rPr lang="tr-TR" smtClean="0"/>
              <a:t>13.12.2020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6FB7-14C3-0647-8E29-A6F6A3C7F2AF}" type="datetime1">
              <a:rPr lang="tr-TR" smtClean="0"/>
              <a:t>13.12.2020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AA90-BAC0-274A-ACD8-69AF70ABF6EE}" type="datetime1">
              <a:rPr lang="tr-TR" smtClean="0"/>
              <a:t>13.12.2020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90AE-E0BC-2B42-AB61-CA044E2904BF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Sosyal</a:t>
            </a:r>
            <a:br>
              <a:rPr lang="tr-TR" sz="5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5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Yapısı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C9B317-B6ED-8D48-BDAC-C36F788D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 Bir Tarihçe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A158FE-BA65-8649-898F-707A6320E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yer almaları 1980’li,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1990’lı yıllardan itibaren giderek arttı.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1980’li yıllar,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imalat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yerine bilgi ve hizmet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yıllardı.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ve hizmet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kadınların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çalışmasına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uygun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fırsatlar sunmaktaydı.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1970’li yıllardan itibaren,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 hareketleri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yükselişe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Bunun yansıması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hayatında cinsiyete dayalı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ayrımcılığın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kaldırılması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verildi ve cinsiyet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eşitliğine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kazanımlar elde edildi.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seviyesindeki,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kadınların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fazla yer almalarını da beraberinde getirdi.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3100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6DD2BD-C3C4-3E44-B967-0E3EE6724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 Bir Tarihçe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376C1-7BDD-EB44-A094-D060A76EE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30 yılda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fazla kadın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hayatında yer aldı. Toplumsal hayatın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alanlarında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geçmişle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kıyaslanmayacak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pozisyonlar elde ettiler. Sivil toplum der-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kurdular. Bu durum ailede ve evlilik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beraberinde getirdi.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Kentsel alanlarda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yaşayan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seviyelerini art-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tıran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kadınların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ücretli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işlerde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imkânına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kavuşarak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olarak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bağımsızlıklarını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kazanmıs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olmaları evliliklerini geciktirerek aile kurma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sürelerinin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uzamasına; aile kurulduktan sonra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sahibi olma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süresinin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uzamasına; nihai olarak da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boşanma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hızlarını artırarak evliliklerin sonlanmasına etkide bulunarak aile yapısının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değişimine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katkıda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2014: 25).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7206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E3CBED-C98D-1D4E-9327-727822C58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İşlevleri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B9C064-37E2-A140-8791-769046BBF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Toplumsallaştırma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Toplumsallaşmanın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kurumu ailedir.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hayata dair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yanlıs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çirkin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vb. kavramları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kurumdur. Her toplumda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niyet, ideolojik, ekonomik arka plana sahip aileler bulunmaktadır.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aileler,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toplumsallaşma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sahiptir. Ailede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/tutum/ zihniyete sahip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yetişen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toplumsal alanda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öğretecek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farklılıkları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törpüleyecek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 olarak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çıkacaktır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4296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C3FE4F-D7F1-7D47-A62B-466D12206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İşlevleri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F5E477-57E2-204A-B9F2-1DADE918C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Çocuk</a:t>
            </a:r>
            <a:r>
              <a:rPr lang="tr-TR" b="1" dirty="0"/>
              <a:t> sahibi olma: </a:t>
            </a:r>
            <a:r>
              <a:rPr lang="tr-TR" dirty="0"/>
              <a:t>Ailenin en </a:t>
            </a:r>
            <a:r>
              <a:rPr lang="tr-TR" dirty="0" err="1"/>
              <a:t>önemli</a:t>
            </a:r>
            <a:r>
              <a:rPr lang="tr-TR" dirty="0"/>
              <a:t> iş- </a:t>
            </a:r>
            <a:r>
              <a:rPr lang="tr-TR" dirty="0" err="1"/>
              <a:t>levleri</a:t>
            </a:r>
            <a:r>
              <a:rPr lang="tr-TR" dirty="0"/>
              <a:t> arasında </a:t>
            </a:r>
            <a:r>
              <a:rPr lang="tr-TR" dirty="0" err="1"/>
              <a:t>çocuk</a:t>
            </a:r>
            <a:r>
              <a:rPr lang="tr-TR" dirty="0"/>
              <a:t> sahibi olma ve neslin </a:t>
            </a:r>
            <a:r>
              <a:rPr lang="tr-TR" dirty="0" err="1"/>
              <a:t>devamlılığını</a:t>
            </a:r>
            <a:r>
              <a:rPr lang="tr-TR" dirty="0"/>
              <a:t> </a:t>
            </a:r>
            <a:r>
              <a:rPr lang="tr-TR" dirty="0" err="1"/>
              <a:t>sağlama</a:t>
            </a:r>
            <a:r>
              <a:rPr lang="tr-TR" dirty="0"/>
              <a:t> yer almaktadır. Bazı </a:t>
            </a:r>
            <a:r>
              <a:rPr lang="tr-TR" dirty="0" err="1"/>
              <a:t>ülkelerde</a:t>
            </a:r>
            <a:r>
              <a:rPr lang="tr-TR" dirty="0"/>
              <a:t> birlikte </a:t>
            </a:r>
            <a:r>
              <a:rPr lang="tr-TR" dirty="0" err="1"/>
              <a:t>yaşama</a:t>
            </a:r>
            <a:r>
              <a:rPr lang="tr-TR" dirty="0"/>
              <a:t> oranlarında, evlenmeden </a:t>
            </a:r>
            <a:r>
              <a:rPr lang="tr-TR" dirty="0" err="1"/>
              <a:t>çocuk</a:t>
            </a:r>
            <a:r>
              <a:rPr lang="tr-TR" dirty="0"/>
              <a:t> sahibi olma oranlarında </a:t>
            </a:r>
            <a:r>
              <a:rPr lang="tr-TR" dirty="0" err="1"/>
              <a:t>artıs</a:t>
            </a:r>
            <a:r>
              <a:rPr lang="tr-TR" dirty="0"/>
              <a:t>̧ olsa bile, </a:t>
            </a:r>
            <a:r>
              <a:rPr lang="tr-TR" dirty="0" err="1"/>
              <a:t>çocuk</a:t>
            </a:r>
            <a:r>
              <a:rPr lang="tr-TR" dirty="0"/>
              <a:t> sahibi olma </a:t>
            </a:r>
            <a:r>
              <a:rPr lang="tr-TR" dirty="0" err="1"/>
              <a:t>sürecinde</a:t>
            </a:r>
            <a:r>
              <a:rPr lang="tr-TR" dirty="0"/>
              <a:t> aile olma </a:t>
            </a:r>
            <a:r>
              <a:rPr lang="tr-TR" dirty="0" err="1"/>
              <a:t>düşüncesi</a:t>
            </a:r>
            <a:r>
              <a:rPr lang="tr-TR" dirty="0"/>
              <a:t> her toplumda yaygındır. </a:t>
            </a:r>
          </a:p>
          <a:p>
            <a:r>
              <a:rPr lang="tr-TR" b="1" dirty="0" err="1"/>
              <a:t>İlişkiyi</a:t>
            </a:r>
            <a:r>
              <a:rPr lang="tr-TR" b="1" dirty="0"/>
              <a:t> </a:t>
            </a:r>
            <a:r>
              <a:rPr lang="tr-TR" b="1" dirty="0" err="1"/>
              <a:t>meşrulaştırma</a:t>
            </a:r>
            <a:r>
              <a:rPr lang="tr-TR" b="1" dirty="0"/>
              <a:t>: </a:t>
            </a:r>
            <a:r>
              <a:rPr lang="tr-TR" dirty="0"/>
              <a:t>Aile, toplumlarda </a:t>
            </a:r>
            <a:r>
              <a:rPr lang="tr-TR" dirty="0" err="1"/>
              <a:t>ilişkiyi</a:t>
            </a:r>
            <a:r>
              <a:rPr lang="tr-TR" dirty="0"/>
              <a:t> </a:t>
            </a:r>
            <a:r>
              <a:rPr lang="tr-TR" dirty="0" err="1"/>
              <a:t>meşrulaştıran</a:t>
            </a:r>
            <a:r>
              <a:rPr lang="tr-TR" dirty="0"/>
              <a:t> en </a:t>
            </a:r>
            <a:r>
              <a:rPr lang="tr-TR" dirty="0" err="1"/>
              <a:t>önemli</a:t>
            </a:r>
            <a:r>
              <a:rPr lang="tr-TR" dirty="0"/>
              <a:t> kurumdur. </a:t>
            </a:r>
            <a:r>
              <a:rPr lang="tr-TR" dirty="0" err="1"/>
              <a:t>Birçok</a:t>
            </a:r>
            <a:r>
              <a:rPr lang="tr-TR" dirty="0"/>
              <a:t> toplumda/dinde/ grupta evlenmeden </a:t>
            </a:r>
            <a:r>
              <a:rPr lang="tr-TR" dirty="0" err="1"/>
              <a:t>önce</a:t>
            </a:r>
            <a:r>
              <a:rPr lang="tr-TR" dirty="0"/>
              <a:t> </a:t>
            </a:r>
            <a:r>
              <a:rPr lang="tr-TR" dirty="0" err="1"/>
              <a:t>ilişki</a:t>
            </a:r>
            <a:r>
              <a:rPr lang="tr-TR" dirty="0"/>
              <a:t> </a:t>
            </a:r>
            <a:r>
              <a:rPr lang="tr-TR" dirty="0" err="1"/>
              <a:t>yaşanması</a:t>
            </a:r>
            <a:r>
              <a:rPr lang="tr-TR" dirty="0"/>
              <a:t> </a:t>
            </a:r>
            <a:r>
              <a:rPr lang="tr-TR" dirty="0" err="1"/>
              <a:t>hos</a:t>
            </a:r>
            <a:r>
              <a:rPr lang="tr-TR" dirty="0"/>
              <a:t>̧ </a:t>
            </a:r>
            <a:r>
              <a:rPr lang="tr-TR" dirty="0" err="1"/>
              <a:t>görülmez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5493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EE9EA4-3E53-F34E-B840-56577732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İşlevleri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0B53C1-07AD-BA44-9855-16AE71D3C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/>
              <a:t>Duygusal </a:t>
            </a:r>
            <a:r>
              <a:rPr lang="tr-TR" b="1" dirty="0" err="1"/>
              <a:t>paylaşım</a:t>
            </a:r>
            <a:r>
              <a:rPr lang="tr-TR" b="1" dirty="0"/>
              <a:t>, destek olma: </a:t>
            </a:r>
            <a:r>
              <a:rPr lang="tr-TR" dirty="0"/>
              <a:t>1980’li yıllardan itibaren </a:t>
            </a:r>
            <a:r>
              <a:rPr lang="tr-TR" dirty="0" err="1"/>
              <a:t>dünyada</a:t>
            </a:r>
            <a:r>
              <a:rPr lang="tr-TR" dirty="0"/>
              <a:t> </a:t>
            </a:r>
            <a:r>
              <a:rPr lang="tr-TR" dirty="0" err="1"/>
              <a:t>yaşanan</a:t>
            </a:r>
            <a:r>
              <a:rPr lang="tr-TR" dirty="0"/>
              <a:t> </a:t>
            </a:r>
            <a:r>
              <a:rPr lang="tr-TR" dirty="0" err="1"/>
              <a:t>birçok</a:t>
            </a:r>
            <a:r>
              <a:rPr lang="tr-TR" dirty="0"/>
              <a:t> farklı </a:t>
            </a:r>
            <a:r>
              <a:rPr lang="tr-TR" dirty="0" err="1"/>
              <a:t>gelişmenin</a:t>
            </a:r>
            <a:r>
              <a:rPr lang="tr-TR" dirty="0"/>
              <a:t> de etkisiyle bireycilik, </a:t>
            </a:r>
            <a:r>
              <a:rPr lang="tr-TR" dirty="0" err="1"/>
              <a:t>özellikle</a:t>
            </a:r>
            <a:r>
              <a:rPr lang="tr-TR" dirty="0"/>
              <a:t> </a:t>
            </a:r>
            <a:r>
              <a:rPr lang="tr-TR" dirty="0" err="1"/>
              <a:t>gelişmis</a:t>
            </a:r>
            <a:r>
              <a:rPr lang="tr-TR" dirty="0"/>
              <a:t>̧ </a:t>
            </a:r>
            <a:r>
              <a:rPr lang="tr-TR" dirty="0" err="1"/>
              <a:t>ülkelerde</a:t>
            </a:r>
            <a:r>
              <a:rPr lang="tr-TR" dirty="0"/>
              <a:t> </a:t>
            </a:r>
            <a:r>
              <a:rPr lang="tr-TR" dirty="0" err="1"/>
              <a:t>hâkim</a:t>
            </a:r>
            <a:r>
              <a:rPr lang="tr-TR" dirty="0"/>
              <a:t> </a:t>
            </a:r>
            <a:r>
              <a:rPr lang="tr-TR" dirty="0" err="1"/>
              <a:t>değerler</a:t>
            </a:r>
            <a:r>
              <a:rPr lang="tr-TR" dirty="0"/>
              <a:t>- den birisi haline gelir. Bireycilikle birlikte, toplumsal </a:t>
            </a:r>
            <a:r>
              <a:rPr lang="tr-TR" dirty="0" err="1"/>
              <a:t>bağlarda</a:t>
            </a:r>
            <a:r>
              <a:rPr lang="tr-TR" dirty="0"/>
              <a:t> </a:t>
            </a:r>
            <a:r>
              <a:rPr lang="tr-TR" dirty="0" err="1"/>
              <a:t>aşınma</a:t>
            </a:r>
            <a:r>
              <a:rPr lang="tr-TR" dirty="0"/>
              <a:t>, konformizm, egoizm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çıkan</a:t>
            </a:r>
            <a:r>
              <a:rPr lang="tr-TR" dirty="0"/>
              <a:t> unsurlardan bazılarıdır. Bu </a:t>
            </a:r>
            <a:r>
              <a:rPr lang="tr-TR" dirty="0" err="1"/>
              <a:t>kişilik</a:t>
            </a:r>
            <a:r>
              <a:rPr lang="tr-TR" dirty="0"/>
              <a:t> yapısıyla birlikte, </a:t>
            </a:r>
            <a:r>
              <a:rPr lang="tr-TR" dirty="0" err="1"/>
              <a:t>yalnızlaşma</a:t>
            </a:r>
            <a:r>
              <a:rPr lang="tr-TR" dirty="0"/>
              <a:t> giderek artar. Aile, </a:t>
            </a:r>
            <a:r>
              <a:rPr lang="tr-TR" dirty="0" err="1"/>
              <a:t>üyeleri</a:t>
            </a:r>
            <a:r>
              <a:rPr lang="tr-TR" dirty="0"/>
              <a:t> arasında duygusal bir </a:t>
            </a:r>
            <a:r>
              <a:rPr lang="tr-TR" dirty="0" err="1"/>
              <a:t>bag</a:t>
            </a:r>
            <a:r>
              <a:rPr lang="tr-TR" dirty="0"/>
              <a:t>̆ kurmayı, duygusal </a:t>
            </a:r>
            <a:r>
              <a:rPr lang="tr-TR" dirty="0" err="1"/>
              <a:t>paylaşımı</a:t>
            </a:r>
            <a:r>
              <a:rPr lang="tr-TR" dirty="0"/>
              <a:t> </a:t>
            </a:r>
            <a:r>
              <a:rPr lang="tr-TR" dirty="0" err="1"/>
              <a:t>sağlar</a:t>
            </a:r>
            <a:r>
              <a:rPr lang="tr-TR" dirty="0"/>
              <a:t>. Batıda </a:t>
            </a:r>
            <a:r>
              <a:rPr lang="tr-TR" dirty="0" err="1"/>
              <a:t>özellikle</a:t>
            </a:r>
            <a:r>
              <a:rPr lang="tr-TR" dirty="0"/>
              <a:t> her evde hayvan besleme- </a:t>
            </a:r>
            <a:r>
              <a:rPr lang="tr-TR" dirty="0" err="1"/>
              <a:t>nin</a:t>
            </a:r>
            <a:r>
              <a:rPr lang="tr-TR" dirty="0"/>
              <a:t> arka planında hayvan sevgisi kadar, bir canlıyla </a:t>
            </a:r>
            <a:r>
              <a:rPr lang="tr-TR" dirty="0" err="1"/>
              <a:t>iletişim</a:t>
            </a:r>
            <a:r>
              <a:rPr lang="tr-TR" dirty="0"/>
              <a:t> kurabilme duygusu da </a:t>
            </a:r>
            <a:r>
              <a:rPr lang="tr-TR" dirty="0" err="1"/>
              <a:t>önemli</a:t>
            </a:r>
            <a:r>
              <a:rPr lang="tr-TR" dirty="0"/>
              <a:t> rol oynar. </a:t>
            </a:r>
            <a:r>
              <a:rPr lang="tr-TR" dirty="0" err="1"/>
              <a:t>Gelişmis</a:t>
            </a:r>
            <a:r>
              <a:rPr lang="tr-TR" dirty="0"/>
              <a:t>̧ </a:t>
            </a:r>
            <a:r>
              <a:rPr lang="tr-TR" dirty="0" err="1"/>
              <a:t>ülkelerde</a:t>
            </a:r>
            <a:r>
              <a:rPr lang="tr-TR" dirty="0"/>
              <a:t> yalnız </a:t>
            </a:r>
            <a:r>
              <a:rPr lang="tr-TR" dirty="0" err="1"/>
              <a:t>yaşayan</a:t>
            </a:r>
            <a:r>
              <a:rPr lang="tr-TR" dirty="0"/>
              <a:t>, huzurevlerinde kalan </a:t>
            </a:r>
            <a:r>
              <a:rPr lang="tr-TR" dirty="0" err="1"/>
              <a:t>yaşlı</a:t>
            </a:r>
            <a:r>
              <a:rPr lang="tr-TR" dirty="0"/>
              <a:t> </a:t>
            </a:r>
            <a:r>
              <a:rPr lang="tr-TR" dirty="0" err="1"/>
              <a:t>kişiler</a:t>
            </a:r>
            <a:r>
              <a:rPr lang="tr-TR" dirty="0"/>
              <a:t> </a:t>
            </a:r>
            <a:r>
              <a:rPr lang="tr-TR" dirty="0" err="1"/>
              <a:t>açısından</a:t>
            </a:r>
            <a:r>
              <a:rPr lang="tr-TR" dirty="0"/>
              <a:t>, sosyal </a:t>
            </a:r>
            <a:r>
              <a:rPr lang="tr-TR" dirty="0" err="1"/>
              <a:t>etkileşimi</a:t>
            </a:r>
            <a:r>
              <a:rPr lang="tr-TR" dirty="0"/>
              <a:t>, duygusal </a:t>
            </a:r>
            <a:r>
              <a:rPr lang="tr-TR" dirty="0" err="1"/>
              <a:t>paylaşımı</a:t>
            </a:r>
            <a:r>
              <a:rPr lang="tr-TR" dirty="0"/>
              <a:t> </a:t>
            </a:r>
            <a:r>
              <a:rPr lang="tr-TR" dirty="0" err="1"/>
              <a:t>sağlayabilmek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insanların bir arada </a:t>
            </a:r>
            <a:r>
              <a:rPr lang="tr-TR" dirty="0" err="1"/>
              <a:t>bulunduğu</a:t>
            </a:r>
            <a:r>
              <a:rPr lang="tr-TR" dirty="0"/>
              <a:t> farklı aktiviteler sıklıkla </a:t>
            </a:r>
            <a:r>
              <a:rPr lang="tr-TR" dirty="0" err="1"/>
              <a:t>düzenlenmektedir</a:t>
            </a:r>
            <a:r>
              <a:rPr lang="tr-TR" dirty="0"/>
              <a:t>. Aile, hayatın her </a:t>
            </a:r>
            <a:r>
              <a:rPr lang="tr-TR" dirty="0" err="1"/>
              <a:t>aşamasında</a:t>
            </a:r>
            <a:r>
              <a:rPr lang="tr-TR" dirty="0"/>
              <a:t> </a:t>
            </a:r>
            <a:r>
              <a:rPr lang="tr-TR" dirty="0" err="1"/>
              <a:t>kişilere</a:t>
            </a:r>
            <a:r>
              <a:rPr lang="tr-TR" dirty="0"/>
              <a:t> duygusal </a:t>
            </a:r>
            <a:r>
              <a:rPr lang="tr-TR" dirty="0" err="1"/>
              <a:t>etkileşimde</a:t>
            </a:r>
            <a:r>
              <a:rPr lang="tr-TR" dirty="0"/>
              <a:t> bulunma, </a:t>
            </a:r>
            <a:r>
              <a:rPr lang="tr-TR" dirty="0" err="1"/>
              <a:t>des</a:t>
            </a:r>
            <a:r>
              <a:rPr lang="tr-TR" dirty="0"/>
              <a:t>- tek olma </a:t>
            </a:r>
            <a:r>
              <a:rPr lang="tr-TR" dirty="0" err="1"/>
              <a:t>özelliği</a:t>
            </a:r>
            <a:r>
              <a:rPr lang="tr-TR" dirty="0"/>
              <a:t> de </a:t>
            </a:r>
            <a:r>
              <a:rPr lang="tr-TR" dirty="0" err="1"/>
              <a:t>gösterir</a:t>
            </a:r>
            <a:r>
              <a:rPr lang="tr-TR" dirty="0"/>
              <a:t> ve zor zamanlarda </a:t>
            </a:r>
            <a:r>
              <a:rPr lang="tr-TR" dirty="0" err="1"/>
              <a:t>üyelerine</a:t>
            </a:r>
            <a:r>
              <a:rPr lang="tr-TR" dirty="0"/>
              <a:t> </a:t>
            </a:r>
            <a:r>
              <a:rPr lang="tr-TR" dirty="0" err="1"/>
              <a:t>güvenli</a:t>
            </a:r>
            <a:r>
              <a:rPr lang="tr-TR" dirty="0"/>
              <a:t> bir liman </a:t>
            </a:r>
            <a:r>
              <a:rPr lang="tr-TR" dirty="0" err="1"/>
              <a:t>işlevi</a:t>
            </a:r>
            <a:r>
              <a:rPr lang="tr-TR" dirty="0"/>
              <a:t> </a:t>
            </a:r>
            <a:r>
              <a:rPr lang="tr-TR" dirty="0" err="1"/>
              <a:t>görür</a:t>
            </a:r>
            <a:r>
              <a:rPr lang="tr-TR" dirty="0"/>
              <a:t>. </a:t>
            </a:r>
            <a:r>
              <a:rPr lang="tr-TR" dirty="0" err="1"/>
              <a:t>Özellikle</a:t>
            </a:r>
            <a:r>
              <a:rPr lang="tr-TR" dirty="0"/>
              <a:t> ekonomik kriz </a:t>
            </a:r>
            <a:r>
              <a:rPr lang="tr-TR" dirty="0" err="1"/>
              <a:t>dönemlerinde</a:t>
            </a:r>
            <a:r>
              <a:rPr lang="tr-TR" dirty="0"/>
              <a:t> ailenin ekonomik destek olma </a:t>
            </a:r>
            <a:r>
              <a:rPr lang="tr-TR" dirty="0" err="1"/>
              <a:t>işlevi</a:t>
            </a:r>
            <a:r>
              <a:rPr lang="tr-TR" dirty="0"/>
              <a:t> de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çıkmaktadır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5154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C52CEF-35D2-8643-819C-DF67A453A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İşlevleri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AC9FAE-3008-394D-B025-54EA9F8C7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Toplumsal </a:t>
            </a:r>
            <a:r>
              <a:rPr lang="tr-TR" b="1" dirty="0" err="1"/>
              <a:t>statu</a:t>
            </a:r>
            <a:r>
              <a:rPr lang="tr-TR" b="1" dirty="0"/>
              <a:t>̈ </a:t>
            </a:r>
            <a:r>
              <a:rPr lang="tr-TR" b="1" dirty="0" err="1"/>
              <a:t>sağlama</a:t>
            </a:r>
            <a:r>
              <a:rPr lang="tr-TR" b="1" dirty="0"/>
              <a:t>: </a:t>
            </a:r>
            <a:r>
              <a:rPr lang="tr-TR" dirty="0" err="1"/>
              <a:t>Evliliğin</a:t>
            </a:r>
            <a:r>
              <a:rPr lang="tr-TR" dirty="0"/>
              <a:t> </a:t>
            </a:r>
            <a:r>
              <a:rPr lang="tr-TR" dirty="0" err="1"/>
              <a:t>açık</a:t>
            </a:r>
            <a:r>
              <a:rPr lang="tr-TR" dirty="0"/>
              <a:t> iş- </a:t>
            </a:r>
            <a:r>
              <a:rPr lang="tr-TR" dirty="0" err="1"/>
              <a:t>levleri</a:t>
            </a:r>
            <a:r>
              <a:rPr lang="tr-TR" dirty="0"/>
              <a:t> arasında olmasa da evlilik aile fertlerine toplumsal </a:t>
            </a:r>
            <a:r>
              <a:rPr lang="tr-TR" dirty="0" err="1"/>
              <a:t>statu</a:t>
            </a:r>
            <a:r>
              <a:rPr lang="tr-TR" dirty="0"/>
              <a:t>̈ </a:t>
            </a:r>
            <a:r>
              <a:rPr lang="tr-TR" dirty="0" err="1"/>
              <a:t>sağlama</a:t>
            </a:r>
            <a:r>
              <a:rPr lang="tr-TR" dirty="0"/>
              <a:t> </a:t>
            </a:r>
            <a:r>
              <a:rPr lang="tr-TR" dirty="0" err="1"/>
              <a:t>işlevi</a:t>
            </a:r>
            <a:r>
              <a:rPr lang="tr-TR" dirty="0"/>
              <a:t> de </a:t>
            </a:r>
            <a:r>
              <a:rPr lang="tr-TR" dirty="0" err="1"/>
              <a:t>görür</a:t>
            </a:r>
            <a:r>
              <a:rPr lang="tr-TR" dirty="0"/>
              <a:t>. Siyaset, sivil toplum </a:t>
            </a:r>
            <a:r>
              <a:rPr lang="tr-TR" dirty="0" err="1"/>
              <a:t>örgütleri</a:t>
            </a:r>
            <a:r>
              <a:rPr lang="tr-TR" dirty="0"/>
              <a:t> ve kurumsal yapılara </a:t>
            </a:r>
            <a:r>
              <a:rPr lang="tr-TR" dirty="0" err="1"/>
              <a:t>bakıldığında</a:t>
            </a:r>
            <a:r>
              <a:rPr lang="tr-TR" dirty="0"/>
              <a:t> </a:t>
            </a:r>
            <a:r>
              <a:rPr lang="tr-TR" dirty="0" err="1"/>
              <a:t>yönetici</a:t>
            </a:r>
            <a:r>
              <a:rPr lang="tr-TR" dirty="0"/>
              <a:t> kademesinde olan </a:t>
            </a:r>
            <a:r>
              <a:rPr lang="tr-TR" dirty="0" err="1"/>
              <a:t>kişilerin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bir </a:t>
            </a:r>
            <a:r>
              <a:rPr lang="tr-TR" dirty="0" err="1"/>
              <a:t>bölümünün</a:t>
            </a:r>
            <a:r>
              <a:rPr lang="tr-TR" dirty="0"/>
              <a:t> evli </a:t>
            </a:r>
            <a:r>
              <a:rPr lang="tr-TR" dirty="0" err="1"/>
              <a:t>olduğu</a:t>
            </a:r>
            <a:r>
              <a:rPr lang="tr-TR" dirty="0"/>
              <a:t> </a:t>
            </a:r>
            <a:r>
              <a:rPr lang="tr-TR" dirty="0" err="1"/>
              <a:t>görülür</a:t>
            </a:r>
            <a:r>
              <a:rPr lang="tr-TR" dirty="0"/>
              <a:t>. </a:t>
            </a:r>
          </a:p>
          <a:p>
            <a:r>
              <a:rPr lang="tr-TR" dirty="0" err="1"/>
              <a:t>Türkiye’de</a:t>
            </a:r>
            <a:r>
              <a:rPr lang="tr-TR" dirty="0"/>
              <a:t> de ailenin, toplumsal </a:t>
            </a:r>
            <a:r>
              <a:rPr lang="tr-TR" dirty="0" err="1"/>
              <a:t>statu</a:t>
            </a:r>
            <a:r>
              <a:rPr lang="tr-TR" dirty="0"/>
              <a:t>̈ </a:t>
            </a:r>
            <a:r>
              <a:rPr lang="tr-TR" dirty="0" err="1"/>
              <a:t>sağlama</a:t>
            </a:r>
            <a:r>
              <a:rPr lang="tr-TR" dirty="0"/>
              <a:t> </a:t>
            </a:r>
            <a:r>
              <a:rPr lang="tr-TR" dirty="0" err="1"/>
              <a:t>işlevi</a:t>
            </a:r>
            <a:r>
              <a:rPr lang="tr-TR" dirty="0"/>
              <a:t> yaygındır. Evlilik; kadın ya da </a:t>
            </a:r>
            <a:r>
              <a:rPr lang="tr-TR" dirty="0" err="1"/>
              <a:t>erkeğin</a:t>
            </a:r>
            <a:r>
              <a:rPr lang="tr-TR" dirty="0"/>
              <a:t> farklı toplumsal </a:t>
            </a:r>
            <a:r>
              <a:rPr lang="tr-TR" dirty="0" err="1"/>
              <a:t>çevrelere</a:t>
            </a:r>
            <a:r>
              <a:rPr lang="tr-TR" dirty="0"/>
              <a:t> girmelerinde ve </a:t>
            </a:r>
            <a:r>
              <a:rPr lang="tr-TR" dirty="0" err="1"/>
              <a:t>yükselmelerinde</a:t>
            </a:r>
            <a:r>
              <a:rPr lang="tr-TR" dirty="0"/>
              <a:t> </a:t>
            </a:r>
            <a:r>
              <a:rPr lang="tr-TR" dirty="0" err="1"/>
              <a:t>kolaylaştırıcı</a:t>
            </a:r>
            <a:r>
              <a:rPr lang="tr-TR" dirty="0"/>
              <a:t> </a:t>
            </a:r>
            <a:r>
              <a:rPr lang="tr-TR" dirty="0" err="1"/>
              <a:t>işlev</a:t>
            </a:r>
            <a:r>
              <a:rPr lang="tr-TR" dirty="0"/>
              <a:t> </a:t>
            </a:r>
            <a:r>
              <a:rPr lang="tr-TR" dirty="0" err="1"/>
              <a:t>sağlar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5331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48642E-4BFE-EF4A-8A0B-227D99ED8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Dönüşümü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321933-D1D3-034C-AC21-FAB71344B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Tarım toplumlarında </a:t>
            </a:r>
            <a:r>
              <a:rPr lang="tr-TR" dirty="0" err="1"/>
              <a:t>genis</a:t>
            </a:r>
            <a:r>
              <a:rPr lang="tr-TR" dirty="0"/>
              <a:t>̧ aile </a:t>
            </a:r>
            <a:r>
              <a:rPr lang="tr-TR" dirty="0" err="1"/>
              <a:t>söz</a:t>
            </a:r>
            <a:r>
              <a:rPr lang="tr-TR" dirty="0"/>
              <a:t> konusudur. </a:t>
            </a:r>
          </a:p>
          <a:p>
            <a:r>
              <a:rPr lang="tr-TR" dirty="0" err="1"/>
              <a:t>Genis</a:t>
            </a:r>
            <a:r>
              <a:rPr lang="tr-TR" dirty="0"/>
              <a:t>̧ aile; aile fertlerinin, akrabaların bir arada </a:t>
            </a:r>
            <a:r>
              <a:rPr lang="tr-TR" dirty="0" err="1"/>
              <a:t>yaşadığı</a:t>
            </a:r>
            <a:r>
              <a:rPr lang="tr-TR" dirty="0"/>
              <a:t> aile tipidir. </a:t>
            </a:r>
          </a:p>
          <a:p>
            <a:r>
              <a:rPr lang="tr-TR" dirty="0"/>
              <a:t>Tarım toplumlarında </a:t>
            </a:r>
            <a:r>
              <a:rPr lang="tr-TR" dirty="0" err="1"/>
              <a:t>genis</a:t>
            </a:r>
            <a:r>
              <a:rPr lang="tr-TR" dirty="0"/>
              <a:t>̧ ailenin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çıkmasının</a:t>
            </a:r>
            <a:r>
              <a:rPr lang="tr-TR" dirty="0"/>
              <a:t> arkasında toplumsal </a:t>
            </a:r>
            <a:r>
              <a:rPr lang="tr-TR" dirty="0" err="1"/>
              <a:t>faktörler</a:t>
            </a:r>
            <a:r>
              <a:rPr lang="tr-TR" dirty="0"/>
              <a:t> etkilidir. </a:t>
            </a:r>
          </a:p>
          <a:p>
            <a:r>
              <a:rPr lang="tr-TR" dirty="0" err="1"/>
              <a:t>Toprağın</a:t>
            </a:r>
            <a:r>
              <a:rPr lang="tr-TR" dirty="0"/>
              <a:t> </a:t>
            </a:r>
            <a:r>
              <a:rPr lang="tr-TR" dirty="0" err="1"/>
              <a:t>işlenmesi</a:t>
            </a:r>
            <a:r>
              <a:rPr lang="tr-TR" dirty="0"/>
              <a:t> </a:t>
            </a:r>
            <a:r>
              <a:rPr lang="tr-TR" dirty="0" err="1"/>
              <a:t>açısından</a:t>
            </a:r>
            <a:r>
              <a:rPr lang="tr-TR" dirty="0"/>
              <a:t> fiziki </a:t>
            </a:r>
            <a:r>
              <a:rPr lang="tr-TR" dirty="0" err="1"/>
              <a:t>güc</a:t>
            </a:r>
            <a:r>
              <a:rPr lang="tr-TR" dirty="0"/>
              <a:t>̧ </a:t>
            </a:r>
            <a:r>
              <a:rPr lang="tr-TR" dirty="0" err="1"/>
              <a:t>önemlidir</a:t>
            </a:r>
            <a:r>
              <a:rPr lang="tr-TR" dirty="0"/>
              <a:t>. Bunun yanında tarım toplumlarında </a:t>
            </a:r>
            <a:r>
              <a:rPr lang="tr-TR" dirty="0" err="1"/>
              <a:t>dıs</a:t>
            </a:r>
            <a:r>
              <a:rPr lang="tr-TR" dirty="0"/>
              <a:t>̧ tehditlere </a:t>
            </a:r>
            <a:r>
              <a:rPr lang="tr-TR" dirty="0" err="1"/>
              <a:t>karşı</a:t>
            </a:r>
            <a:r>
              <a:rPr lang="tr-TR" dirty="0"/>
              <a:t>, sayıca fazla erkek </a:t>
            </a:r>
            <a:r>
              <a:rPr lang="tr-TR" dirty="0" err="1"/>
              <a:t>nüfusa</a:t>
            </a:r>
            <a:r>
              <a:rPr lang="tr-TR" dirty="0"/>
              <a:t> sahip olmak caydırıcılık anlamında </a:t>
            </a:r>
            <a:r>
              <a:rPr lang="tr-TR" dirty="0" err="1"/>
              <a:t>önemlidir</a:t>
            </a:r>
            <a:r>
              <a:rPr lang="tr-TR" dirty="0"/>
              <a:t>. </a:t>
            </a:r>
            <a:r>
              <a:rPr lang="tr-TR" dirty="0" err="1"/>
              <a:t>Özellikle</a:t>
            </a:r>
            <a:r>
              <a:rPr lang="tr-TR" dirty="0"/>
              <a:t> bu iki boyut, tarım toplumlarında </a:t>
            </a:r>
            <a:r>
              <a:rPr lang="tr-TR" dirty="0" err="1"/>
              <a:t>genis</a:t>
            </a:r>
            <a:r>
              <a:rPr lang="tr-TR" dirty="0"/>
              <a:t>̧ ailenin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çıkmasını</a:t>
            </a:r>
            <a:r>
              <a:rPr lang="tr-TR" dirty="0"/>
              <a:t> beraberinde </a:t>
            </a:r>
            <a:r>
              <a:rPr lang="tr-TR" dirty="0" err="1"/>
              <a:t>getirmiştir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0140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544D06-12D8-CF47-9B8F-711B88718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Dönüşümü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86155C-BFF8-BD4A-A5E0-973E9FD37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grup otoritesi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baskındır. Bireycilik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biz duygusu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Evlilikte bireysel tercihlerin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yok denecek kadar azdır. Evlilik kararında baba/ akrabalar/ grup vb. unsurlar etkilidir.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tarım toplumlarında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Sanayi toplumlarında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merkezleri, fabrikaların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kentlerdir.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İmparatorlukların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dağılmaya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nedeniyle topraklarından, yerlerinden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kesimler, iş bulmak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kentlere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ederler.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Kentlerde ise son derece zorlu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şartlar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İşsizlik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yoksulluk,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çaresizlik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yaygındır.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8214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64AC9C-CFC4-854A-BA00-E50F3D16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Dönüşümü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D54CA2-7B69-0944-9876-B9065177E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etkilenenler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yaşlılar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yoksulluk,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işsizlik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sağlıksız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beslenmenin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ölümleri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 toplumlarında, tarım toplumlarındaki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hâkim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 yapısı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aileyi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kalkmıştır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aileyle birlikte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çoğunlukla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yaşanılan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yerdeki toprakları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dayalı bir faaliyet olmaktan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Sanayi toplumlarında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yerler, dev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fabrikalardır.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Fabrikalarda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ayrıntılı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işbölümüyle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küçük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parçalara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ayrıştırılır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fiziki kuvvete duyulan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zayıflar.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fabrikalarda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yaygındır.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aileyi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tehditlere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zayıflar.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117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F9BB33-0543-9542-80C9-AEC0F0088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Dönüşümü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B5BD01-DBF4-8D4C-8138-F0B56FE6F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 toplumlarında akrabaları bir arada tutan unsurlar, sanayi toplumlarında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zayıflamıştır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hareketlilik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Fabrikalarda genelde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yaygındır.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 sonucunda geniş aileden çekirdek aileye geçişin gerçekleştiği görülür.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Fabrikalardaki ayrıntılı iş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küçük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parçalara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ayrılması, fabrikalarda makine teknolojilerinin kullanılması nedeniyle fiziki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duyulan ihtiyacın azalması,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kadınların yaygın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beraberinde getirmiştir.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848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F2CA21-F078-344A-BB7C-71B613EBD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Aile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232CE5-241E-AD40-AA4C-A78AD0367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Aile, toplumsal yapılar </a:t>
            </a:r>
            <a:r>
              <a:rPr lang="tr-TR" dirty="0" err="1"/>
              <a:t>açısından</a:t>
            </a:r>
            <a:r>
              <a:rPr lang="tr-TR" dirty="0"/>
              <a:t> en </a:t>
            </a:r>
            <a:r>
              <a:rPr lang="tr-TR" dirty="0" err="1"/>
              <a:t>önemli</a:t>
            </a:r>
            <a:r>
              <a:rPr lang="tr-TR" dirty="0"/>
              <a:t> kurumların </a:t>
            </a:r>
            <a:r>
              <a:rPr lang="tr-TR" dirty="0" err="1"/>
              <a:t>başında</a:t>
            </a:r>
            <a:r>
              <a:rPr lang="tr-TR" dirty="0"/>
              <a:t> gelir. </a:t>
            </a:r>
            <a:r>
              <a:rPr lang="tr-TR" dirty="0" err="1"/>
              <a:t>Toplumsallaşma</a:t>
            </a:r>
            <a:r>
              <a:rPr lang="tr-TR" dirty="0"/>
              <a:t> </a:t>
            </a:r>
            <a:r>
              <a:rPr lang="tr-TR" dirty="0" err="1"/>
              <a:t>sürecinin</a:t>
            </a:r>
            <a:r>
              <a:rPr lang="tr-TR" dirty="0"/>
              <a:t> ilk ve en </a:t>
            </a:r>
            <a:r>
              <a:rPr lang="tr-TR" dirty="0" err="1"/>
              <a:t>önemli</a:t>
            </a:r>
            <a:r>
              <a:rPr lang="tr-TR" dirty="0"/>
              <a:t> aracısıdır. </a:t>
            </a:r>
          </a:p>
          <a:p>
            <a:r>
              <a:rPr lang="tr-TR" dirty="0"/>
              <a:t>Ailede, </a:t>
            </a:r>
            <a:r>
              <a:rPr lang="tr-TR" dirty="0" err="1"/>
              <a:t>toplumsallaşma</a:t>
            </a:r>
            <a:r>
              <a:rPr lang="tr-TR" dirty="0"/>
              <a:t> </a:t>
            </a:r>
            <a:r>
              <a:rPr lang="tr-TR" dirty="0" err="1"/>
              <a:t>sürecinde</a:t>
            </a:r>
            <a:r>
              <a:rPr lang="tr-TR" dirty="0"/>
              <a:t> </a:t>
            </a:r>
            <a:r>
              <a:rPr lang="tr-TR" dirty="0" err="1"/>
              <a:t>yaşananların</a:t>
            </a:r>
            <a:r>
              <a:rPr lang="tr-TR" dirty="0"/>
              <a:t> etkisi </a:t>
            </a:r>
            <a:r>
              <a:rPr lang="tr-TR" dirty="0" err="1"/>
              <a:t>kişilik</a:t>
            </a:r>
            <a:r>
              <a:rPr lang="tr-TR" dirty="0"/>
              <a:t> </a:t>
            </a:r>
            <a:r>
              <a:rPr lang="tr-TR" dirty="0" err="1"/>
              <a:t>üzerinde</a:t>
            </a:r>
            <a:r>
              <a:rPr lang="tr-TR" dirty="0"/>
              <a:t> bir </a:t>
            </a:r>
            <a:r>
              <a:rPr lang="tr-TR" dirty="0" err="1"/>
              <a:t>ömür</a:t>
            </a:r>
            <a:r>
              <a:rPr lang="tr-TR" dirty="0"/>
              <a:t> boyu devam eder. </a:t>
            </a:r>
          </a:p>
          <a:p>
            <a:r>
              <a:rPr lang="tr-TR" dirty="0"/>
              <a:t>Aile toplumların temel kurumu olmasına </a:t>
            </a:r>
            <a:r>
              <a:rPr lang="tr-TR" dirty="0" err="1"/>
              <a:t>rağmen</a:t>
            </a:r>
            <a:r>
              <a:rPr lang="tr-TR" dirty="0"/>
              <a:t>, aile yapıları </a:t>
            </a:r>
            <a:r>
              <a:rPr lang="tr-TR" dirty="0" err="1"/>
              <a:t>dönemlere</a:t>
            </a:r>
            <a:r>
              <a:rPr lang="tr-TR" dirty="0"/>
              <a:t>, </a:t>
            </a:r>
            <a:r>
              <a:rPr lang="tr-TR" dirty="0" err="1"/>
              <a:t>ülkelere</a:t>
            </a:r>
            <a:r>
              <a:rPr lang="tr-TR" dirty="0"/>
              <a:t> ve gruplara </a:t>
            </a:r>
            <a:r>
              <a:rPr lang="tr-TR" dirty="0" err="1"/>
              <a:t>göre</a:t>
            </a:r>
            <a:r>
              <a:rPr lang="tr-TR" dirty="0"/>
              <a:t> </a:t>
            </a:r>
            <a:r>
              <a:rPr lang="tr-TR" dirty="0" err="1"/>
              <a:t>değişebilmektedir</a:t>
            </a:r>
            <a:r>
              <a:rPr lang="tr-TR" dirty="0"/>
              <a:t>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1517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07E40B-499B-C447-B969-FDDBCC850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Dönüşümü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A8B604-7DB9-5B4C-B841-61BA99921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işgücu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de fabrikalarda yaygındır.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hayatına katılmalarının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nedenlerinden birisi de fabrikalardaki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düşüklüğüdür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kalabalık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işsiz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işverenler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tutmakta,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şartlarını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ağırlaştırmaktaydı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Çaresizlik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yoksulluk nedeniyle neredeyse karın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tokluğuna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kitlesi bulunmaktaydı.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durum, ekonomik anlamda biraz rahatlamak ve birikim yapabilmek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kadınların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hayatına girmesini gerektiriyordu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kadınlar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hayatındaki yerlerini aldılar.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7387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E21306-E55A-0B48-A628-CC4F14B69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Dönüşümü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AA5358-EB84-FD4F-A48C-895E1B488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Sanayi toplumlarında kadınların </a:t>
            </a:r>
            <a:r>
              <a:rPr lang="tr-TR" dirty="0" err="1"/>
              <a:t>çalışma</a:t>
            </a:r>
            <a:r>
              <a:rPr lang="tr-TR" dirty="0"/>
              <a:t> hayatında yer alması, para kazanması aile </a:t>
            </a:r>
            <a:r>
              <a:rPr lang="tr-TR" dirty="0" err="1"/>
              <a:t>içi</a:t>
            </a:r>
            <a:r>
              <a:rPr lang="tr-TR" dirty="0"/>
              <a:t> rollerde de </a:t>
            </a:r>
            <a:r>
              <a:rPr lang="tr-TR" dirty="0" err="1"/>
              <a:t>değişikliklerin</a:t>
            </a:r>
            <a:r>
              <a:rPr lang="tr-TR" dirty="0"/>
              <a:t> </a:t>
            </a:r>
            <a:r>
              <a:rPr lang="tr-TR" dirty="0" err="1"/>
              <a:t>yaşanmasını</a:t>
            </a:r>
            <a:r>
              <a:rPr lang="tr-TR" dirty="0"/>
              <a:t> beraberinde getirdi. </a:t>
            </a:r>
          </a:p>
          <a:p>
            <a:r>
              <a:rPr lang="tr-TR" dirty="0"/>
              <a:t>Ataerkil aile yapısında </a:t>
            </a:r>
            <a:r>
              <a:rPr lang="tr-TR" dirty="0" err="1"/>
              <a:t>aşınmalar</a:t>
            </a:r>
            <a:r>
              <a:rPr lang="tr-TR" dirty="0"/>
              <a:t> </a:t>
            </a:r>
            <a:r>
              <a:rPr lang="tr-TR" dirty="0" err="1"/>
              <a:t>yaşandı</a:t>
            </a:r>
            <a:r>
              <a:rPr lang="tr-TR" dirty="0"/>
              <a:t>. Ailede </a:t>
            </a:r>
            <a:r>
              <a:rPr lang="tr-TR" dirty="0" err="1"/>
              <a:t>eşitlikçi</a:t>
            </a:r>
            <a:r>
              <a:rPr lang="tr-TR" dirty="0"/>
              <a:t> roller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çıktı</a:t>
            </a:r>
            <a:r>
              <a:rPr lang="tr-TR" dirty="0"/>
              <a:t>. </a:t>
            </a:r>
          </a:p>
          <a:p>
            <a:r>
              <a:rPr lang="tr-TR" dirty="0"/>
              <a:t>Tarım toplumlarındaki </a:t>
            </a:r>
            <a:r>
              <a:rPr lang="tr-TR" dirty="0" err="1"/>
              <a:t>erkeğe</a:t>
            </a:r>
            <a:r>
              <a:rPr lang="tr-TR" dirty="0"/>
              <a:t> </a:t>
            </a:r>
            <a:r>
              <a:rPr lang="tr-TR" dirty="0" err="1"/>
              <a:t>bağımlı</a:t>
            </a:r>
            <a:r>
              <a:rPr lang="tr-TR" dirty="0"/>
              <a:t> kadın prototipi zayıfladı. Kadınlar </a:t>
            </a:r>
            <a:r>
              <a:rPr lang="tr-TR" dirty="0" err="1"/>
              <a:t>çalışma</a:t>
            </a:r>
            <a:r>
              <a:rPr lang="tr-TR" dirty="0"/>
              <a:t> hayatıyla birlikte, toplumsal alanda da daha fazla </a:t>
            </a:r>
            <a:r>
              <a:rPr lang="tr-TR" dirty="0" err="1"/>
              <a:t>görünür</a:t>
            </a:r>
            <a:r>
              <a:rPr lang="tr-TR" dirty="0"/>
              <a:t> hale geldiler. </a:t>
            </a:r>
          </a:p>
          <a:p>
            <a:r>
              <a:rPr lang="tr-TR" dirty="0"/>
              <a:t>1970’li yıllar toplumsal, siyasal, ekonomik ve </a:t>
            </a:r>
            <a:r>
              <a:rPr lang="tr-TR" dirty="0" err="1"/>
              <a:t>kültürel</a:t>
            </a:r>
            <a:r>
              <a:rPr lang="tr-TR" dirty="0"/>
              <a:t> alanlarda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köklu</a:t>
            </a:r>
            <a:r>
              <a:rPr lang="tr-TR" dirty="0"/>
              <a:t>̈ </a:t>
            </a:r>
            <a:r>
              <a:rPr lang="tr-TR" dirty="0" err="1"/>
              <a:t>değişimlerin</a:t>
            </a:r>
            <a:r>
              <a:rPr lang="tr-TR" dirty="0"/>
              <a:t>, </a:t>
            </a:r>
            <a:r>
              <a:rPr lang="tr-TR" dirty="0" err="1"/>
              <a:t>dönüşümlerin</a:t>
            </a:r>
            <a:r>
              <a:rPr lang="tr-TR" dirty="0"/>
              <a:t> </a:t>
            </a:r>
            <a:r>
              <a:rPr lang="tr-TR" dirty="0" err="1"/>
              <a:t>yaşandığı</a:t>
            </a:r>
            <a:r>
              <a:rPr lang="tr-TR" dirty="0"/>
              <a:t> yıllardır. </a:t>
            </a:r>
            <a:r>
              <a:rPr lang="tr-TR" dirty="0" err="1"/>
              <a:t>Yaşanan</a:t>
            </a:r>
            <a:r>
              <a:rPr lang="tr-TR" dirty="0"/>
              <a:t> </a:t>
            </a:r>
            <a:r>
              <a:rPr lang="tr-TR" dirty="0" err="1"/>
              <a:t>süreçler</a:t>
            </a:r>
            <a:r>
              <a:rPr lang="tr-TR" dirty="0"/>
              <a:t> aile yapısında da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değişimler</a:t>
            </a:r>
            <a:r>
              <a:rPr lang="tr-TR" dirty="0"/>
              <a:t> ortaya </a:t>
            </a:r>
            <a:r>
              <a:rPr lang="tr-TR" dirty="0" err="1"/>
              <a:t>çıkarttı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4877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38CBAA-8967-CA4D-8ED7-08CBAF298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Dönüşümü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CBCEA1-E207-E042-99AD-D29CF50AD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Fransa’da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ya yayılan 1968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olaylar sonrasında,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iktidarın baskısına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hareketleri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Siyasal iktidarın baskısına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sivil inisiyatiflerin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çıkmasıyla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hareket, daha sonra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genişleyerek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dinsel, etnik,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kimliksel, toplumsal baskılara, dayatmalara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alternatif hareketlerin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beraberinde getirdi.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Batıda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1970’li yıllarda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hâkim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 yapısına alternatif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177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563E1A-A8CF-8A49-A294-BEF5100E9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Dönüşümü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663BCB-124D-9543-92B7-CFE36B28B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1970’li yılların ikinci yarısında bilgisayar ve elektronik teknolojisinde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hayatında uygulanması,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yapısında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yarattı.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istihdamın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dağılımına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bakıldığında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işgücünün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%80’inden fazlası bilgi ve hizmet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ve hizmet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uzman, yaratıcı beyaz yakalı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duyulan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Bilgi ve hizmet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emeğine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fazla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duyulmaktaydı.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1252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CF7581-BDA7-4444-B994-8CA7505F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Dönüşümü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585C30-C382-0B44-B8DA-3CA3C3750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Sanayi toplumlarında kadınlar, </a:t>
            </a:r>
            <a:r>
              <a:rPr lang="tr-TR" dirty="0" err="1"/>
              <a:t>ağırlıklı</a:t>
            </a:r>
            <a:r>
              <a:rPr lang="tr-TR" dirty="0"/>
              <a:t> olarak “kadın </a:t>
            </a:r>
            <a:r>
              <a:rPr lang="tr-TR" dirty="0" err="1"/>
              <a:t>işleri</a:t>
            </a:r>
            <a:r>
              <a:rPr lang="tr-TR" dirty="0"/>
              <a:t>” olarak adlandırılan </a:t>
            </a:r>
            <a:r>
              <a:rPr lang="tr-TR" dirty="0" err="1"/>
              <a:t>işlerde</a:t>
            </a:r>
            <a:r>
              <a:rPr lang="tr-TR" dirty="0"/>
              <a:t> </a:t>
            </a:r>
            <a:r>
              <a:rPr lang="tr-TR" dirty="0" err="1"/>
              <a:t>çalışmakta</a:t>
            </a:r>
            <a:r>
              <a:rPr lang="tr-TR" dirty="0"/>
              <a:t> ve </a:t>
            </a:r>
            <a:r>
              <a:rPr lang="tr-TR" dirty="0" err="1"/>
              <a:t>çok</a:t>
            </a:r>
            <a:r>
              <a:rPr lang="tr-TR" dirty="0"/>
              <a:t> uzun </a:t>
            </a:r>
            <a:r>
              <a:rPr lang="tr-TR" dirty="0" err="1"/>
              <a:t>süre</a:t>
            </a:r>
            <a:r>
              <a:rPr lang="tr-TR" dirty="0"/>
              <a:t> erkeklerden daha </a:t>
            </a:r>
            <a:r>
              <a:rPr lang="tr-TR" dirty="0" err="1"/>
              <a:t>düşük</a:t>
            </a:r>
            <a:r>
              <a:rPr lang="tr-TR" dirty="0"/>
              <a:t> </a:t>
            </a:r>
            <a:r>
              <a:rPr lang="tr-TR" dirty="0" err="1"/>
              <a:t>ücret</a:t>
            </a:r>
            <a:r>
              <a:rPr lang="tr-TR" dirty="0"/>
              <a:t> almaktaydılar. </a:t>
            </a:r>
          </a:p>
          <a:p>
            <a:r>
              <a:rPr lang="tr-TR" dirty="0" err="1"/>
              <a:t>Yönetim</a:t>
            </a:r>
            <a:r>
              <a:rPr lang="tr-TR" dirty="0"/>
              <a:t> kademesinde </a:t>
            </a:r>
            <a:r>
              <a:rPr lang="tr-TR" dirty="0" err="1"/>
              <a:t>görev</a:t>
            </a:r>
            <a:r>
              <a:rPr lang="tr-TR" dirty="0"/>
              <a:t> alan kadın sayısı ise </a:t>
            </a:r>
            <a:r>
              <a:rPr lang="tr-TR" dirty="0" err="1"/>
              <a:t>çok</a:t>
            </a:r>
            <a:r>
              <a:rPr lang="tr-TR" dirty="0"/>
              <a:t> azdı. </a:t>
            </a:r>
          </a:p>
          <a:p>
            <a:r>
              <a:rPr lang="tr-TR" dirty="0"/>
              <a:t>Bilgi ve hizmet </a:t>
            </a:r>
            <a:r>
              <a:rPr lang="tr-TR" dirty="0" err="1"/>
              <a:t>işleri</a:t>
            </a:r>
            <a:r>
              <a:rPr lang="tr-TR" dirty="0"/>
              <a:t> ise yaratıcılık, </a:t>
            </a:r>
            <a:r>
              <a:rPr lang="tr-TR" dirty="0" err="1"/>
              <a:t>yenilikçilik</a:t>
            </a:r>
            <a:r>
              <a:rPr lang="tr-TR" dirty="0"/>
              <a:t>, </a:t>
            </a:r>
            <a:r>
              <a:rPr lang="tr-TR" dirty="0" err="1"/>
              <a:t>değişim</a:t>
            </a:r>
            <a:r>
              <a:rPr lang="tr-TR" dirty="0"/>
              <a:t>, sezgi gibi unsurlara </a:t>
            </a:r>
            <a:r>
              <a:rPr lang="tr-TR" dirty="0" err="1"/>
              <a:t>ihtiyac</a:t>
            </a:r>
            <a:r>
              <a:rPr lang="tr-TR" dirty="0"/>
              <a:t>̧ duymakta ve kadınların </a:t>
            </a:r>
            <a:r>
              <a:rPr lang="tr-TR" dirty="0" err="1"/>
              <a:t>çalışma</a:t>
            </a:r>
            <a:r>
              <a:rPr lang="tr-TR" dirty="0"/>
              <a:t> hayatında daha fazla yer almasına olanak tanımaktaydı. </a:t>
            </a:r>
          </a:p>
          <a:p>
            <a:r>
              <a:rPr lang="tr-TR" dirty="0"/>
              <a:t>1970’lerin 2. yarısından sonra daha fazla kadınlar yönetici pozisyonlarda yer almaya başladılar.</a:t>
            </a:r>
          </a:p>
        </p:txBody>
      </p:sp>
    </p:spTree>
    <p:extLst>
      <p:ext uri="{BB962C8B-B14F-4D97-AF65-F5344CB8AC3E}">
        <p14:creationId xmlns:p14="http://schemas.microsoft.com/office/powerpoint/2010/main" val="9867566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D32308-8F54-B442-9EAC-9FDE055E5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Dönüşümü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5FA731-B619-4748-9E9A-D4C539FE7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hayatında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kademelerinde daha fazla yer alması aile ve evlilik tercihlerinde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beraberinde getirdi.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Evlenme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Bekâr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kalma tercihleri arttı.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Kariyer-aile dengesinin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sorunlarından birisi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geldi.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Çocuksuz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aileler arttı.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Boşanmalar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arttı.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 ebeveynli ailelerin sayısında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8363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E9973F-C9AA-5F4C-AA51-5CE51139B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Dönüşümü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6F5064-B0D3-7B4C-A9E7-3FE5676C6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kadınların hem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hayatında bulunması hem de ailelerine zaman ayırmaları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esnek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yaygınlaştı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sahibi olmanın azalması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annelere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haklar tanındı.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ücretsiz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izinler,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yardımı konularında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70’li yılların ikinci yarısında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yaygınlaşacak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liberal paradigmalar ise bireyci,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çıkartmaktaydı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Bireyci,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hazcı,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konformist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yapısına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bağlılığa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mesafeli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sergilemeyi getirmiştir.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5431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E44804-A4DC-4A4B-98F0-17BF2185F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Dönüşümü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30B5CD-2D18-574C-9D15-48F0F2FCE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Bireyselciliğin</a:t>
            </a:r>
            <a:r>
              <a:rPr lang="tr-TR" dirty="0"/>
              <a:t> hakim olduğu </a:t>
            </a:r>
            <a:r>
              <a:rPr lang="tr-TR" dirty="0" err="1"/>
              <a:t>çiftler</a:t>
            </a:r>
            <a:r>
              <a:rPr lang="tr-TR" dirty="0"/>
              <a:t> </a:t>
            </a:r>
            <a:r>
              <a:rPr lang="tr-TR" dirty="0" err="1"/>
              <a:t>açısından</a:t>
            </a:r>
            <a:r>
              <a:rPr lang="tr-TR" dirty="0"/>
              <a:t> </a:t>
            </a:r>
            <a:r>
              <a:rPr lang="tr-TR" dirty="0" err="1"/>
              <a:t>çocuk</a:t>
            </a:r>
            <a:r>
              <a:rPr lang="tr-TR" dirty="0"/>
              <a:t> sahibi olma yerine, hayatı istedikleri gibi </a:t>
            </a:r>
            <a:r>
              <a:rPr lang="tr-TR" dirty="0" err="1"/>
              <a:t>yaşama</a:t>
            </a:r>
            <a:r>
              <a:rPr lang="tr-TR" dirty="0"/>
              <a:t> duygusu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çıkmaktadır</a:t>
            </a:r>
            <a:r>
              <a:rPr lang="tr-TR" dirty="0"/>
              <a:t>. </a:t>
            </a:r>
          </a:p>
          <a:p>
            <a:r>
              <a:rPr lang="tr-TR" dirty="0" err="1"/>
              <a:t>Eşler</a:t>
            </a:r>
            <a:r>
              <a:rPr lang="tr-TR" dirty="0"/>
              <a:t> arasında </a:t>
            </a:r>
            <a:r>
              <a:rPr lang="tr-TR" dirty="0" err="1"/>
              <a:t>yaşanan</a:t>
            </a:r>
            <a:r>
              <a:rPr lang="tr-TR" dirty="0"/>
              <a:t> </a:t>
            </a:r>
            <a:r>
              <a:rPr lang="tr-TR" dirty="0" err="1"/>
              <a:t>anlaşmazlıklar</a:t>
            </a:r>
            <a:r>
              <a:rPr lang="tr-TR" dirty="0"/>
              <a:t> </a:t>
            </a:r>
            <a:r>
              <a:rPr lang="tr-TR" dirty="0" err="1"/>
              <a:t>arttığında</a:t>
            </a:r>
            <a:r>
              <a:rPr lang="tr-TR" dirty="0"/>
              <a:t>, ortak </a:t>
            </a:r>
            <a:r>
              <a:rPr lang="tr-TR" dirty="0" err="1"/>
              <a:t>yaşamın</a:t>
            </a:r>
            <a:r>
              <a:rPr lang="tr-TR" dirty="0"/>
              <a:t> sıkıntılarına </a:t>
            </a:r>
            <a:r>
              <a:rPr lang="tr-TR" dirty="0" err="1"/>
              <a:t>göğüs</a:t>
            </a:r>
            <a:r>
              <a:rPr lang="tr-TR" dirty="0"/>
              <a:t> germe yerine </a:t>
            </a:r>
            <a:r>
              <a:rPr lang="tr-TR" dirty="0" err="1"/>
              <a:t>boşanıp</a:t>
            </a:r>
            <a:r>
              <a:rPr lang="tr-TR" dirty="0"/>
              <a:t>, kendi hayatını </a:t>
            </a:r>
            <a:r>
              <a:rPr lang="tr-TR" dirty="0" err="1"/>
              <a:t>yaşama</a:t>
            </a:r>
            <a:r>
              <a:rPr lang="tr-TR" dirty="0"/>
              <a:t> </a:t>
            </a:r>
            <a:r>
              <a:rPr lang="tr-TR" dirty="0" err="1"/>
              <a:t>düşüncesi</a:t>
            </a:r>
            <a:r>
              <a:rPr lang="tr-TR" dirty="0"/>
              <a:t>, yaygın bir </a:t>
            </a:r>
            <a:r>
              <a:rPr lang="tr-TR" dirty="0" err="1"/>
              <a:t>özellik</a:t>
            </a:r>
            <a:r>
              <a:rPr lang="tr-TR" dirty="0"/>
              <a:t> </a:t>
            </a:r>
            <a:r>
              <a:rPr lang="tr-TR" dirty="0" err="1"/>
              <a:t>göstermektedir</a:t>
            </a:r>
            <a:r>
              <a:rPr lang="tr-TR" dirty="0"/>
              <a:t>. </a:t>
            </a:r>
          </a:p>
          <a:p>
            <a:r>
              <a:rPr lang="tr-TR" dirty="0" err="1"/>
              <a:t>Gelişmis</a:t>
            </a:r>
            <a:r>
              <a:rPr lang="tr-TR" dirty="0"/>
              <a:t>̧ </a:t>
            </a:r>
            <a:r>
              <a:rPr lang="tr-TR" dirty="0" err="1"/>
              <a:t>ülkelerde</a:t>
            </a:r>
            <a:r>
              <a:rPr lang="tr-TR" dirty="0"/>
              <a:t> </a:t>
            </a:r>
            <a:r>
              <a:rPr lang="tr-TR" dirty="0" err="1"/>
              <a:t>boşanmaların</a:t>
            </a:r>
            <a:r>
              <a:rPr lang="tr-TR" dirty="0"/>
              <a:t> artması ise </a:t>
            </a:r>
            <a:r>
              <a:rPr lang="tr-TR" dirty="0" err="1"/>
              <a:t>özellikle</a:t>
            </a:r>
            <a:r>
              <a:rPr lang="tr-TR" dirty="0"/>
              <a:t> </a:t>
            </a:r>
            <a:r>
              <a:rPr lang="tr-TR" dirty="0" err="1"/>
              <a:t>anne-çocuk</a:t>
            </a:r>
            <a:r>
              <a:rPr lang="tr-TR" dirty="0"/>
              <a:t> ya da </a:t>
            </a:r>
            <a:r>
              <a:rPr lang="tr-TR" dirty="0" err="1"/>
              <a:t>baba-çocuk</a:t>
            </a:r>
            <a:r>
              <a:rPr lang="tr-TR" dirty="0"/>
              <a:t> gibi tek ebeveynli ailelerin </a:t>
            </a:r>
            <a:r>
              <a:rPr lang="tr-TR" dirty="0" err="1"/>
              <a:t>artışını</a:t>
            </a:r>
            <a:r>
              <a:rPr lang="tr-TR" dirty="0"/>
              <a:t> da beraberinde getirmektedir.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6232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C44D8F-0775-2340-874A-9FCBC513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Dönüşümü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27356C-AF5A-084A-8B4C-5D5B34080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Günümüzde</a:t>
            </a:r>
            <a:r>
              <a:rPr lang="tr-TR" dirty="0"/>
              <a:t> </a:t>
            </a:r>
            <a:r>
              <a:rPr lang="tr-TR" dirty="0" err="1"/>
              <a:t>gelişmis</a:t>
            </a:r>
            <a:r>
              <a:rPr lang="tr-TR" dirty="0"/>
              <a:t>̧ </a:t>
            </a:r>
            <a:r>
              <a:rPr lang="tr-TR" dirty="0" err="1"/>
              <a:t>ülkelerde</a:t>
            </a:r>
            <a:r>
              <a:rPr lang="tr-TR" dirty="0"/>
              <a:t> </a:t>
            </a:r>
            <a:r>
              <a:rPr lang="tr-TR" dirty="0" err="1"/>
              <a:t>yaşanan</a:t>
            </a:r>
            <a:r>
              <a:rPr lang="tr-TR" dirty="0"/>
              <a:t> bir durum da ailesiyle birlikte </a:t>
            </a:r>
            <a:r>
              <a:rPr lang="tr-TR" dirty="0" err="1"/>
              <a:t>yaşayan</a:t>
            </a:r>
            <a:r>
              <a:rPr lang="tr-TR" dirty="0"/>
              <a:t> </a:t>
            </a:r>
            <a:r>
              <a:rPr lang="tr-TR" dirty="0" err="1"/>
              <a:t>yetişkin</a:t>
            </a:r>
            <a:r>
              <a:rPr lang="tr-TR" dirty="0"/>
              <a:t> sayısındaki </a:t>
            </a:r>
            <a:r>
              <a:rPr lang="tr-TR" dirty="0" err="1"/>
              <a:t>artıştır</a:t>
            </a:r>
            <a:r>
              <a:rPr lang="tr-TR" dirty="0"/>
              <a:t>. </a:t>
            </a:r>
          </a:p>
          <a:p>
            <a:r>
              <a:rPr lang="tr-TR" dirty="0"/>
              <a:t>Son yirmi yılda </a:t>
            </a:r>
            <a:r>
              <a:rPr lang="tr-TR" dirty="0" err="1"/>
              <a:t>işsizliğin</a:t>
            </a:r>
            <a:r>
              <a:rPr lang="tr-TR" dirty="0"/>
              <a:t> giderek </a:t>
            </a:r>
            <a:r>
              <a:rPr lang="tr-TR" dirty="0" err="1"/>
              <a:t>yaygınlaşması</a:t>
            </a:r>
            <a:r>
              <a:rPr lang="tr-TR" dirty="0"/>
              <a:t>, artan ekonomik krizler, ev kiraları ve </a:t>
            </a:r>
            <a:r>
              <a:rPr lang="tr-TR" dirty="0" err="1"/>
              <a:t>yaşamın</a:t>
            </a:r>
            <a:r>
              <a:rPr lang="tr-TR" dirty="0"/>
              <a:t> </a:t>
            </a:r>
            <a:r>
              <a:rPr lang="tr-TR" dirty="0" err="1"/>
              <a:t>pahalılaşması</a:t>
            </a:r>
            <a:r>
              <a:rPr lang="tr-TR" dirty="0"/>
              <a:t> sonrasında hem </a:t>
            </a:r>
            <a:r>
              <a:rPr lang="tr-TR" dirty="0" err="1"/>
              <a:t>bekâr</a:t>
            </a:r>
            <a:r>
              <a:rPr lang="tr-TR" dirty="0"/>
              <a:t> hem de evli </a:t>
            </a:r>
            <a:r>
              <a:rPr lang="tr-TR" dirty="0" err="1"/>
              <a:t>kişilerde</a:t>
            </a:r>
            <a:r>
              <a:rPr lang="tr-TR" dirty="0"/>
              <a:t> aile yanına </a:t>
            </a:r>
            <a:r>
              <a:rPr lang="tr-TR" dirty="0" err="1"/>
              <a:t>dönerek</a:t>
            </a:r>
            <a:r>
              <a:rPr lang="tr-TR" dirty="0"/>
              <a:t>, ailesiyle beraber </a:t>
            </a:r>
            <a:r>
              <a:rPr lang="tr-TR" dirty="0" err="1"/>
              <a:t>yaşamaya</a:t>
            </a:r>
            <a:r>
              <a:rPr lang="tr-TR" dirty="0"/>
              <a:t> </a:t>
            </a:r>
            <a:r>
              <a:rPr lang="tr-TR" dirty="0" err="1"/>
              <a:t>başlama</a:t>
            </a:r>
            <a:r>
              <a:rPr lang="tr-TR" dirty="0"/>
              <a:t> durumunda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artışlar</a:t>
            </a:r>
            <a:r>
              <a:rPr lang="tr-TR" dirty="0"/>
              <a:t> </a:t>
            </a:r>
            <a:r>
              <a:rPr lang="tr-TR" dirty="0" err="1"/>
              <a:t>yaşanmaktadır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31641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A89034-0923-CA4E-8611-CD29D371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 ve Evlilik Türleri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7D10C9-E900-9D4A-930D-C10D85398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Ataerkil aile: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Kararların alınmasında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otoritesinin,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belirleyiciliğinin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geçerli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 yapısıdır.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erkekte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büyüklerindedir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 toplumlarında yaygın olan aile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 toplumunda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eşitlikçi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boyut daha fazla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Ataerkil aile yapısının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yakından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bağlantısı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bulunmaktadır. Geleneksel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hâkim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yerlerde,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toplulukçu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ataerkil aile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yaygındır.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Bireyci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toplumlarda ailede ataerkil yapı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aşınmıştır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135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083D9E-D9C2-C044-B1C3-164715001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C767E-269F-2648-9B48-AB82C8736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denildiğinde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akla, “anne, baba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toplumun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küçük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gelmektedir.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ailenin tanımı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kapsamı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anlamıyla aile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üreme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toplumun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üyelerinin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bakımı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birincil sorumlulukları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kan, evlilik ya da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anlaşmaya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dayanan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ğer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evlat edinme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birbirleriyle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bağlantılanan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kümesi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Schaefer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2013: 312)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tanımlanabilir.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5655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619D3F-1B7A-8E40-B759-B4D906A72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 ve Evlilik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0887B8-3B92-984E-B039-70498D3B0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Anaerkil aile: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Kararların alınmasında kadının otoritesinin,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belirleyiciliğinin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geçerli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 yapısıdır.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kadında ya da kadının ailesindedir.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Anaerkil aile yapısı, tarihsel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ender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Genelde, erkek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vb. nedenlerle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kadın sayısının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fazla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toplumsal alanda kadınların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belirleyiciliğinin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toplumlarda, gruplarda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65501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A9BF88-661F-D543-BB02-C2E1CD175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 ve Evlilik Türleri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A44B6B-08F6-764C-955E-77095AE13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Endogami: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Benzerliklere dayalı olarak yapılan evliliklerdir. Her toplumsal kurumun,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statükoyu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korumak, mevcudu devam ettirmek gibi bir yapısı bulunmaktadır.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toplumsal kurum,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endogami, evlilikte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yaş, din, dil,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etnisite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sosyal sınıf,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vb. konularda benzerliklerin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dikkate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evliliklerdir.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Endogami grup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evlilik olarak da tanımlanır.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grupların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birisiyle evlenmeyi tercih eder.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mezunu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mezunu birisiyle evlenmesi, evlilikte yaş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yakınlığının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alınması, aynı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etnisiteden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evlenilmesi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verilebilir.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Almanya’da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evlilikte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tercih etmesi,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gittikçe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azalan 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vatandaşların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evlilik tercihinde Rum eş tercihi bu duruma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verilebilir.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Endogamiye dayalı evlilikler, her toplumda yaygın olan evlilik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5779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70570E-7BBB-F04F-9C34-F92874806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 ve Evlilik Türleri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139E0E-C5A1-A14F-B41D-19347E068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Egzogami: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Farklılıklara dayalı olarak yapılan evliliklerdir.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egzogami,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din, dil,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etnisite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yaş,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ekonomik durum, sosyal sınıf gibi boyutlarda kendi benzer gruplarının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evlenmesidir.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etnik gruptan, iki farklı dinden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evlenmesi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verilebilir.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nedenlerle,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coğrafi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hareketliliğin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sınırlı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endogamiye dayalı evlilikler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yaygın evlilik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 ulusların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coğrafi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küreselleşme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ulusal sınırların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aşındığı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farklılıklara dayalı evlilikler giderek artmaktadır.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insan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dinlerden,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etnisitelerden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evlenmekte ve bu evlilikler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egzogamiye dayalı evlilikler artsa da yaygın olan evlilik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endogamiye dayalı evliliklerdir.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1406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926449-DDDB-2647-9FEB-FBD3F176C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 ve Evlilik Türleri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3D13C7-D847-8748-9873-E5317F9D5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Monogami: </a:t>
            </a:r>
            <a:r>
              <a:rPr lang="tr-TR" dirty="0"/>
              <a:t>Erkek ya da kadının tek </a:t>
            </a:r>
            <a:r>
              <a:rPr lang="tr-TR" dirty="0" err="1"/>
              <a:t>eşli</a:t>
            </a:r>
            <a:r>
              <a:rPr lang="tr-TR" dirty="0"/>
              <a:t> </a:t>
            </a:r>
            <a:r>
              <a:rPr lang="tr-TR" dirty="0" err="1"/>
              <a:t>evliliğidir</a:t>
            </a:r>
            <a:r>
              <a:rPr lang="tr-TR" dirty="0"/>
              <a:t>. Tarihsel </a:t>
            </a:r>
            <a:r>
              <a:rPr lang="tr-TR" dirty="0" err="1"/>
              <a:t>süreçte</a:t>
            </a:r>
            <a:r>
              <a:rPr lang="tr-TR" dirty="0"/>
              <a:t>, toplumlarda </a:t>
            </a:r>
            <a:r>
              <a:rPr lang="tr-TR" dirty="0" err="1"/>
              <a:t>hâkim</a:t>
            </a:r>
            <a:r>
              <a:rPr lang="tr-TR" dirty="0"/>
              <a:t> olan evlilik </a:t>
            </a:r>
            <a:r>
              <a:rPr lang="tr-TR" dirty="0" err="1"/>
              <a:t>türüdür</a:t>
            </a:r>
            <a:r>
              <a:rPr lang="tr-TR" dirty="0"/>
              <a:t>. </a:t>
            </a:r>
          </a:p>
          <a:p>
            <a:r>
              <a:rPr lang="tr-TR" b="1" dirty="0"/>
              <a:t>Poligami: </a:t>
            </a:r>
            <a:r>
              <a:rPr lang="tr-TR" dirty="0"/>
              <a:t>Erkek ya da kadının birden fazla </a:t>
            </a:r>
            <a:r>
              <a:rPr lang="tr-TR" dirty="0" err="1"/>
              <a:t>kişiyle</a:t>
            </a:r>
            <a:r>
              <a:rPr lang="tr-TR" dirty="0"/>
              <a:t> evlenmesidir. Tarım toplumlarında, geleneksel toplumlarda genellikle </a:t>
            </a:r>
            <a:r>
              <a:rPr lang="tr-TR" dirty="0" err="1"/>
              <a:t>erkeğin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eşliliği</a:t>
            </a:r>
            <a:r>
              <a:rPr lang="tr-TR" dirty="0"/>
              <a:t> </a:t>
            </a:r>
            <a:r>
              <a:rPr lang="tr-TR" dirty="0" err="1"/>
              <a:t>söz</a:t>
            </a:r>
            <a:r>
              <a:rPr lang="tr-TR" dirty="0"/>
              <a:t> konusu olabilmekteydi. </a:t>
            </a:r>
          </a:p>
          <a:p>
            <a:r>
              <a:rPr lang="tr-TR" dirty="0"/>
              <a:t>Tarım toplumlarında genelde </a:t>
            </a:r>
            <a:r>
              <a:rPr lang="tr-TR" dirty="0" err="1"/>
              <a:t>yöneten</a:t>
            </a:r>
            <a:r>
              <a:rPr lang="tr-TR" dirty="0"/>
              <a:t> kesimde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eşlilik</a:t>
            </a:r>
            <a:r>
              <a:rPr lang="tr-TR" dirty="0"/>
              <a:t> daha yaygınken, </a:t>
            </a:r>
            <a:r>
              <a:rPr lang="tr-TR" dirty="0" err="1"/>
              <a:t>ağırlıklı</a:t>
            </a:r>
            <a:r>
              <a:rPr lang="tr-TR" dirty="0"/>
              <a:t> evlilik </a:t>
            </a:r>
            <a:r>
              <a:rPr lang="tr-TR" dirty="0" err="1"/>
              <a:t>şekli</a:t>
            </a:r>
            <a:r>
              <a:rPr lang="tr-TR" dirty="0"/>
              <a:t> tek </a:t>
            </a:r>
            <a:r>
              <a:rPr lang="tr-TR" dirty="0" err="1"/>
              <a:t>eşlilikti</a:t>
            </a:r>
            <a:r>
              <a:rPr lang="tr-TR" dirty="0"/>
              <a:t>. </a:t>
            </a:r>
          </a:p>
          <a:p>
            <a:r>
              <a:rPr lang="tr-TR" dirty="0"/>
              <a:t>Sanayi toplumuyla birlikte </a:t>
            </a:r>
            <a:r>
              <a:rPr lang="tr-TR" dirty="0" err="1"/>
              <a:t>bütün</a:t>
            </a:r>
            <a:r>
              <a:rPr lang="tr-TR" dirty="0"/>
              <a:t> </a:t>
            </a:r>
            <a:r>
              <a:rPr lang="tr-TR" dirty="0" err="1"/>
              <a:t>dünyada</a:t>
            </a:r>
            <a:r>
              <a:rPr lang="tr-TR" dirty="0"/>
              <a:t> monogamiye dayalı evlilikler yaygın evlilik modelini </a:t>
            </a:r>
            <a:r>
              <a:rPr lang="tr-TR" dirty="0" err="1"/>
              <a:t>oluşturdu</a:t>
            </a:r>
            <a:r>
              <a:rPr lang="tr-TR" dirty="0"/>
              <a:t>. </a:t>
            </a:r>
          </a:p>
          <a:p>
            <a:r>
              <a:rPr lang="tr-TR" dirty="0" err="1"/>
              <a:t>Erkeğin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eşle</a:t>
            </a:r>
            <a:r>
              <a:rPr lang="tr-TR" dirty="0"/>
              <a:t> </a:t>
            </a:r>
            <a:r>
              <a:rPr lang="tr-TR" dirty="0" err="1"/>
              <a:t>evliliği</a:t>
            </a:r>
            <a:r>
              <a:rPr lang="tr-TR" dirty="0"/>
              <a:t> polijini, kadının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eşle</a:t>
            </a:r>
            <a:r>
              <a:rPr lang="tr-TR" dirty="0"/>
              <a:t> </a:t>
            </a:r>
            <a:r>
              <a:rPr lang="tr-TR" dirty="0" err="1"/>
              <a:t>evliliği</a:t>
            </a:r>
            <a:r>
              <a:rPr lang="tr-TR" dirty="0"/>
              <a:t> poliandri olarak tanımlanmaktadır.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49633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75E3A3-6C07-0242-BCC5-0299E6316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 ve Evlilik Türleri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B57FEF-D500-1343-8E58-620A1888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Patrilokal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Yerleşimi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Evlenen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çiftin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ailesiyle aynı evde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ailesinin evine yakın yerde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yaşamasıdır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 toplumlarında ve geleneksel toplumlarda yaygın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evin erkek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birisinin ailesiyle bir arada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yaygın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göstermekteydi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aynı evde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yerine, aynı apartmanda farklı dairelerde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ailesinin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oturduğu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eve yakın bir yerde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tercihi aldı. </a:t>
            </a:r>
          </a:p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Matrilokal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Yerleşimi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Evlenen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çiftin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kadının ailesiyle aynı evde ya da kadının ailesinin evine yakın yerde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yaşamasıdır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Kadının ailesinin ekonomik durumu ve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statüsünün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ailesinin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 durumunda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içgüveysi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tanımlanan bir durumdur. </a:t>
            </a:r>
          </a:p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Neolokal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Yerleşimi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Evlenen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çiftin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ailelerinin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oturduğu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evlere mesafeli bir yerde oturması, ailelerinden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bağımsız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yaşamalarıdır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 toplumlarında yaygınlık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evlenen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çiftlerde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yaygın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06820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0BB4D0-B1E2-8F48-BE58-74002F3F0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Aile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A29541-651A-4944-B9B6-198F20144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rağmen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 yapısı genel olarak analiz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ataerkil aile yapısının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hâkim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ailede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belirleyiciliğinin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söylenebilir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Batı’da 1770’li yıllardan itibaren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toplumsal yapılarda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köklu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1980’li yıllara ge-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tarımda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işgücu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yaygın, ihracatta tarım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altyapısı yoktu.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olmaması kadınların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hayatına girmelerinin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engeli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oluşturmaktaydı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47009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39F9C0-91C2-994F-9EE8-F45E9639D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Aile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43A258-4475-E14F-8925-150F05D6A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oy kullanma, sonrasında aday olma hakkı tanındı. 1934 yılında ise kadınlar,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milletvekilliği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hakkını kazandılar.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Kazanılan bu hakların arka planında tabandan gelen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Cumhuriyet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mimarı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Atatürk’ün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kadınlara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hakların verilmesinin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etkili oldu.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kadınlar hem yerel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 de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hakkını 1930’lu yıllarda kazanmalarına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rağmen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siyasette kadınların oranı, erkeklerle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kıyaslandığında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düşüktür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91679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745121-BB8D-2049-A2D5-BA41E7401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Aile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5F71E9-9719-AC4B-B9A2-E0B171880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girmeleri 1980’li yıllardan sonra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sanayi sonrası toplum olarak adlandırılan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hayatında yer almalarını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kolaylaştıran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etkisi vardır.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 %34.7, erkek 72.3. TÜİK, Haziran 2019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1926 yılında kabul edilen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Kanun’un 159. Maddesi nedeniyle 1990 yılına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evli kadınların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hayatına girmelerinin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iznine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1990 yılında Anayasa Mahkemesinin kadının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iznine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Medeni Kanun’un 159 maddesini iptal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ettiğini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sayede evli kadınların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izni olmadan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girebilkleri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göz önüne alınmalıdır.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95202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23A31B-7062-6640-A7CA-970406D32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Aile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BCC0FB-C460-8542-9D7A-94DB17320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dirty="0" err="1"/>
              <a:t>Türkiye’de</a:t>
            </a:r>
            <a:r>
              <a:rPr lang="tr-TR" dirty="0"/>
              <a:t> anne, baba ve </a:t>
            </a:r>
            <a:r>
              <a:rPr lang="tr-TR" dirty="0" err="1"/>
              <a:t>evlenmemis</a:t>
            </a:r>
            <a:r>
              <a:rPr lang="tr-TR" dirty="0"/>
              <a:t>̧ </a:t>
            </a:r>
            <a:r>
              <a:rPr lang="tr-TR" dirty="0" err="1"/>
              <a:t>çocuklardan</a:t>
            </a:r>
            <a:r>
              <a:rPr lang="tr-TR" dirty="0"/>
              <a:t> </a:t>
            </a:r>
            <a:r>
              <a:rPr lang="tr-TR" dirty="0" err="1"/>
              <a:t>oluşan</a:t>
            </a:r>
            <a:r>
              <a:rPr lang="tr-TR" dirty="0"/>
              <a:t> </a:t>
            </a:r>
            <a:r>
              <a:rPr lang="tr-TR" dirty="0" err="1"/>
              <a:t>çekirdek</a:t>
            </a:r>
            <a:r>
              <a:rPr lang="tr-TR" dirty="0"/>
              <a:t> ailenin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çıkmasının</a:t>
            </a:r>
            <a:r>
              <a:rPr lang="tr-TR" dirty="0"/>
              <a:t> nedenleri olarak </a:t>
            </a:r>
            <a:r>
              <a:rPr lang="tr-TR" dirty="0" err="1"/>
              <a:t>şu</a:t>
            </a:r>
            <a:r>
              <a:rPr lang="tr-TR" dirty="0"/>
              <a:t> unsurlar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çıkmaktadır</a:t>
            </a:r>
            <a:r>
              <a:rPr lang="tr-TR" dirty="0"/>
              <a:t>: </a:t>
            </a:r>
          </a:p>
          <a:p>
            <a:r>
              <a:rPr lang="tr-TR" dirty="0" err="1"/>
              <a:t>Kentleşmenin</a:t>
            </a:r>
            <a:r>
              <a:rPr lang="tr-TR" dirty="0"/>
              <a:t> yaygınlık kazanması, </a:t>
            </a:r>
          </a:p>
          <a:p>
            <a:r>
              <a:rPr lang="tr-TR" dirty="0" err="1"/>
              <a:t>Eğitim</a:t>
            </a:r>
            <a:r>
              <a:rPr lang="tr-TR" dirty="0"/>
              <a:t> seviyesinin </a:t>
            </a:r>
            <a:r>
              <a:rPr lang="tr-TR" dirty="0" err="1"/>
              <a:t>yükselmesi</a:t>
            </a:r>
            <a:r>
              <a:rPr lang="tr-TR" dirty="0"/>
              <a:t>, </a:t>
            </a:r>
          </a:p>
          <a:p>
            <a:r>
              <a:rPr lang="tr-TR" dirty="0" err="1"/>
              <a:t>İstihdam</a:t>
            </a:r>
            <a:r>
              <a:rPr lang="tr-TR" dirty="0"/>
              <a:t> yapısındaki </a:t>
            </a:r>
            <a:r>
              <a:rPr lang="tr-TR" dirty="0" err="1"/>
              <a:t>değişimlerin</a:t>
            </a:r>
            <a:r>
              <a:rPr lang="tr-TR" dirty="0"/>
              <a:t>, akrabaların bir arada </a:t>
            </a:r>
            <a:r>
              <a:rPr lang="tr-TR" dirty="0" err="1"/>
              <a:t>yaşamasına</a:t>
            </a:r>
            <a:r>
              <a:rPr lang="tr-TR" dirty="0"/>
              <a:t> </a:t>
            </a:r>
            <a:r>
              <a:rPr lang="tr-TR" dirty="0" err="1"/>
              <a:t>yönelik</a:t>
            </a:r>
            <a:r>
              <a:rPr lang="tr-TR" dirty="0"/>
              <a:t> ihtiyacı zayıflatması, </a:t>
            </a:r>
          </a:p>
          <a:p>
            <a:r>
              <a:rPr lang="tr-TR" dirty="0"/>
              <a:t>Sosyal </a:t>
            </a:r>
            <a:r>
              <a:rPr lang="tr-TR" dirty="0" err="1"/>
              <a:t>güvenlik</a:t>
            </a:r>
            <a:r>
              <a:rPr lang="tr-TR" dirty="0"/>
              <a:t> alanında </a:t>
            </a:r>
            <a:r>
              <a:rPr lang="tr-TR" dirty="0" err="1"/>
              <a:t>yaşanan</a:t>
            </a:r>
            <a:r>
              <a:rPr lang="tr-TR" dirty="0"/>
              <a:t> </a:t>
            </a:r>
            <a:r>
              <a:rPr lang="tr-TR" dirty="0" err="1"/>
              <a:t>gelişmelerin</a:t>
            </a:r>
            <a:r>
              <a:rPr lang="tr-TR" dirty="0"/>
              <a:t> </a:t>
            </a:r>
            <a:r>
              <a:rPr lang="tr-TR" dirty="0" err="1"/>
              <a:t>çocukların</a:t>
            </a:r>
            <a:r>
              <a:rPr lang="tr-TR" dirty="0"/>
              <a:t>, sosyal </a:t>
            </a:r>
            <a:r>
              <a:rPr lang="tr-TR" dirty="0" err="1"/>
              <a:t>güvence</a:t>
            </a:r>
            <a:r>
              <a:rPr lang="tr-TR" dirty="0"/>
              <a:t> </a:t>
            </a:r>
            <a:r>
              <a:rPr lang="tr-TR" dirty="0" err="1"/>
              <a:t>işlevini</a:t>
            </a:r>
            <a:r>
              <a:rPr lang="tr-TR" dirty="0"/>
              <a:t> azaltıp az </a:t>
            </a:r>
            <a:r>
              <a:rPr lang="tr-TR" dirty="0" err="1"/>
              <a:t>çocuk</a:t>
            </a:r>
            <a:r>
              <a:rPr lang="tr-TR" dirty="0"/>
              <a:t> tercihini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çıkarması</a:t>
            </a:r>
            <a:r>
              <a:rPr lang="tr-TR" dirty="0"/>
              <a:t>, </a:t>
            </a:r>
          </a:p>
          <a:p>
            <a:r>
              <a:rPr lang="tr-TR" dirty="0"/>
              <a:t>• </a:t>
            </a:r>
            <a:r>
              <a:rPr lang="tr-TR" dirty="0" err="1"/>
              <a:t>Bireyciliğin</a:t>
            </a:r>
            <a:r>
              <a:rPr lang="tr-TR" dirty="0"/>
              <a:t> </a:t>
            </a:r>
            <a:r>
              <a:rPr lang="tr-TR" dirty="0" err="1"/>
              <a:t>yükselişi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00806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A5CEDD-631E-4B48-942D-DC42BC69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Aile -Şiddet-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A51A7B-3349-0441-90B4-D81325A54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Şiddet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genelde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ile ilgili bir durumdur.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güçsüze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tavrı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şiddette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şiddeti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on yılda,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etkisiyle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şiddetin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söylenebilir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ataerkil yapının da etkisiyle bir kadının kendisinden ayrılmasını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bağımsız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hayat kurmasını kabullenemeyen, sorunlu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yapısına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kadınlara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baskının,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şiddetin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cinayetlerin giderek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767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AECA09-5FC7-F546-A5DA-C32F6DC36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 Bir Tarihçe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091415-4C82-514A-9571-9CCE3D6C6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İmparatorluğu’nda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ataerkil bir aile yapısı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hâkimdir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Evde erkek otoritesi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geçerlidir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Toplumsal roller belirgindir. Erkek evin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yükümlüdür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Kadın ise evin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sağlamaktan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ev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sorumludur.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patrilokal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tarzı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hâkimdir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Evlenen erkek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baba evinde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devam eder.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İmparatorluğu’nda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eşlilik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yaygın bir evlilik tarzıydı.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eşlilik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kesimde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durumdu.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3408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EEE9F9-3B3D-F242-8808-4D30EB912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Aile -Evlilik Yaşı-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2D07AA-4E6D-3B43-8910-70EC9B134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Türkiye’de</a:t>
            </a:r>
            <a:r>
              <a:rPr lang="tr-TR" dirty="0"/>
              <a:t> ortalama ilk evlenme </a:t>
            </a:r>
            <a:r>
              <a:rPr lang="tr-TR" dirty="0" err="1"/>
              <a:t>yaşı</a:t>
            </a:r>
            <a:r>
              <a:rPr lang="tr-TR" dirty="0"/>
              <a:t> erkekler </a:t>
            </a:r>
            <a:r>
              <a:rPr lang="tr-TR" dirty="0" err="1"/>
              <a:t>için</a:t>
            </a:r>
            <a:r>
              <a:rPr lang="tr-TR" dirty="0"/>
              <a:t> 27,8, kadınlar </a:t>
            </a:r>
            <a:r>
              <a:rPr lang="tr-TR" dirty="0" err="1"/>
              <a:t>için</a:t>
            </a:r>
            <a:r>
              <a:rPr lang="tr-TR" dirty="0"/>
              <a:t> 24,8’dir (TÜİK, Evlenme ve </a:t>
            </a:r>
            <a:r>
              <a:rPr lang="tr-TR" dirty="0" err="1"/>
              <a:t>Boşanma</a:t>
            </a:r>
            <a:r>
              <a:rPr lang="tr-TR" dirty="0"/>
              <a:t> </a:t>
            </a:r>
            <a:r>
              <a:rPr lang="tr-TR" dirty="0" err="1"/>
              <a:t>İstatistikleri</a:t>
            </a:r>
            <a:r>
              <a:rPr lang="tr-TR" dirty="0"/>
              <a:t>, 2018). </a:t>
            </a:r>
          </a:p>
          <a:p>
            <a:r>
              <a:rPr lang="tr-TR" dirty="0" err="1"/>
              <a:t>Türkiye’de</a:t>
            </a:r>
            <a:r>
              <a:rPr lang="tr-TR" dirty="0"/>
              <a:t> evlenme </a:t>
            </a:r>
            <a:r>
              <a:rPr lang="tr-TR" dirty="0" err="1"/>
              <a:t>yaşı</a:t>
            </a:r>
            <a:r>
              <a:rPr lang="tr-TR" dirty="0"/>
              <a:t> </a:t>
            </a:r>
            <a:r>
              <a:rPr lang="tr-TR" dirty="0" err="1"/>
              <a:t>yükselse</a:t>
            </a:r>
            <a:r>
              <a:rPr lang="tr-TR" dirty="0"/>
              <a:t> de </a:t>
            </a:r>
            <a:r>
              <a:rPr lang="tr-TR" dirty="0" err="1"/>
              <a:t>özellikle</a:t>
            </a:r>
            <a:r>
              <a:rPr lang="tr-TR" dirty="0"/>
              <a:t> kırsal alanlarda ve ataerkil yapının </a:t>
            </a:r>
            <a:r>
              <a:rPr lang="tr-TR" dirty="0" err="1"/>
              <a:t>hâkim</a:t>
            </a:r>
            <a:r>
              <a:rPr lang="tr-TR" dirty="0"/>
              <a:t> </a:t>
            </a:r>
            <a:r>
              <a:rPr lang="tr-TR" dirty="0" err="1"/>
              <a:t>olduğu</a:t>
            </a:r>
            <a:r>
              <a:rPr lang="tr-TR" dirty="0"/>
              <a:t> yerlerde </a:t>
            </a:r>
            <a:r>
              <a:rPr lang="tr-TR" dirty="0" err="1"/>
              <a:t>eğer</a:t>
            </a:r>
            <a:r>
              <a:rPr lang="tr-TR" dirty="0"/>
              <a:t> kadın </a:t>
            </a:r>
            <a:r>
              <a:rPr lang="tr-TR" dirty="0" err="1"/>
              <a:t>çalışmıyor</a:t>
            </a:r>
            <a:r>
              <a:rPr lang="tr-TR" dirty="0"/>
              <a:t> ve </a:t>
            </a:r>
            <a:r>
              <a:rPr lang="tr-TR" dirty="0" err="1"/>
              <a:t>eğitim</a:t>
            </a:r>
            <a:r>
              <a:rPr lang="tr-TR" dirty="0"/>
              <a:t> almıyorsa en </a:t>
            </a:r>
            <a:r>
              <a:rPr lang="tr-TR" dirty="0" err="1"/>
              <a:t>gec</a:t>
            </a:r>
            <a:r>
              <a:rPr lang="tr-TR" dirty="0"/>
              <a:t>̧ 20’li </a:t>
            </a:r>
            <a:r>
              <a:rPr lang="tr-TR" dirty="0" err="1"/>
              <a:t>yaşlarda</a:t>
            </a:r>
            <a:r>
              <a:rPr lang="tr-TR" dirty="0"/>
              <a:t> evlenme durumu da </a:t>
            </a:r>
            <a:r>
              <a:rPr lang="tr-TR" dirty="0" err="1"/>
              <a:t>çok</a:t>
            </a:r>
            <a:r>
              <a:rPr lang="tr-TR" dirty="0"/>
              <a:t> yaygındır.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9566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83E65C-61E5-ED49-9956-64B71A4C5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Aile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7EBBE0-174E-6040-AAF8-7BD416BF8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az çocuk tercih edilmektedir.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Bunda bireyciliğin artışı, çocukların sosyal güvence olarak görülmekten çıkması, daha rahat bir yaşam isteği, çocuk büyütmenin yüksek maliyetleri, kentleşmenin artışı ve doğum kontrolünde artan imkanlar nedenler arasında sayılabilmektedir.</a:t>
            </a:r>
          </a:p>
          <a:p>
            <a:pPr>
              <a:buFont typeface="Wingdings" pitchFamily="2" charset="2"/>
              <a:buChar char="v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boşanma oranları artmaktadır.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Bunda bireyciliğin artışı, kadının çalışma hayatında artan rolü, boşanmanın meşrulaşması, çalışma hayatındaki risk ve belirsizlik etkenler arasında sayılmaktadır.</a:t>
            </a:r>
          </a:p>
        </p:txBody>
      </p:sp>
    </p:spTree>
    <p:extLst>
      <p:ext uri="{BB962C8B-B14F-4D97-AF65-F5344CB8AC3E}">
        <p14:creationId xmlns:p14="http://schemas.microsoft.com/office/powerpoint/2010/main" val="14196110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6C027B-C2A6-E545-A52F-951A9631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Aile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F4DD38-5793-E24E-9C88-B991C4CC5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evlenmeyi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şündüğu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tanışıp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kurabileceğine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inanıp, sonrasında aileleriyle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tanıştırması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evlilik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ritüellerinin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son derece yaygındır.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yaygın olarak aile fertleri,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ebeveynler, ekonomik veya manevi olarak sıkıntı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yaşandığında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oranda destek olmaktadırlar.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zaman zaman ebeveynler,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evlilik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huzur bozucu bir etkide de bulunmaktadırlar.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çiftlerin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evlilik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sıkın- tının arkasında ebeveynlerle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sorunlar yatmaktadır.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eğilimin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aksi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bireyselleşmenin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boşanmaların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bekâr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kalma tercihlerinin ve evlilik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evlilik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dâhil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bağlılıkların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aşındığı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yaşıyor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yönüyle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gelenek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farklılaşma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eşgüdümlu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ilerliyor.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3957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Dersin Sonu</a:t>
            </a:r>
          </a:p>
          <a:p>
            <a:pPr marL="0" indent="0" algn="ctr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CF2032-4466-DC45-8E66-B7E21E1E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22E17F8-8FEF-8C4E-A981-2B195F4D42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462685"/>
            <a:ext cx="1047434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ÖZGÜR, A. Z., KALENDER, A., PELTEKOĞLU, Z. F., BAYÇU, S., ERGÜVEN, M. S.,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YILMAZ, R. A., . . . GÖZTAŞ, A. (2018).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Türkiye'nin Toplumsal Yapısı.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Eskişehir Anadolu Üniversitesi Yayınları.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Kongar, E. (2014).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Toplumsal Değişme Kuramları ve Türkiye Gerçeği.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İstanbul: Remzi Kitabevi.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Zencirkıran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(2019).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Türkiye'nin Toplumsal Yapısı.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Eskişehir:Anadolu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Üniversitesi Açık Öğretim Fakültesi Yayını2739.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6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EEF6B4-C981-5546-AAEB-B70BB836D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 Bir Tarihçe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C17038-5C47-B54D-9E02-237061A8D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İmparatorluğu’nda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yüzyılda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batılılaşma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batılı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tarzları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gazete, dergi,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hikâye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romanlarla imparatorlukta da sıklıkla yer almaya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başlayacaktır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Batıda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hayatın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aile yapısında, ailede rol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dağılımında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farklılıklar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yaşanacaktır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yazılı medya ve romanlar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yansıtılır. Bu durum, imparatorlukta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küçük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kesimde aile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olacaktır.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yayımlanan romanlarda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Batılılaşma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tarzının yol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çelişkili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tutum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alaycı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resmedilir.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9695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06ABEE-EFA0-FC4B-B489-E0A34B910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 Bir Tarihçe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1D61F3-E755-2F49-82FD-5D869D491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Cumhuriyetin kurulmasından 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modern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yaratılması amacıyla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kadının toplumsal hayatta ve siyasette daha fazla yer alması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hedeflenmiştir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Kadının konumunu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güçlendirmeye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adımlar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1926 yılında karma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geçildi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Kız ve erkek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aynı sınıflarda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durum cinsiyet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eşitliğini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adımdı.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910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36B92C-4A15-8A4D-BA7F-54BDEA02E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 Bir Tarihçe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C946A7-D5AC-DF44-B197-5F3F97656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4 Ekim 1926 tarihinde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yürürlüğe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giren Medeni Kanun’da erkeklerin birden fazla kadınla evlenmesi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yasaklanmıştır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Medeni kanun ile kadınlara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boşanma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Evlilik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resmi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nikâh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zorunlu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Medeni kanun ile kadın erkek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eşitliğine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adımlar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1934 yılında kadınlara milletvekili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 tanındı. Bu hak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tanınmıştır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kadınlara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 Fransa’da 1944 yılında,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İtalya’da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1945 yılında, Yunanistan’da 1949 yılında,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İsviçre’de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1971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tanınmıştır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6442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E3715B-934F-2F4E-83F2-57E167348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 Bir Tarihçe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9BF776-1D42-D74C-9F7E-A050F5392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Cumhuriyetin ilk </a:t>
            </a:r>
            <a:r>
              <a:rPr lang="tr-TR" dirty="0" err="1"/>
              <a:t>döneminde</a:t>
            </a:r>
            <a:r>
              <a:rPr lang="tr-TR" dirty="0"/>
              <a:t> kadın haklarına </a:t>
            </a:r>
            <a:r>
              <a:rPr lang="tr-TR" dirty="0" err="1"/>
              <a:t>yönelik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ilerlemeler </a:t>
            </a:r>
            <a:r>
              <a:rPr lang="tr-TR" dirty="0" err="1"/>
              <a:t>sağlandı</a:t>
            </a:r>
            <a:r>
              <a:rPr lang="tr-TR" dirty="0"/>
              <a:t>. </a:t>
            </a:r>
          </a:p>
          <a:p>
            <a:r>
              <a:rPr lang="tr-TR" dirty="0"/>
              <a:t>Kadınların </a:t>
            </a:r>
            <a:r>
              <a:rPr lang="tr-TR" dirty="0" err="1"/>
              <a:t>eğitim</a:t>
            </a:r>
            <a:r>
              <a:rPr lang="tr-TR" dirty="0"/>
              <a:t> seviyesinin </a:t>
            </a:r>
            <a:r>
              <a:rPr lang="tr-TR" dirty="0" err="1"/>
              <a:t>yükselmesi</a:t>
            </a:r>
            <a:r>
              <a:rPr lang="tr-TR" dirty="0"/>
              <a:t> ve toplumsal alanda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çıkmalarına</a:t>
            </a:r>
            <a:r>
              <a:rPr lang="tr-TR" dirty="0"/>
              <a:t> </a:t>
            </a:r>
            <a:r>
              <a:rPr lang="tr-TR" dirty="0" err="1"/>
              <a:t>yönelik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girişimlerde</a:t>
            </a:r>
            <a:r>
              <a:rPr lang="tr-TR" dirty="0"/>
              <a:t> bulunuldu. </a:t>
            </a:r>
          </a:p>
          <a:p>
            <a:r>
              <a:rPr lang="tr-TR" dirty="0" err="1"/>
              <a:t>Bütün</a:t>
            </a:r>
            <a:r>
              <a:rPr lang="tr-TR" dirty="0"/>
              <a:t> bu </a:t>
            </a:r>
            <a:r>
              <a:rPr lang="tr-TR" dirty="0" err="1"/>
              <a:t>çabalara</a:t>
            </a:r>
            <a:r>
              <a:rPr lang="tr-TR" dirty="0"/>
              <a:t> </a:t>
            </a:r>
            <a:r>
              <a:rPr lang="tr-TR" dirty="0" err="1"/>
              <a:t>rağmen</a:t>
            </a:r>
            <a:r>
              <a:rPr lang="tr-TR" dirty="0"/>
              <a:t> 1950’li yıllara kadar </a:t>
            </a:r>
            <a:r>
              <a:rPr lang="tr-TR" dirty="0" err="1"/>
              <a:t>Türkiye’de</a:t>
            </a:r>
            <a:r>
              <a:rPr lang="tr-TR" dirty="0"/>
              <a:t> sanayinin millî gelirden </a:t>
            </a:r>
            <a:r>
              <a:rPr lang="tr-TR" dirty="0" err="1"/>
              <a:t>aldığı</a:t>
            </a:r>
            <a:r>
              <a:rPr lang="tr-TR" dirty="0"/>
              <a:t> pay </a:t>
            </a:r>
            <a:r>
              <a:rPr lang="tr-TR" dirty="0" err="1"/>
              <a:t>yaklaşık</a:t>
            </a:r>
            <a:r>
              <a:rPr lang="tr-TR" dirty="0"/>
              <a:t> %1 civarında arttı. </a:t>
            </a:r>
          </a:p>
          <a:p>
            <a:r>
              <a:rPr lang="tr-TR" dirty="0" err="1"/>
              <a:t>Nüfusun</a:t>
            </a:r>
            <a:r>
              <a:rPr lang="tr-TR" dirty="0"/>
              <a:t> </a:t>
            </a:r>
            <a:r>
              <a:rPr lang="tr-TR" dirty="0" err="1"/>
              <a:t>büyük</a:t>
            </a:r>
            <a:r>
              <a:rPr lang="tr-TR" dirty="0"/>
              <a:t> </a:t>
            </a:r>
            <a:r>
              <a:rPr lang="tr-TR" dirty="0" err="1"/>
              <a:t>bölümu</a:t>
            </a:r>
            <a:r>
              <a:rPr lang="tr-TR" dirty="0"/>
              <a:t>̈ kırsalda ya-̧</a:t>
            </a:r>
            <a:r>
              <a:rPr lang="tr-TR" dirty="0" err="1"/>
              <a:t>ıyor</a:t>
            </a:r>
            <a:r>
              <a:rPr lang="tr-TR" dirty="0"/>
              <a:t> ve kadınların </a:t>
            </a:r>
            <a:r>
              <a:rPr lang="tr-TR" dirty="0" err="1"/>
              <a:t>önemli</a:t>
            </a:r>
            <a:r>
              <a:rPr lang="tr-TR" dirty="0"/>
              <a:t> bir </a:t>
            </a:r>
            <a:r>
              <a:rPr lang="tr-TR" dirty="0" err="1"/>
              <a:t>bölümu</a:t>
            </a:r>
            <a:r>
              <a:rPr lang="tr-TR" dirty="0"/>
              <a:t>̈ toplumsal cinsiyet rollerine dayalı olarak ev kadını rollerini </a:t>
            </a:r>
            <a:r>
              <a:rPr lang="tr-TR" dirty="0" err="1"/>
              <a:t>yürütüyordu</a:t>
            </a:r>
            <a:r>
              <a:rPr lang="tr-TR" dirty="0"/>
              <a:t>. </a:t>
            </a:r>
          </a:p>
          <a:p>
            <a:r>
              <a:rPr lang="tr-TR" dirty="0"/>
              <a:t>Bunun yanında kadınlar arasında </a:t>
            </a:r>
            <a:r>
              <a:rPr lang="tr-TR" dirty="0" err="1"/>
              <a:t>özellikle</a:t>
            </a:r>
            <a:r>
              <a:rPr lang="tr-TR" dirty="0"/>
              <a:t> tarımda </a:t>
            </a:r>
            <a:r>
              <a:rPr lang="tr-TR" dirty="0" err="1"/>
              <a:t>ücretsiz</a:t>
            </a:r>
            <a:r>
              <a:rPr lang="tr-TR" dirty="0"/>
              <a:t> aile </a:t>
            </a:r>
            <a:r>
              <a:rPr lang="tr-TR" dirty="0" err="1"/>
              <a:t>işçisi</a:t>
            </a:r>
            <a:r>
              <a:rPr lang="tr-TR" dirty="0"/>
              <a:t> olarak </a:t>
            </a:r>
            <a:r>
              <a:rPr lang="tr-TR" dirty="0" err="1"/>
              <a:t>çalışmak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yaygın bir </a:t>
            </a:r>
            <a:r>
              <a:rPr lang="tr-TR" dirty="0" err="1"/>
              <a:t>özellik</a:t>
            </a:r>
            <a:r>
              <a:rPr lang="tr-TR" dirty="0"/>
              <a:t> </a:t>
            </a:r>
            <a:r>
              <a:rPr lang="tr-TR" dirty="0" err="1"/>
              <a:t>gösteriyordu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7602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B1FC79-B8CA-5642-B8AB-0A684221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 Bir Tarihçe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978051-0CC0-4F4E-97CD-7F88380D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1950’li yıllarda tarımda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̧- menin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vb. sebeplerle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hızlanmaya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1960’lı yıllardan itibaren daha da hızlandı. Kentler, kırsaldan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bünyesinde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barındırıyordu.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ailede rol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dağılımlarını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evlenme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evlilikte belirleyici unsurları,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boşanma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etkiledi.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hayatına girmeleri 1960’lı yıllardan itibaren artmaya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1970’li yıllara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gelindiğinde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kadınlardan beklenen toplumsal cinsiyet rolleri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ev kadını olmalarına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1960 ve 1970’li yıllarda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geleneksel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hâkim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yerlerde olumsuzdu.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2887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3817</TotalTime>
  <Words>6628</Words>
  <Application>Microsoft Macintosh PowerPoint</Application>
  <PresentationFormat>Geniş ekran</PresentationFormat>
  <Paragraphs>212</Paragraphs>
  <Slides>44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Light</vt:lpstr>
      <vt:lpstr>Times New Roman</vt:lpstr>
      <vt:lpstr>Wingdings</vt:lpstr>
      <vt:lpstr>Office Teması</vt:lpstr>
      <vt:lpstr>Türkiye’nin Sosyal  Yapısı</vt:lpstr>
      <vt:lpstr>Türkiye’de Aile</vt:lpstr>
      <vt:lpstr>Tanım</vt:lpstr>
      <vt:lpstr>Kısa Bir Tarihçe</vt:lpstr>
      <vt:lpstr>Kısa Bir Tarihçe</vt:lpstr>
      <vt:lpstr>Kısa Bir Tarihçe</vt:lpstr>
      <vt:lpstr>Kısa Bir Tarihçe</vt:lpstr>
      <vt:lpstr>Kısa Bir Tarihçe</vt:lpstr>
      <vt:lpstr>Kısa Bir Tarihçe</vt:lpstr>
      <vt:lpstr>Kısa Bir Tarihçe</vt:lpstr>
      <vt:lpstr>Kısa Bir Tarihçe</vt:lpstr>
      <vt:lpstr>Ailenin İşlevleri</vt:lpstr>
      <vt:lpstr>Ailenin İşlevleri</vt:lpstr>
      <vt:lpstr>Ailenin İşlevleri</vt:lpstr>
      <vt:lpstr>Ailenin İşlevleri</vt:lpstr>
      <vt:lpstr>Ailenin Dönüşümü</vt:lpstr>
      <vt:lpstr>Ailenin Dönüşümü</vt:lpstr>
      <vt:lpstr>Ailenin Dönüşümü</vt:lpstr>
      <vt:lpstr>Ailenin Dönüşümü</vt:lpstr>
      <vt:lpstr>Ailenin Dönüşümü</vt:lpstr>
      <vt:lpstr>Ailenin Dönüşümü</vt:lpstr>
      <vt:lpstr>Ailenin Dönüşümü</vt:lpstr>
      <vt:lpstr>Ailenin Dönüşümü</vt:lpstr>
      <vt:lpstr>Ailenin Dönüşümü</vt:lpstr>
      <vt:lpstr>Ailenin Dönüşümü</vt:lpstr>
      <vt:lpstr>Ailenin Dönüşümü</vt:lpstr>
      <vt:lpstr>Ailenin Dönüşümü</vt:lpstr>
      <vt:lpstr>Ailenin Dönüşümü</vt:lpstr>
      <vt:lpstr>Aile ve Evlilik Türleri</vt:lpstr>
      <vt:lpstr>Aile ve Evlilik Türleri</vt:lpstr>
      <vt:lpstr>Aile ve Evlilik Türleri</vt:lpstr>
      <vt:lpstr>Aile ve Evlilik Türleri</vt:lpstr>
      <vt:lpstr>Aile ve Evlilik Türleri</vt:lpstr>
      <vt:lpstr>Aile ve Evlilik Türleri</vt:lpstr>
      <vt:lpstr>Günümüzde Aile </vt:lpstr>
      <vt:lpstr>Günümüzde Aile </vt:lpstr>
      <vt:lpstr>Günümüzde Aile </vt:lpstr>
      <vt:lpstr>Günümüzde Aile </vt:lpstr>
      <vt:lpstr>Günümüzde Aile -Şiddet- </vt:lpstr>
      <vt:lpstr>Günümüzde Aile -Evlilik Yaşı- </vt:lpstr>
      <vt:lpstr>Günümüzde Aile</vt:lpstr>
      <vt:lpstr>Günümüzde Aile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78</cp:revision>
  <dcterms:created xsi:type="dcterms:W3CDTF">2020-10-04T15:36:28Z</dcterms:created>
  <dcterms:modified xsi:type="dcterms:W3CDTF">2020-12-12T23:59:36Z</dcterms:modified>
</cp:coreProperties>
</file>