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8CC60B8-834F-4355-905A-040EBFC0D5E8}" type="datetimeFigureOut">
              <a:rPr lang="tr-TR" smtClean="0"/>
              <a:t>3.1.2020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2509373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CC60B8-834F-4355-905A-040EBFC0D5E8}" type="datetimeFigureOut">
              <a:rPr lang="tr-TR" smtClean="0"/>
              <a:t>3.1.2020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986223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CC60B8-834F-4355-905A-040EBFC0D5E8}" type="datetimeFigureOut">
              <a:rPr lang="tr-TR" smtClean="0"/>
              <a:t>3.1.2020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3790296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8CC60B8-834F-4355-905A-040EBFC0D5E8}" type="datetimeFigureOut">
              <a:rPr lang="tr-TR" smtClean="0"/>
              <a:t>3.1.2020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4270302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8CC60B8-834F-4355-905A-040EBFC0D5E8}" type="datetimeFigureOut">
              <a:rPr lang="tr-TR" smtClean="0"/>
              <a:t>3.1.2020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893650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8CC60B8-834F-4355-905A-040EBFC0D5E8}" type="datetimeFigureOut">
              <a:rPr lang="tr-TR" smtClean="0"/>
              <a:t>3.1.2020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1525070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8CC60B8-834F-4355-905A-040EBFC0D5E8}" type="datetimeFigureOut">
              <a:rPr lang="tr-TR" smtClean="0"/>
              <a:t>3.1.2020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3941860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8CC60B8-834F-4355-905A-040EBFC0D5E8}" type="datetimeFigureOut">
              <a:rPr lang="tr-TR" smtClean="0"/>
              <a:t>3.1.2020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373467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8CC60B8-834F-4355-905A-040EBFC0D5E8}" type="datetimeFigureOut">
              <a:rPr lang="tr-TR" smtClean="0"/>
              <a:t>3.1.2020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3430169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8CC60B8-834F-4355-905A-040EBFC0D5E8}" type="datetimeFigureOut">
              <a:rPr lang="tr-TR" smtClean="0"/>
              <a:t>3.1.2020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17596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8CC60B8-834F-4355-905A-040EBFC0D5E8}" type="datetimeFigureOut">
              <a:rPr lang="tr-TR" smtClean="0"/>
              <a:t>3.1.2020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1FBB47-4920-4C82-9117-8F9CF58E6AE3}" type="slidenum">
              <a:rPr lang="tr-TR" smtClean="0"/>
              <a:t>‹#›</a:t>
            </a:fld>
            <a:endParaRPr lang="tr-TR"/>
          </a:p>
        </p:txBody>
      </p:sp>
    </p:spTree>
    <p:extLst>
      <p:ext uri="{BB962C8B-B14F-4D97-AF65-F5344CB8AC3E}">
        <p14:creationId xmlns:p14="http://schemas.microsoft.com/office/powerpoint/2010/main" val="957356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CC60B8-834F-4355-905A-040EBFC0D5E8}" type="datetimeFigureOut">
              <a:rPr lang="tr-TR" smtClean="0"/>
              <a:t>3.1.2020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1FBB47-4920-4C82-9117-8F9CF58E6AE3}" type="slidenum">
              <a:rPr lang="tr-TR" smtClean="0"/>
              <a:t>‹#›</a:t>
            </a:fld>
            <a:endParaRPr lang="tr-TR"/>
          </a:p>
        </p:txBody>
      </p:sp>
    </p:spTree>
    <p:extLst>
      <p:ext uri="{BB962C8B-B14F-4D97-AF65-F5344CB8AC3E}">
        <p14:creationId xmlns:p14="http://schemas.microsoft.com/office/powerpoint/2010/main" val="3796387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tr-TR" altLang="tr-TR" dirty="0"/>
              <a:t>Eğitimde Yaratıcı </a:t>
            </a:r>
            <a:r>
              <a:rPr lang="tr-TR" altLang="tr-TR" dirty="0" smtClean="0"/>
              <a:t>Dramanın Bileşenleri</a:t>
            </a:r>
            <a:endParaRPr lang="tr-TR" altLang="tr-TR" dirty="0"/>
          </a:p>
        </p:txBody>
      </p:sp>
      <p:sp>
        <p:nvSpPr>
          <p:cNvPr id="2051" name="Rectangle 3"/>
          <p:cNvSpPr>
            <a:spLocks noGrp="1" noChangeArrowheads="1"/>
          </p:cNvSpPr>
          <p:nvPr>
            <p:ph type="subTitle" idx="1"/>
          </p:nvPr>
        </p:nvSpPr>
        <p:spPr/>
        <p:txBody>
          <a:bodyPr/>
          <a:lstStyle/>
          <a:p>
            <a:endParaRPr lang="tr-TR" altLang="tr-TR" dirty="0"/>
          </a:p>
        </p:txBody>
      </p:sp>
    </p:spTree>
    <p:extLst>
      <p:ext uri="{BB962C8B-B14F-4D97-AF65-F5344CB8AC3E}">
        <p14:creationId xmlns:p14="http://schemas.microsoft.com/office/powerpoint/2010/main" val="3675978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r-TR" altLang="tr-TR"/>
              <a:t>Yaratıcı Drama Nedir</a:t>
            </a:r>
          </a:p>
        </p:txBody>
      </p:sp>
      <p:sp>
        <p:nvSpPr>
          <p:cNvPr id="13315" name="Rectangle 3"/>
          <p:cNvSpPr>
            <a:spLocks noGrp="1" noChangeArrowheads="1"/>
          </p:cNvSpPr>
          <p:nvPr>
            <p:ph type="body" idx="1"/>
          </p:nvPr>
        </p:nvSpPr>
        <p:spPr/>
        <p:txBody>
          <a:bodyPr/>
          <a:lstStyle/>
          <a:p>
            <a:pPr>
              <a:lnSpc>
                <a:spcPct val="90000"/>
              </a:lnSpc>
            </a:pPr>
            <a:r>
              <a:rPr lang="tr-TR" altLang="tr-TR" b="1" i="1"/>
              <a:t>Yaratıcı drama; bir grupla ve grup üyelerinin yaşantılarından yola çıkarak, bir amacın, düşüncenin, doğaçlama, rol oynama (rol alma) vd. tekniklerden yararlanarak canlandırılmasıdır. Bu canlandırma süreçleri deneyimli bir lider/eğitmen eşliğinde yürütülürken kendiliğindenliğe (spontaniteye), şimdi ve burada ilkesine,- mış gibi yapmaya dayalıdır ve yaratıcı drama, oyunun genel özelliklerinden doğrudan yararlanır.</a:t>
            </a:r>
            <a:r>
              <a:rPr lang="tr-TR" altLang="tr-TR"/>
              <a:t> </a:t>
            </a:r>
          </a:p>
        </p:txBody>
      </p:sp>
    </p:spTree>
    <p:extLst>
      <p:ext uri="{BB962C8B-B14F-4D97-AF65-F5344CB8AC3E}">
        <p14:creationId xmlns:p14="http://schemas.microsoft.com/office/powerpoint/2010/main" val="2309440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r-TR" altLang="tr-TR" sz="3800" b="1"/>
              <a:t>Yaratıcı Dramanın Temel Öğeleri (Bileşenleri)</a:t>
            </a:r>
          </a:p>
        </p:txBody>
      </p:sp>
      <p:sp>
        <p:nvSpPr>
          <p:cNvPr id="24579" name="Rectangle 3"/>
          <p:cNvSpPr>
            <a:spLocks noGrp="1" noChangeArrowheads="1"/>
          </p:cNvSpPr>
          <p:nvPr>
            <p:ph type="body" idx="1"/>
          </p:nvPr>
        </p:nvSpPr>
        <p:spPr/>
        <p:txBody>
          <a:bodyPr/>
          <a:lstStyle/>
          <a:p>
            <a:r>
              <a:rPr lang="tr-TR" altLang="tr-TR"/>
              <a:t>Böylece dramanın öğelerinin bu tanımdan yola çıkarak; yaratıcı drama </a:t>
            </a:r>
            <a:r>
              <a:rPr lang="tr-TR" altLang="tr-TR" b="1"/>
              <a:t>lideri/eğitmeni/öğretmeni</a:t>
            </a:r>
            <a:r>
              <a:rPr lang="tr-TR" altLang="tr-TR"/>
              <a:t>, </a:t>
            </a:r>
            <a:r>
              <a:rPr lang="tr-TR" altLang="tr-TR" b="1"/>
              <a:t>konu-tema</a:t>
            </a:r>
            <a:r>
              <a:rPr lang="tr-TR" altLang="tr-TR"/>
              <a:t>, çeşitli </a:t>
            </a:r>
            <a:r>
              <a:rPr lang="tr-TR" altLang="tr-TR" b="1"/>
              <a:t>teknikler </a:t>
            </a:r>
            <a:r>
              <a:rPr lang="tr-TR" altLang="tr-TR"/>
              <a:t>(doğaçlama, rol oynama vd.), bir </a:t>
            </a:r>
            <a:r>
              <a:rPr lang="tr-TR" altLang="tr-TR" b="1"/>
              <a:t>grup</a:t>
            </a:r>
            <a:r>
              <a:rPr lang="tr-TR" altLang="tr-TR"/>
              <a:t>, </a:t>
            </a:r>
            <a:r>
              <a:rPr lang="tr-TR" altLang="tr-TR" b="1"/>
              <a:t>yaşantı-tecrübe,</a:t>
            </a:r>
            <a:r>
              <a:rPr lang="tr-TR" altLang="tr-TR"/>
              <a:t> </a:t>
            </a:r>
            <a:r>
              <a:rPr lang="tr-TR" altLang="tr-TR" b="1"/>
              <a:t>oyun</a:t>
            </a:r>
            <a:r>
              <a:rPr lang="tr-TR" altLang="tr-TR"/>
              <a:t>su özellikler ve </a:t>
            </a:r>
            <a:r>
              <a:rPr lang="tr-TR" altLang="tr-TR" b="1"/>
              <a:t>canlandırmadan</a:t>
            </a:r>
            <a:r>
              <a:rPr lang="tr-TR" altLang="tr-TR"/>
              <a:t> (kurgusal gerçeklik) oluştuğunu görürüz.</a:t>
            </a:r>
          </a:p>
        </p:txBody>
      </p:sp>
    </p:spTree>
    <p:extLst>
      <p:ext uri="{BB962C8B-B14F-4D97-AF65-F5344CB8AC3E}">
        <p14:creationId xmlns:p14="http://schemas.microsoft.com/office/powerpoint/2010/main" val="3153053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tr-TR" altLang="tr-TR" sz="3800" b="1"/>
              <a:t>Yaratıcı Dramanın Temel Öğeleri (Bileşenleri)</a:t>
            </a:r>
          </a:p>
        </p:txBody>
      </p:sp>
      <p:sp>
        <p:nvSpPr>
          <p:cNvPr id="25603" name="Rectangle 3"/>
          <p:cNvSpPr>
            <a:spLocks noGrp="1" noChangeArrowheads="1"/>
          </p:cNvSpPr>
          <p:nvPr>
            <p:ph type="body" idx="1"/>
          </p:nvPr>
        </p:nvSpPr>
        <p:spPr/>
        <p:txBody>
          <a:bodyPr/>
          <a:lstStyle/>
          <a:p>
            <a:r>
              <a:rPr lang="tr-TR" altLang="tr-TR"/>
              <a:t>Yaratıcı drama, tiyatro ile iç içe geçmiş, tiyatronun hem kuramsal hem de uygulamalı çalışmalarının tümünden yararlanan bir eğitim, kültür ve sanat alandır. Özellikle tiyatronun doğaçlama, rol oynama gibi tekniklerinden doğrudan yararlanan yaratıcı drama, kurgusal yapılandırmasını (canlandırmayı) bu iki temel teknik üzerine kurar. </a:t>
            </a:r>
          </a:p>
        </p:txBody>
      </p:sp>
    </p:spTree>
    <p:extLst>
      <p:ext uri="{BB962C8B-B14F-4D97-AF65-F5344CB8AC3E}">
        <p14:creationId xmlns:p14="http://schemas.microsoft.com/office/powerpoint/2010/main" val="819990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tr-TR" altLang="tr-TR" sz="3800" b="1"/>
              <a:t>Yaratıcı Dramanın Temel Öğeleri (Bileşenleri)</a:t>
            </a:r>
          </a:p>
        </p:txBody>
      </p:sp>
      <p:sp>
        <p:nvSpPr>
          <p:cNvPr id="27651" name="Rectangle 3"/>
          <p:cNvSpPr>
            <a:spLocks noGrp="1" noChangeArrowheads="1"/>
          </p:cNvSpPr>
          <p:nvPr>
            <p:ph type="body" idx="1"/>
          </p:nvPr>
        </p:nvSpPr>
        <p:spPr/>
        <p:txBody>
          <a:bodyPr/>
          <a:lstStyle/>
          <a:p>
            <a:r>
              <a:rPr lang="tr-TR" altLang="tr-TR" b="1"/>
              <a:t>Bir eğitim sürecinde kullanılmak istenilen yöntem, ders ya da sanat türünün yaratıcı drama olması durumunda bazı öğelere gereksinim olmayabilir. Yani tiyatroda bulunan yönetmen aynı anlam ve içeriği ile yaratıcı dramada söz konusu değildir.</a:t>
            </a:r>
            <a:r>
              <a:rPr lang="tr-TR" altLang="tr-TR"/>
              <a:t> </a:t>
            </a:r>
          </a:p>
        </p:txBody>
      </p:sp>
    </p:spTree>
    <p:extLst>
      <p:ext uri="{BB962C8B-B14F-4D97-AF65-F5344CB8AC3E}">
        <p14:creationId xmlns:p14="http://schemas.microsoft.com/office/powerpoint/2010/main" val="749582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tr-TR" altLang="tr-TR" sz="3800" b="1"/>
              <a:t>Yaratıcı Dramanın Temel Öğeleri (Bileşenleri)</a:t>
            </a:r>
          </a:p>
        </p:txBody>
      </p:sp>
      <p:sp>
        <p:nvSpPr>
          <p:cNvPr id="28675" name="Rectangle 3"/>
          <p:cNvSpPr>
            <a:spLocks noGrp="1" noChangeArrowheads="1"/>
          </p:cNvSpPr>
          <p:nvPr>
            <p:ph type="body" idx="1"/>
          </p:nvPr>
        </p:nvSpPr>
        <p:spPr/>
        <p:txBody>
          <a:bodyPr/>
          <a:lstStyle/>
          <a:p>
            <a:r>
              <a:rPr lang="tr-TR" altLang="tr-TR" b="1"/>
              <a:t>Yaratıcı Drama Lideri(Eğitmeni ya da dramayı alanında kullanan Öğretmen)</a:t>
            </a:r>
          </a:p>
          <a:p>
            <a:endParaRPr lang="tr-TR" altLang="tr-TR" b="1"/>
          </a:p>
          <a:p>
            <a:r>
              <a:rPr lang="tr-TR" altLang="tr-TR" b="1"/>
              <a:t>Grup (Katılımcılar) ve Yaşantı</a:t>
            </a:r>
          </a:p>
          <a:p>
            <a:endParaRPr lang="tr-TR" altLang="tr-TR" b="1"/>
          </a:p>
          <a:p>
            <a:r>
              <a:rPr lang="tr-TR" altLang="tr-TR" b="1"/>
              <a:t>Drama’da Mekân - Çalışma Ortamı</a:t>
            </a:r>
            <a:r>
              <a:rPr lang="tr-TR" altLang="tr-TR"/>
              <a:t> </a:t>
            </a:r>
          </a:p>
          <a:p>
            <a:endParaRPr lang="tr-TR" altLang="tr-TR"/>
          </a:p>
          <a:p>
            <a:r>
              <a:rPr lang="tr-TR" altLang="tr-TR" b="1"/>
              <a:t>Konu-Düşünce</a:t>
            </a:r>
            <a:r>
              <a:rPr lang="tr-TR" altLang="tr-TR"/>
              <a:t> </a:t>
            </a:r>
          </a:p>
        </p:txBody>
      </p:sp>
    </p:spTree>
    <p:extLst>
      <p:ext uri="{BB962C8B-B14F-4D97-AF65-F5344CB8AC3E}">
        <p14:creationId xmlns:p14="http://schemas.microsoft.com/office/powerpoint/2010/main" val="33412727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245</Words>
  <Application>Microsoft Office PowerPoint</Application>
  <PresentationFormat>Geniş ekran</PresentationFormat>
  <Paragraphs>17</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Eğitimde Yaratıcı Dramanın Bileşenleri</vt:lpstr>
      <vt:lpstr>Yaratıcı Drama Nedir</vt:lpstr>
      <vt:lpstr>Yaratıcı Dramanın Temel Öğeleri (Bileşenleri)</vt:lpstr>
      <vt:lpstr>Yaratıcı Dramanın Temel Öğeleri (Bileşenleri)</vt:lpstr>
      <vt:lpstr>Yaratıcı Dramanın Temel Öğeleri (Bileşenleri)</vt:lpstr>
      <vt:lpstr>Yaratıcı Dramanın Temel Öğeleri (Bileşenleri)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Eğitimde Yaratıcı Dramanın Bileşenleri</dc:title>
  <dc:creator>ihsan metinnam</dc:creator>
  <cp:lastModifiedBy>ihsan metinnam</cp:lastModifiedBy>
  <cp:revision>1</cp:revision>
  <dcterms:created xsi:type="dcterms:W3CDTF">2020-01-03T12:19:56Z</dcterms:created>
  <dcterms:modified xsi:type="dcterms:W3CDTF">2020-01-03T12:20:08Z</dcterms:modified>
</cp:coreProperties>
</file>