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5" r:id="rId9"/>
    <p:sldId id="268" r:id="rId10"/>
    <p:sldId id="269" r:id="rId11"/>
    <p:sldId id="273" r:id="rId12"/>
    <p:sldId id="278" r:id="rId13"/>
    <p:sldId id="281" r:id="rId14"/>
    <p:sldId id="315" r:id="rId15"/>
    <p:sldId id="316" r:id="rId16"/>
    <p:sldId id="317" r:id="rId17"/>
    <p:sldId id="318" r:id="rId18"/>
    <p:sldId id="320" r:id="rId19"/>
    <p:sldId id="321" r:id="rId20"/>
    <p:sldId id="322" r:id="rId21"/>
    <p:sldId id="324" r:id="rId22"/>
    <p:sldId id="325" r:id="rId23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77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036496-5D1B-4787-BF6A-E4919D4C1C9E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EA0AFA-B258-451F-85F6-76FC12312D4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4747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https://www.texasgateway.org/resource/electromagnetic-spectrum-introduction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EA0AFA-B258-451F-85F6-76FC12312D44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21244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https://www.e-education.psu.edu/astro801/content/l3_p4.html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EA0AFA-B258-451F-85F6-76FC12312D44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9855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https://en.wikipedia.org/wikhttps://en.wikipedia.org/wiki/Large_Binocular_Telescopei/Large_Binocular_Telescope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EA0AFA-B258-451F-85F6-76FC12312D44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26176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www.eso.org/</a:t>
            </a:r>
            <a:endParaRPr lang="tr-TR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EA0AFA-B258-451F-85F6-76FC12312D44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25518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wikipedia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EA0AFA-B258-451F-85F6-76FC12312D44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77786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wikipedia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EA0AFA-B258-451F-85F6-76FC12312D44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35953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Tug.tubitak.gov.tr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EA0AFA-B258-451F-85F6-76FC12312D44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52483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Rasathane.ankara.edu.tr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EA0AFA-B258-451F-85F6-76FC12312D44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56723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2BB7CF-8628-4E3A-9969-AC83D1E92704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874574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CC74E6-C814-4EEE-B8A9-7C5FB5F39E0A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63336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50A570-3C87-4925-86B1-74AEA4FEEB68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259624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2DF273-0314-4A9F-8E29-A029FA9543C4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527578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31C7FB-B495-4F9A-BDFE-FB38DBBFF9F6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803379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A96A80-F80B-49F8-BA2B-A07DEE912B17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61028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D0A94D-0082-4C40-9E66-6B85D73C8413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89225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A67E73-5CD6-47D9-8F26-69E4A60DBA38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58572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56EFC4-DF82-4681-9339-F2B66E6EC3ED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766226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263903-EBBB-481F-A29F-7F6585013FEE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222605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B0B1FC-686F-44CC-A023-EC90EEDFB45A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8733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Click to edit Master text styles</a:t>
            </a:r>
          </a:p>
          <a:p>
            <a:pPr lvl="1"/>
            <a:r>
              <a:rPr lang="tr-TR" altLang="tr-TR" smtClean="0"/>
              <a:t>Second level</a:t>
            </a:r>
          </a:p>
          <a:p>
            <a:pPr lvl="2"/>
            <a:r>
              <a:rPr lang="tr-TR" altLang="tr-TR" smtClean="0"/>
              <a:t>Third level</a:t>
            </a:r>
          </a:p>
          <a:p>
            <a:pPr lvl="3"/>
            <a:r>
              <a:rPr lang="tr-TR" altLang="tr-TR" smtClean="0"/>
              <a:t>Fourth level</a:t>
            </a:r>
          </a:p>
          <a:p>
            <a:pPr lvl="4"/>
            <a:r>
              <a:rPr lang="tr-TR" altLang="tr-TR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46F49BC-09ED-4C98-A689-0C19FD51DD7A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685" name="Rectangle 5"/>
          <p:cNvSpPr>
            <a:spLocks noChangeArrowheads="1"/>
          </p:cNvSpPr>
          <p:nvPr/>
        </p:nvSpPr>
        <p:spPr bwMode="auto">
          <a:xfrm>
            <a:off x="251520" y="2348880"/>
            <a:ext cx="8763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tr-TR" sz="4000" b="1" i="1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Times New Roman" pitchFamily="18" charset="0"/>
              </a:rPr>
              <a:t>IŞIK </a:t>
            </a:r>
            <a:r>
              <a:rPr lang="tr-TR" sz="4000" b="1" i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Times New Roman" pitchFamily="18" charset="0"/>
              </a:rPr>
              <a:t>ve TELESKOPLAR</a:t>
            </a:r>
            <a:endParaRPr lang="tr-TR" sz="4000" dirty="0">
              <a:solidFill>
                <a:schemeClr val="tx2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370" name="Rectangle 2"/>
          <p:cNvSpPr>
            <a:spLocks noChangeArrowheads="1"/>
          </p:cNvSpPr>
          <p:nvPr/>
        </p:nvSpPr>
        <p:spPr bwMode="auto">
          <a:xfrm>
            <a:off x="611188" y="549275"/>
            <a:ext cx="7921625" cy="41941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tr-TR" sz="28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EM tayf, ışığın tüm çeşitlerini içerir: </a:t>
            </a:r>
            <a:endParaRPr lang="tr-TR" sz="1600">
              <a:latin typeface="Arial" charset="0"/>
            </a:endParaRPr>
          </a:p>
          <a:p>
            <a:pPr lvl="1"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tr-TR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Times New Roman" pitchFamily="18" charset="0"/>
              </a:rPr>
              <a:t>(uzun dalgaboyundan kısa dalga boyuna doğru)</a:t>
            </a:r>
            <a:r>
              <a:rPr lang="tr-TR" sz="9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Times New Roman" pitchFamily="18" charset="0"/>
              </a:rPr>
              <a:t> </a:t>
            </a:r>
            <a:endParaRPr lang="tr-TR" sz="1600">
              <a:latin typeface="Arial" charset="0"/>
            </a:endParaRPr>
          </a:p>
          <a:p>
            <a:pPr lvl="2" eaLnBrk="0" hangingPunct="0">
              <a:lnSpc>
                <a:spcPct val="90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tr-TR" sz="20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Radyo dalgaları                   </a:t>
            </a:r>
            <a:r>
              <a:rPr lang="tr-TR" sz="2000" b="1" i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(küçük frekans, uzun </a:t>
            </a:r>
            <a:endParaRPr lang="tr-TR" sz="1600">
              <a:latin typeface="Arial" charset="0"/>
            </a:endParaRPr>
          </a:p>
          <a:p>
            <a:pPr lvl="2" eaLnBrk="0" hangingPunct="0">
              <a:lnSpc>
                <a:spcPct val="90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tr-TR" sz="20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Kısa dalgalar                                       </a:t>
            </a:r>
            <a:r>
              <a:rPr lang="tr-TR" sz="2000" b="1" i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dalga boyu)</a:t>
            </a:r>
            <a:r>
              <a:rPr lang="tr-TR" sz="20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tr-TR" sz="1600">
              <a:latin typeface="Arial" charset="0"/>
            </a:endParaRPr>
          </a:p>
          <a:p>
            <a:pPr lvl="2" eaLnBrk="0" hangingPunct="0">
              <a:lnSpc>
                <a:spcPct val="90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tr-TR" sz="20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Kırmızıöte ışık </a:t>
            </a:r>
            <a:endParaRPr lang="tr-TR" sz="1600">
              <a:latin typeface="Arial" charset="0"/>
            </a:endParaRPr>
          </a:p>
          <a:p>
            <a:pPr lvl="2" eaLnBrk="0" hangingPunct="0">
              <a:lnSpc>
                <a:spcPct val="90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tr-TR" sz="20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Görünür ışık </a:t>
            </a:r>
            <a:endParaRPr lang="tr-TR" sz="1600">
              <a:latin typeface="Arial" charset="0"/>
            </a:endParaRPr>
          </a:p>
          <a:p>
            <a:pPr lvl="2" eaLnBrk="0" hangingPunct="0">
              <a:lnSpc>
                <a:spcPct val="90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tr-TR" sz="20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Moröte ışık                            </a:t>
            </a:r>
            <a:r>
              <a:rPr lang="tr-TR" sz="2000" b="1" i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(kısa dalga boylu ve </a:t>
            </a:r>
            <a:r>
              <a:rPr lang="tr-TR" sz="20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endParaRPr lang="tr-TR" sz="1600">
              <a:latin typeface="Arial" charset="0"/>
            </a:endParaRPr>
          </a:p>
          <a:p>
            <a:pPr lvl="2" eaLnBrk="0" hangingPunct="0">
              <a:lnSpc>
                <a:spcPct val="90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tr-TR" sz="20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X ışınları                                </a:t>
            </a:r>
            <a:r>
              <a:rPr lang="tr-TR" sz="2000" b="1" i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diğerlerinden daha</a:t>
            </a:r>
            <a:r>
              <a:rPr lang="tr-TR" sz="20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tr-TR" sz="1600">
              <a:latin typeface="Arial" charset="0"/>
            </a:endParaRPr>
          </a:p>
          <a:p>
            <a:pPr lvl="2" eaLnBrk="0" hangingPunct="0">
              <a:lnSpc>
                <a:spcPct val="90000"/>
              </a:lnSpc>
              <a:spcBef>
                <a:spcPct val="50000"/>
              </a:spcBef>
              <a:buFontTx/>
              <a:buChar char="•"/>
              <a:defRPr/>
            </a:pPr>
            <a:r>
              <a:rPr lang="tr-TR" sz="20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Gama ışınları                        </a:t>
            </a:r>
            <a:r>
              <a:rPr lang="tr-TR" sz="2000" b="1" i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enerjili ışık fotonları) </a:t>
            </a:r>
            <a:endParaRPr lang="tr-TR" sz="1600">
              <a:latin typeface="Arial" charset="0"/>
            </a:endParaRPr>
          </a:p>
          <a:p>
            <a:pPr lvl="2"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tr-TR" sz="16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	              (Tayf : ışık şiddetinin dalga boyuna göre açılımıdır) </a:t>
            </a:r>
            <a:endParaRPr lang="tr-TR">
              <a:latin typeface="Arial" charset="0"/>
            </a:endParaRPr>
          </a:p>
        </p:txBody>
      </p:sp>
      <p:sp>
        <p:nvSpPr>
          <p:cNvPr id="442371" name="Rectangle 3"/>
          <p:cNvSpPr>
            <a:spLocks noChangeArrowheads="1"/>
          </p:cNvSpPr>
          <p:nvPr/>
        </p:nvSpPr>
        <p:spPr bwMode="auto">
          <a:xfrm>
            <a:off x="323850" y="4724400"/>
            <a:ext cx="8820150" cy="15875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endParaRPr lang="tr-TR" sz="2800" b="1" i="1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spcBef>
                <a:spcPct val="50000"/>
              </a:spcBef>
              <a:defRPr/>
            </a:pPr>
            <a:r>
              <a:rPr lang="tr-TR" sz="2800" b="1" i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Yıldızlar, em ışınımın tümünü yayarlar ama herbirini değişik miktarlarda olmak üzere...</a:t>
            </a:r>
            <a:endParaRPr lang="tr-TR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278" name="Text Box 6"/>
          <p:cNvSpPr txBox="1">
            <a:spLocks noChangeArrowheads="1"/>
          </p:cNvSpPr>
          <p:nvPr/>
        </p:nvSpPr>
        <p:spPr bwMode="auto">
          <a:xfrm>
            <a:off x="381000" y="115888"/>
            <a:ext cx="8382000" cy="8223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tr-TR" sz="24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Farklı dalgaboylu ışınımların algılanabilmesi, değişik aletler yardımıyla olacaktır. </a:t>
            </a:r>
            <a:endParaRPr lang="tr-TR">
              <a:latin typeface="Arial" charset="0"/>
            </a:endParaRPr>
          </a:p>
        </p:txBody>
      </p:sp>
      <p:pic>
        <p:nvPicPr>
          <p:cNvPr id="20489" name="Picture 9" descr="Cartoon showing that Earth's atmosphere is transparent only to certain wavelengths of light that uses the analogy to open, closed, or partially closed windows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196752"/>
            <a:ext cx="6840760" cy="5130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155" name="Rectangle 3"/>
          <p:cNvSpPr>
            <a:spLocks noChangeArrowheads="1"/>
          </p:cNvSpPr>
          <p:nvPr/>
        </p:nvSpPr>
        <p:spPr bwMode="auto">
          <a:xfrm>
            <a:off x="228600" y="533400"/>
            <a:ext cx="8686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tr-TR" sz="44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Farklı türdeki EM ışınım için değişik yapılarda teleskoplar gerekir </a:t>
            </a:r>
            <a:endParaRPr lang="tr-TR">
              <a:latin typeface="Arial" charset="0"/>
            </a:endParaRPr>
          </a:p>
        </p:txBody>
      </p:sp>
      <p:sp>
        <p:nvSpPr>
          <p:cNvPr id="433154" name="Rectangle 2"/>
          <p:cNvSpPr>
            <a:spLocks noChangeArrowheads="1"/>
          </p:cNvSpPr>
          <p:nvPr/>
        </p:nvSpPr>
        <p:spPr bwMode="auto">
          <a:xfrm>
            <a:off x="685800" y="2057400"/>
            <a:ext cx="81534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32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“Kırılmalı” teleskoplarda gelen ışığı toplamak için merceklerden yararlanılır (ilk kez 17. yy ın başlarında Galileo tarafından kullanıldı). </a:t>
            </a:r>
            <a:endParaRPr lang="tr-TR" sz="1600">
              <a:latin typeface="Arial" charset="0"/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32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“Yansıtmalı” teleskoplarda gelen ışığı toplamak için aynalar kullanılır (1660 larda parabolik biçimli aynalar kullanılarak üretildi). </a:t>
            </a:r>
            <a:endParaRPr lang="tr-TR">
              <a:latin typeface="Arial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83" name="Rectangle 3"/>
          <p:cNvSpPr>
            <a:spLocks noChangeArrowheads="1"/>
          </p:cNvSpPr>
          <p:nvPr/>
        </p:nvSpPr>
        <p:spPr bwMode="auto">
          <a:xfrm>
            <a:off x="76200" y="990600"/>
            <a:ext cx="8991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tr-TR" sz="44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Bir teleskobun üç ana görevi vardır</a:t>
            </a:r>
            <a:br>
              <a:rPr lang="tr-TR" sz="44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tr-TR">
              <a:latin typeface="Arial" charset="0"/>
            </a:endParaRPr>
          </a:p>
        </p:txBody>
      </p:sp>
      <p:sp>
        <p:nvSpPr>
          <p:cNvPr id="430082" name="Rectangle 2"/>
          <p:cNvSpPr>
            <a:spLocks noChangeArrowheads="1"/>
          </p:cNvSpPr>
          <p:nvPr/>
        </p:nvSpPr>
        <p:spPr bwMode="auto">
          <a:xfrm>
            <a:off x="304800" y="1752600"/>
            <a:ext cx="87630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32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Parlaklık </a:t>
            </a:r>
            <a:endParaRPr lang="tr-TR" sz="1600">
              <a:latin typeface="Arial" charset="0"/>
            </a:endParaRPr>
          </a:p>
          <a:p>
            <a:pPr marL="742950" lvl="1" indent="-285750">
              <a:spcBef>
                <a:spcPct val="20000"/>
              </a:spcBef>
              <a:defRPr/>
            </a:pPr>
            <a:r>
              <a:rPr lang="tr-TR" sz="2800" i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(ışık toplama gücü) </a:t>
            </a:r>
            <a:r>
              <a:rPr lang="tr-TR" sz="28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Teleskobun çapı ile doğru orantılı </a:t>
            </a:r>
            <a:endParaRPr lang="tr-TR" sz="1600">
              <a:latin typeface="Arial" charset="0"/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32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İnce ayrıntıyı gösterebilmesi </a:t>
            </a:r>
            <a:endParaRPr lang="tr-TR" sz="1600">
              <a:latin typeface="Arial" charset="0"/>
            </a:endParaRPr>
          </a:p>
          <a:p>
            <a:pPr marL="742950" lvl="1" indent="-285750">
              <a:spcBef>
                <a:spcPct val="20000"/>
              </a:spcBef>
              <a:defRPr/>
            </a:pPr>
            <a:r>
              <a:rPr lang="tr-TR" sz="2800" i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(ayırma gücü) </a:t>
            </a:r>
            <a:r>
              <a:rPr lang="tr-TR" sz="28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Teleskobun boyutu ve atmosferik “görüş” ile ilgili</a:t>
            </a:r>
            <a:r>
              <a:rPr lang="tr-TR" sz="32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tr-TR" sz="1600">
              <a:latin typeface="Arial" charset="0"/>
            </a:endParaRPr>
          </a:p>
          <a:p>
            <a:pPr marL="742950" lvl="1" indent="-285750">
              <a:spcBef>
                <a:spcPct val="20000"/>
              </a:spcBef>
              <a:defRPr/>
            </a:pPr>
            <a:r>
              <a:rPr lang="tr-TR" sz="28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ve daha az önemli olan, </a:t>
            </a:r>
            <a:endParaRPr lang="tr-TR" sz="1600">
              <a:latin typeface="Arial" charset="0"/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32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Büyütmesi </a:t>
            </a:r>
            <a:endParaRPr lang="tr-TR" sz="1600">
              <a:latin typeface="Arial" charset="0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tr-TR" sz="20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Büyütme gücü = (objektif merceğin odak uzaklığı  </a:t>
            </a:r>
            <a:r>
              <a:rPr lang="tr-TR" sz="24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/</a:t>
            </a:r>
            <a:r>
              <a:rPr lang="tr-TR" sz="20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gözmerceğinin odak uzaklığı )</a:t>
            </a:r>
            <a:r>
              <a:rPr lang="tr-TR" sz="28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tr-TR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5" descr="ANd9GcSxi7-kAB_ObAkejGNqnt_LmFyeh35XKHA4Drb9J7cM2OUan9U0x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260350"/>
            <a:ext cx="4608512" cy="214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3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613025"/>
            <a:ext cx="7921625" cy="424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5" descr="File:LargeBinoTelescope NAS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413"/>
            <a:ext cx="4608513" cy="345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Picture 7" descr="File:LBT 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2852738"/>
            <a:ext cx="3529012" cy="264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8" name="Rectangle 8"/>
          <p:cNvSpPr>
            <a:spLocks noChangeArrowheads="1"/>
          </p:cNvSpPr>
          <p:nvPr/>
        </p:nvSpPr>
        <p:spPr bwMode="auto">
          <a:xfrm>
            <a:off x="395288" y="5949950"/>
            <a:ext cx="8439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b="1" dirty="0"/>
              <a:t>Large Binocular Telescope</a:t>
            </a:r>
            <a:r>
              <a:rPr lang="tr-TR" altLang="tr-TR" dirty="0"/>
              <a:t> (</a:t>
            </a:r>
            <a:r>
              <a:rPr lang="tr-TR" altLang="tr-TR" b="1" dirty="0"/>
              <a:t>LBT</a:t>
            </a:r>
            <a:r>
              <a:rPr lang="tr-TR" altLang="tr-TR" dirty="0"/>
              <a:t>)  Arizona’da yer alıyor. 2 tane 8.4 m’lik aynası </a:t>
            </a:r>
          </a:p>
          <a:p>
            <a:pPr eaLnBrk="1" hangingPunct="1"/>
            <a:r>
              <a:rPr lang="tr-TR" altLang="tr-TR" dirty="0"/>
              <a:t> İle  11.8 m çaplı teleskop etkisi yaratmaktadır. </a:t>
            </a:r>
          </a:p>
        </p:txBody>
      </p:sp>
      <p:sp>
        <p:nvSpPr>
          <p:cNvPr id="31749" name="Rectangle 11"/>
          <p:cNvSpPr>
            <a:spLocks noChangeArrowheads="1"/>
          </p:cNvSpPr>
          <p:nvPr/>
        </p:nvSpPr>
        <p:spPr bwMode="auto">
          <a:xfrm>
            <a:off x="896938" y="333375"/>
            <a:ext cx="73469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3600" b="1">
                <a:solidFill>
                  <a:schemeClr val="bg1"/>
                </a:solidFill>
              </a:rPr>
              <a:t>Large Binocular Telescope</a:t>
            </a:r>
            <a:r>
              <a:rPr lang="tr-TR" altLang="tr-TR" sz="3600">
                <a:solidFill>
                  <a:schemeClr val="bg1"/>
                </a:solidFill>
              </a:rPr>
              <a:t> (</a:t>
            </a:r>
            <a:r>
              <a:rPr lang="tr-TR" altLang="tr-TR" sz="3600" b="1">
                <a:solidFill>
                  <a:schemeClr val="bg1"/>
                </a:solidFill>
              </a:rPr>
              <a:t>LBT</a:t>
            </a:r>
            <a:r>
              <a:rPr lang="tr-TR" altLang="tr-TR" sz="3600">
                <a:solidFill>
                  <a:schemeClr val="bg1"/>
                </a:solidFill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5" descr="File:Grantelescopi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938" y="428625"/>
            <a:ext cx="5929312" cy="394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Text Box 6"/>
          <p:cNvSpPr txBox="1">
            <a:spLocks noChangeArrowheads="1"/>
          </p:cNvSpPr>
          <p:nvPr/>
        </p:nvSpPr>
        <p:spPr bwMode="auto">
          <a:xfrm>
            <a:off x="1357313" y="5357813"/>
            <a:ext cx="71278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b="1"/>
              <a:t>Gran Telescopio Canarias</a:t>
            </a:r>
            <a:r>
              <a:rPr lang="tr-TR" altLang="tr-TR"/>
              <a:t>  10.4 m çaplı aynalı teleskoptur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6" descr="File:Ing telescopes sunset la palma july 2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844675"/>
            <a:ext cx="7019925" cy="467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Text Box 7"/>
          <p:cNvSpPr txBox="1">
            <a:spLocks noChangeArrowheads="1"/>
          </p:cNvSpPr>
          <p:nvPr/>
        </p:nvSpPr>
        <p:spPr bwMode="auto">
          <a:xfrm>
            <a:off x="1619250" y="549275"/>
            <a:ext cx="6192838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tr-TR" altLang="tr-TR" sz="2200" b="1">
                <a:solidFill>
                  <a:schemeClr val="bg1"/>
                </a:solidFill>
              </a:rPr>
              <a:t>European Northern Observatory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b="1">
                <a:solidFill>
                  <a:schemeClr val="bg1"/>
                </a:solidFill>
              </a:rPr>
              <a:t>Konum:</a:t>
            </a:r>
            <a:r>
              <a:rPr lang="tr-TR" altLang="tr-TR"/>
              <a:t> Island of La Palma (Canary Islands/Spain)</a:t>
            </a:r>
            <a:br>
              <a:rPr lang="tr-TR" altLang="tr-TR"/>
            </a:br>
            <a:r>
              <a:rPr lang="tr-TR" altLang="tr-TR" b="1">
                <a:solidFill>
                  <a:schemeClr val="bg1"/>
                </a:solidFill>
              </a:rPr>
              <a:t>Yükseklik</a:t>
            </a:r>
            <a:r>
              <a:rPr lang="tr-TR" altLang="tr-TR">
                <a:solidFill>
                  <a:schemeClr val="bg1"/>
                </a:solidFill>
              </a:rPr>
              <a:t>:</a:t>
            </a:r>
            <a:r>
              <a:rPr lang="tr-TR" altLang="tr-TR"/>
              <a:t> 2.396 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-100013"/>
            <a:ext cx="8229600" cy="1143001"/>
          </a:xfrm>
        </p:spPr>
        <p:txBody>
          <a:bodyPr/>
          <a:lstStyle/>
          <a:p>
            <a:pPr eaLnBrk="1" hangingPunct="1"/>
            <a:r>
              <a:rPr lang="tr-TR" altLang="tr-TR" sz="3400" smtClean="0"/>
              <a:t>European Southern Observatory</a:t>
            </a:r>
            <a:r>
              <a:rPr lang="tr-TR" altLang="tr-TR" smtClean="0"/>
              <a:t> (ESO)</a:t>
            </a:r>
          </a:p>
        </p:txBody>
      </p:sp>
      <p:pic>
        <p:nvPicPr>
          <p:cNvPr id="34819" name="Picture 5" descr="eso-paranal-5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86138"/>
            <a:ext cx="5229225" cy="347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0" name="Picture 7" descr="File:La Silla Telescope Rin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836613"/>
            <a:ext cx="5113338" cy="340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1" name="Rectangle 8"/>
          <p:cNvSpPr>
            <a:spLocks noChangeArrowheads="1"/>
          </p:cNvSpPr>
          <p:nvPr/>
        </p:nvSpPr>
        <p:spPr bwMode="auto">
          <a:xfrm>
            <a:off x="0" y="6491288"/>
            <a:ext cx="53657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>
                <a:solidFill>
                  <a:schemeClr val="bg1"/>
                </a:solidFill>
              </a:rPr>
              <a:t>ESO’s Very Large Telescope (VLT) at Paranal, Şili </a:t>
            </a:r>
          </a:p>
        </p:txBody>
      </p:sp>
      <p:sp>
        <p:nvSpPr>
          <p:cNvPr id="34822" name="Rectangle 9"/>
          <p:cNvSpPr>
            <a:spLocks noChangeArrowheads="1"/>
          </p:cNvSpPr>
          <p:nvPr/>
        </p:nvSpPr>
        <p:spPr bwMode="auto">
          <a:xfrm>
            <a:off x="4438650" y="3783013"/>
            <a:ext cx="14287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>
                <a:solidFill>
                  <a:schemeClr val="bg1"/>
                </a:solidFill>
              </a:rPr>
              <a:t>La Silla, Şili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</p:txBody>
      </p:sp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1989138"/>
            <a:ext cx="9072563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659" name="Rectangle 3"/>
          <p:cNvSpPr>
            <a:spLocks noChangeArrowheads="1"/>
          </p:cNvSpPr>
          <p:nvPr/>
        </p:nvSpPr>
        <p:spPr bwMode="auto">
          <a:xfrm>
            <a:off x="3059832" y="1700808"/>
            <a:ext cx="4038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3200" b="1" i="1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Times New Roman" pitchFamily="18" charset="0"/>
              </a:rPr>
              <a:t>Işık nedir? </a:t>
            </a:r>
            <a:endParaRPr lang="tr-TR" sz="1600" dirty="0">
              <a:latin typeface="Arial" charset="0"/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3200" b="1" i="1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Times New Roman" pitchFamily="18" charset="0"/>
              </a:rPr>
              <a:t>Onu kullanarak yıldızlar hakkında nasıl bilgi edinebiliriz?</a:t>
            </a:r>
            <a:endParaRPr lang="tr-TR" dirty="0">
              <a:latin typeface="Arial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</p:txBody>
      </p:sp>
      <p:pic>
        <p:nvPicPr>
          <p:cNvPr id="36868" name="Picture 5" descr="eso1139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054100"/>
            <a:ext cx="5905500" cy="403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25" y="549275"/>
            <a:ext cx="3000375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4000" smtClean="0"/>
              <a:t>TUBİTAK Ulusal Gözlemevi (TUG)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altLang="tr-TR" smtClean="0"/>
          </a:p>
        </p:txBody>
      </p:sp>
      <p:pic>
        <p:nvPicPr>
          <p:cNvPr id="38916" name="Picture 7" descr="File:Tübitak Ulusal Gözlemev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50" y="1412875"/>
            <a:ext cx="3206750" cy="427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9" descr="RTT150 telesko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7775" y="1412875"/>
            <a:ext cx="2152650" cy="280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8" name="Picture 11" descr="TUG T100 Teleskop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3789363"/>
            <a:ext cx="2884487" cy="192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9" name="Text Box 12"/>
          <p:cNvSpPr txBox="1">
            <a:spLocks noChangeArrowheads="1"/>
          </p:cNvSpPr>
          <p:nvPr/>
        </p:nvSpPr>
        <p:spPr bwMode="auto">
          <a:xfrm>
            <a:off x="5219700" y="3854450"/>
            <a:ext cx="12969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T150</a:t>
            </a:r>
          </a:p>
        </p:txBody>
      </p:sp>
      <p:sp>
        <p:nvSpPr>
          <p:cNvPr id="38920" name="Text Box 13"/>
          <p:cNvSpPr txBox="1">
            <a:spLocks noChangeArrowheads="1"/>
          </p:cNvSpPr>
          <p:nvPr/>
        </p:nvSpPr>
        <p:spPr bwMode="auto">
          <a:xfrm>
            <a:off x="8315325" y="5367338"/>
            <a:ext cx="12969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>
                <a:solidFill>
                  <a:schemeClr val="bg1"/>
                </a:solidFill>
              </a:rPr>
              <a:t>T100</a:t>
            </a:r>
          </a:p>
        </p:txBody>
      </p:sp>
      <p:sp>
        <p:nvSpPr>
          <p:cNvPr id="38921" name="Rectangle 14"/>
          <p:cNvSpPr>
            <a:spLocks noChangeArrowheads="1"/>
          </p:cNvSpPr>
          <p:nvPr/>
        </p:nvSpPr>
        <p:spPr bwMode="auto">
          <a:xfrm>
            <a:off x="2700338" y="5635625"/>
            <a:ext cx="4213225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b="1" u="sng">
                <a:solidFill>
                  <a:srgbClr val="FF0000"/>
                </a:solidFill>
              </a:rPr>
              <a:t>BAKIRLITEPE</a:t>
            </a:r>
            <a:r>
              <a:rPr lang="tr-TR" altLang="tr-TR">
                <a:solidFill>
                  <a:srgbClr val="FF0000"/>
                </a:solidFill>
              </a:rPr>
              <a:t> </a:t>
            </a:r>
          </a:p>
          <a:p>
            <a:pPr algn="ctr" eaLnBrk="1" hangingPunct="1"/>
            <a:r>
              <a:rPr lang="tr-TR" altLang="tr-TR" b="1">
                <a:solidFill>
                  <a:schemeClr val="bg1"/>
                </a:solidFill>
              </a:rPr>
              <a:t>Enlem:</a:t>
            </a:r>
            <a:r>
              <a:rPr lang="tr-TR" altLang="tr-TR">
                <a:solidFill>
                  <a:schemeClr val="bg1"/>
                </a:solidFill>
              </a:rPr>
              <a:t> 36º 49' 27" Kuzey</a:t>
            </a:r>
          </a:p>
          <a:p>
            <a:pPr algn="ctr" eaLnBrk="1" hangingPunct="1"/>
            <a:r>
              <a:rPr lang="tr-TR" altLang="tr-TR">
                <a:solidFill>
                  <a:schemeClr val="bg1"/>
                </a:solidFill>
              </a:rPr>
              <a:t> </a:t>
            </a:r>
            <a:r>
              <a:rPr lang="tr-TR" altLang="tr-TR" b="1">
                <a:solidFill>
                  <a:schemeClr val="bg1"/>
                </a:solidFill>
              </a:rPr>
              <a:t>Boylam:</a:t>
            </a:r>
            <a:r>
              <a:rPr lang="tr-TR" altLang="tr-TR">
                <a:solidFill>
                  <a:schemeClr val="bg1"/>
                </a:solidFill>
              </a:rPr>
              <a:t> 30º 20' 08" Doğu</a:t>
            </a:r>
          </a:p>
          <a:p>
            <a:pPr algn="ctr" eaLnBrk="1" hangingPunct="1"/>
            <a:r>
              <a:rPr lang="tr-TR" altLang="tr-TR" b="1">
                <a:solidFill>
                  <a:schemeClr val="bg1"/>
                </a:solidFill>
              </a:rPr>
              <a:t>Yükseklik:</a:t>
            </a:r>
            <a:r>
              <a:rPr lang="tr-TR" altLang="tr-TR">
                <a:solidFill>
                  <a:schemeClr val="bg1"/>
                </a:solidFill>
              </a:rPr>
              <a:t> 2500 m</a:t>
            </a:r>
            <a:r>
              <a:rPr lang="tr-TR" altLang="tr-TR">
                <a:solidFill>
                  <a:srgbClr val="FF0000"/>
                </a:solidFill>
              </a:rPr>
              <a:t>  </a:t>
            </a:r>
            <a:br>
              <a:rPr lang="tr-TR" altLang="tr-TR">
                <a:solidFill>
                  <a:srgbClr val="FF0000"/>
                </a:solidFill>
              </a:rPr>
            </a:br>
            <a:endParaRPr lang="tr-TR" altLang="tr-TR">
              <a:solidFill>
                <a:srgbClr val="FF0000"/>
              </a:solidFill>
            </a:endParaRPr>
          </a:p>
        </p:txBody>
      </p:sp>
      <p:graphicFrame>
        <p:nvGraphicFramePr>
          <p:cNvPr id="36906" name="Group 42"/>
          <p:cNvGraphicFramePr>
            <a:graphicFrameLocks noGrp="1"/>
          </p:cNvGraphicFramePr>
          <p:nvPr/>
        </p:nvGraphicFramePr>
        <p:xfrm>
          <a:off x="2286000" y="2513013"/>
          <a:ext cx="4572000" cy="1833560"/>
        </p:xfrm>
        <a:graphic>
          <a:graphicData uri="http://schemas.openxmlformats.org/drawingml/2006/table">
            <a:tbl>
              <a:tblPr/>
              <a:tblGrid>
                <a:gridCol w="2286000"/>
                <a:gridCol w="2286000"/>
              </a:tblGrid>
              <a:tr h="36671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2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8933" name="Rectangle 43"/>
          <p:cNvSpPr>
            <a:spLocks noChangeArrowheads="1"/>
          </p:cNvSpPr>
          <p:nvPr/>
        </p:nvSpPr>
        <p:spPr bwMode="auto">
          <a:xfrm>
            <a:off x="4479925" y="4346575"/>
            <a:ext cx="18415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>
                <a:solidFill>
                  <a:srgbClr val="000000"/>
                </a:solidFill>
              </a:rPr>
              <a:t/>
            </a:r>
            <a:br>
              <a:rPr lang="tr-TR" altLang="tr-TR">
                <a:solidFill>
                  <a:srgbClr val="000000"/>
                </a:solidFill>
              </a:rPr>
            </a:br>
            <a:endParaRPr lang="tr-TR" altLang="tr-TR"/>
          </a:p>
          <a:p>
            <a:pPr algn="ctr"/>
            <a:endParaRPr lang="tr-TR" altLang="tr-TR"/>
          </a:p>
        </p:txBody>
      </p:sp>
      <p:pic>
        <p:nvPicPr>
          <p:cNvPr id="38934" name="Picture 15" descr="space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917700"/>
            <a:ext cx="9525" cy="4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4000" smtClean="0"/>
              <a:t>Ankara Üniversitesi Rasathanesi</a:t>
            </a:r>
          </a:p>
        </p:txBody>
      </p:sp>
      <p:pic>
        <p:nvPicPr>
          <p:cNvPr id="39939" name="Picture 5" descr="kreik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3789363"/>
            <a:ext cx="238125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Picture 7" descr="coud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3716338"/>
            <a:ext cx="2190750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1" name="Picture 9" descr="aug_1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250950"/>
            <a:ext cx="3095625" cy="232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2" name="Picture 11" descr="DSC0486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1484313"/>
            <a:ext cx="2735263" cy="205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3" name="Picture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4095750"/>
            <a:ext cx="3024188" cy="142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4" name="Text Box 63"/>
          <p:cNvSpPr txBox="1">
            <a:spLocks noChangeArrowheads="1"/>
          </p:cNvSpPr>
          <p:nvPr/>
        </p:nvSpPr>
        <p:spPr bwMode="auto">
          <a:xfrm>
            <a:off x="3205163" y="5942013"/>
            <a:ext cx="338296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65000"/>
              </a:lnSpc>
              <a:spcBef>
                <a:spcPct val="50000"/>
              </a:spcBef>
            </a:pPr>
            <a:r>
              <a:rPr lang="tr-TR" altLang="tr-TR" sz="1400" b="1">
                <a:solidFill>
                  <a:schemeClr val="bg1"/>
                </a:solidFill>
              </a:rPr>
              <a:t>Coğrafi Enlem </a:t>
            </a:r>
            <a:r>
              <a:rPr lang="tr-TR" altLang="tr-TR" sz="1400">
                <a:solidFill>
                  <a:schemeClr val="bg1"/>
                </a:solidFill>
              </a:rPr>
              <a:t>: 39</a:t>
            </a:r>
            <a:r>
              <a:rPr lang="en-US" altLang="tr-TR"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r>
              <a:rPr lang="tr-TR" altLang="tr-TR" sz="1400">
                <a:solidFill>
                  <a:schemeClr val="bg1"/>
                </a:solidFill>
              </a:rPr>
              <a:t>50'37'‘ N</a:t>
            </a:r>
          </a:p>
          <a:p>
            <a:pPr eaLnBrk="1" hangingPunct="1">
              <a:lnSpc>
                <a:spcPct val="65000"/>
              </a:lnSpc>
              <a:spcBef>
                <a:spcPct val="50000"/>
              </a:spcBef>
            </a:pPr>
            <a:r>
              <a:rPr lang="tr-TR" altLang="tr-TR" sz="1400" b="1">
                <a:solidFill>
                  <a:schemeClr val="bg1"/>
                </a:solidFill>
              </a:rPr>
              <a:t>Coğrafi Boylam </a:t>
            </a:r>
            <a:r>
              <a:rPr lang="tr-TR" altLang="tr-TR" sz="1400">
                <a:solidFill>
                  <a:schemeClr val="bg1"/>
                </a:solidFill>
              </a:rPr>
              <a:t>: 02 h11m07sn E</a:t>
            </a:r>
          </a:p>
          <a:p>
            <a:pPr eaLnBrk="1" hangingPunct="1">
              <a:lnSpc>
                <a:spcPct val="65000"/>
              </a:lnSpc>
              <a:spcBef>
                <a:spcPct val="50000"/>
              </a:spcBef>
            </a:pPr>
            <a:r>
              <a:rPr lang="tr-TR" altLang="tr-TR" sz="1400" b="1">
                <a:solidFill>
                  <a:schemeClr val="bg1"/>
                </a:solidFill>
              </a:rPr>
              <a:t>Denizden olan yükseklik </a:t>
            </a:r>
            <a:r>
              <a:rPr lang="tr-TR" altLang="tr-TR" sz="1400">
                <a:solidFill>
                  <a:schemeClr val="bg1"/>
                </a:solidFill>
              </a:rPr>
              <a:t>: 1256.69 m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636" name="Rectangle 4"/>
          <p:cNvSpPr>
            <a:spLocks noChangeArrowheads="1"/>
          </p:cNvSpPr>
          <p:nvPr/>
        </p:nvSpPr>
        <p:spPr bwMode="auto">
          <a:xfrm>
            <a:off x="685800" y="533400"/>
            <a:ext cx="7772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tr-TR" sz="4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Özellikler .... </a:t>
            </a:r>
            <a:endParaRPr lang="tr-TR" sz="440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453634" name="Rectangle 2"/>
          <p:cNvSpPr>
            <a:spLocks noChangeArrowheads="1"/>
          </p:cNvSpPr>
          <p:nvPr/>
        </p:nvSpPr>
        <p:spPr bwMode="auto">
          <a:xfrm>
            <a:off x="2514600" y="2209800"/>
            <a:ext cx="48006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28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Times New Roman" pitchFamily="18" charset="0"/>
              </a:rPr>
              <a:t>Parlaklık </a:t>
            </a:r>
            <a:endParaRPr lang="tr-TR" sz="32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28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Times New Roman" pitchFamily="18" charset="0"/>
              </a:rPr>
              <a:t>Uzaklık </a:t>
            </a:r>
            <a:endParaRPr lang="tr-TR" sz="32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28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Times New Roman" pitchFamily="18" charset="0"/>
              </a:rPr>
              <a:t>Sıcaklık </a:t>
            </a:r>
            <a:endParaRPr lang="tr-TR" sz="32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28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Times New Roman" pitchFamily="18" charset="0"/>
              </a:rPr>
              <a:t>Kimyasal yapı </a:t>
            </a:r>
            <a:endParaRPr lang="tr-TR" sz="32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28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Times New Roman" pitchFamily="18" charset="0"/>
              </a:rPr>
              <a:t>Kütle / yarıçap </a:t>
            </a:r>
            <a:endParaRPr lang="tr-TR" sz="32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28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Times New Roman" pitchFamily="18" charset="0"/>
              </a:rPr>
              <a:t>Uzay hareketi </a:t>
            </a:r>
            <a:endParaRPr lang="tr-TR" sz="32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28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Times New Roman" pitchFamily="18" charset="0"/>
              </a:rPr>
              <a:t>Yaş </a:t>
            </a:r>
            <a:endParaRPr lang="tr-TR" sz="32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28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cs typeface="Times New Roman" pitchFamily="18" charset="0"/>
              </a:rPr>
              <a:t>vb </a:t>
            </a:r>
            <a:endParaRPr lang="tr-TR" sz="3200">
              <a:latin typeface="Arial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5"/>
          <p:cNvSpPr txBox="1">
            <a:spLocks noChangeArrowheads="1"/>
          </p:cNvSpPr>
          <p:nvPr/>
        </p:nvSpPr>
        <p:spPr bwMode="auto">
          <a:xfrm>
            <a:off x="571500" y="703263"/>
            <a:ext cx="2057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3600" b="1">
                <a:solidFill>
                  <a:schemeClr val="bg2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IŞIK </a:t>
            </a:r>
            <a:endParaRPr lang="tr-TR" altLang="tr-TR"/>
          </a:p>
        </p:txBody>
      </p:sp>
      <p:sp>
        <p:nvSpPr>
          <p:cNvPr id="7171" name="Text Box 4"/>
          <p:cNvSpPr txBox="1">
            <a:spLocks noChangeArrowheads="1"/>
          </p:cNvSpPr>
          <p:nvPr/>
        </p:nvSpPr>
        <p:spPr bwMode="auto">
          <a:xfrm>
            <a:off x="1104900" y="4056063"/>
            <a:ext cx="7391400" cy="210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240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Işınım Şiddeti (gözde uyandırdığı etki görünen parlaklık) </a:t>
            </a:r>
            <a:endParaRPr lang="tr-TR" altLang="tr-TR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tr-TR" altLang="tr-TR" sz="240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Işınım gücü (yıldız uzaklığının karesi ile azalır) </a:t>
            </a:r>
            <a:endParaRPr lang="tr-TR" altLang="tr-TR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tr-TR" altLang="tr-TR" sz="240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Görünen Parlaklık (kadir), Mutlak parlaklık </a:t>
            </a:r>
            <a:endParaRPr lang="tr-TR" altLang="tr-TR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tr-TR" altLang="tr-TR" sz="240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Işıkda gizli olan diğer imzalar </a:t>
            </a:r>
            <a:endParaRPr lang="tr-TR" altLang="tr-TR"/>
          </a:p>
        </p:txBody>
      </p:sp>
      <p:sp>
        <p:nvSpPr>
          <p:cNvPr id="7173" name="Text Box 2"/>
          <p:cNvSpPr txBox="1">
            <a:spLocks noChangeArrowheads="1"/>
          </p:cNvSpPr>
          <p:nvPr/>
        </p:nvSpPr>
        <p:spPr bwMode="auto">
          <a:xfrm>
            <a:off x="571500" y="1604963"/>
            <a:ext cx="4191000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240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Henüz diğer yıldızlara ve gökdalara gidemedik (astronomi pasif bir bilim dalı). O zaman evrendeki gökcisimlerinin gönderdiği ışığa güvenmeliyiz. </a:t>
            </a:r>
            <a:endParaRPr lang="tr-TR" altLang="tr-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587" name="Rectangle 3"/>
          <p:cNvSpPr>
            <a:spLocks noChangeArrowheads="1"/>
          </p:cNvSpPr>
          <p:nvPr/>
        </p:nvSpPr>
        <p:spPr bwMode="auto">
          <a:xfrm>
            <a:off x="685800" y="6858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tr-TR" sz="44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Işık nedir?</a:t>
            </a:r>
            <a:endParaRPr lang="tr-TR">
              <a:latin typeface="Arial" charset="0"/>
            </a:endParaRPr>
          </a:p>
        </p:txBody>
      </p:sp>
      <p:sp>
        <p:nvSpPr>
          <p:cNvPr id="451586" name="Rectangle 2"/>
          <p:cNvSpPr>
            <a:spLocks noChangeArrowheads="1"/>
          </p:cNvSpPr>
          <p:nvPr/>
        </p:nvSpPr>
        <p:spPr bwMode="auto">
          <a:xfrm>
            <a:off x="685800" y="20574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32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17. yüzyılda Christian Huygens ışığı dalga hareketi olarak önerirken, Isaac Newton enerjili küçük parçacıklar olarak kabul etmekteydi. </a:t>
            </a:r>
            <a:endParaRPr lang="tr-TR" sz="1600">
              <a:latin typeface="Arial" charset="0"/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32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19. yy da, Thomas Young ışığın köşeli yüzeylerde hafifce bükülebileceğini ve dalga girişimi oluşturabileceğini kanıtladı. </a:t>
            </a:r>
            <a:endParaRPr lang="tr-TR">
              <a:latin typeface="Arial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515" name="Rectangle 3"/>
          <p:cNvSpPr>
            <a:spLocks noChangeArrowheads="1"/>
          </p:cNvSpPr>
          <p:nvPr/>
        </p:nvSpPr>
        <p:spPr bwMode="auto">
          <a:xfrm>
            <a:off x="228600" y="1273175"/>
            <a:ext cx="86868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tr-TR" sz="36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Işığın doğası hakkında 1905 yılına gelene kadar doğru bilgimiz yoktu. </a:t>
            </a:r>
            <a:br>
              <a:rPr lang="tr-TR" sz="36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sz="36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36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sz="36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Einstein ışığın bazen parçacık bazen de dalga gibi davrandığını gösterdi.</a:t>
            </a:r>
            <a:r>
              <a:rPr lang="tr-TR" sz="44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tr-TR">
              <a:latin typeface="Arial" charset="0"/>
            </a:endParaRPr>
          </a:p>
        </p:txBody>
      </p:sp>
      <p:sp>
        <p:nvSpPr>
          <p:cNvPr id="448514" name="Text Box 2"/>
          <p:cNvSpPr txBox="1">
            <a:spLocks noChangeArrowheads="1"/>
          </p:cNvSpPr>
          <p:nvPr/>
        </p:nvSpPr>
        <p:spPr bwMode="auto">
          <a:xfrm>
            <a:off x="685800" y="5006975"/>
            <a:ext cx="7391400" cy="579438"/>
          </a:xfrm>
          <a:prstGeom prst="rect">
            <a:avLst/>
          </a:prstGeom>
          <a:noFill/>
          <a:ln w="60325" cmpd="thickThin">
            <a:solidFill>
              <a:srgbClr val="C0C0C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tr-TR" sz="24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Fotonun Enerjisi = Planck sabiti x ışık hızı  </a:t>
            </a:r>
            <a:r>
              <a:rPr lang="tr-TR" sz="28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/</a:t>
            </a:r>
            <a:r>
              <a:rPr lang="tr-TR" sz="24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dalga boyu </a:t>
            </a:r>
            <a:endParaRPr lang="tr-TR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8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8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8514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492" name="Rectangle 4"/>
          <p:cNvSpPr>
            <a:spLocks noChangeArrowheads="1"/>
          </p:cNvSpPr>
          <p:nvPr/>
        </p:nvSpPr>
        <p:spPr bwMode="auto">
          <a:xfrm>
            <a:off x="685800" y="4572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tr-TR" sz="44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Işık Nedir?</a:t>
            </a:r>
            <a:endParaRPr lang="tr-TR" sz="440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447490" name="Rectangle 2"/>
          <p:cNvSpPr>
            <a:spLocks noChangeArrowheads="1"/>
          </p:cNvSpPr>
          <p:nvPr/>
        </p:nvSpPr>
        <p:spPr bwMode="auto">
          <a:xfrm>
            <a:off x="685800" y="1905000"/>
            <a:ext cx="7772400" cy="4495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28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Işık bir enerji dalgasıdır (elektromanyetik ışınım). </a:t>
            </a:r>
            <a:endParaRPr lang="tr-TR" sz="32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28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Boşluk içinde hareket edebilir. </a:t>
            </a:r>
            <a:endParaRPr lang="tr-TR" sz="32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28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Işık sabit bir değerle seyahat eder : </a:t>
            </a:r>
            <a:endParaRPr lang="tr-TR" sz="32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lang="tr-TR" sz="28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tr-TR" sz="28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 = 3 x 10</a:t>
            </a:r>
            <a:r>
              <a:rPr lang="tr-TR" sz="2800" b="1" baseline="300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tr-TR" sz="28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cm/s </a:t>
            </a:r>
            <a:endParaRPr lang="tr-TR" sz="32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28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Dalgaboyu (</a:t>
            </a:r>
            <a:r>
              <a:rPr lang="tr-TR" sz="28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ymbol" pitchFamily="18" charset="2"/>
                <a:cs typeface="Times New Roman" pitchFamily="18" charset="0"/>
              </a:rPr>
              <a:t>l</a:t>
            </a:r>
            <a:r>
              <a:rPr lang="tr-TR" sz="28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) and frekans (</a:t>
            </a:r>
            <a:r>
              <a:rPr lang="tr-TR" sz="28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ymbol" pitchFamily="18" charset="2"/>
                <a:cs typeface="Times New Roman" pitchFamily="18" charset="0"/>
              </a:rPr>
              <a:t>n</a:t>
            </a:r>
            <a:r>
              <a:rPr lang="tr-TR" sz="28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) ile tanımlanır: </a:t>
            </a:r>
            <a:endParaRPr lang="tr-TR" sz="32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lang="tr-TR" sz="28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tr-TR" sz="28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 = </a:t>
            </a:r>
            <a:r>
              <a:rPr lang="tr-TR" sz="28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ymbol" pitchFamily="18" charset="2"/>
                <a:cs typeface="Times New Roman" pitchFamily="18" charset="0"/>
              </a:rPr>
              <a:t>ln</a:t>
            </a:r>
            <a:r>
              <a:rPr lang="tr-TR" sz="28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tr-TR" sz="32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28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Enerjisi: </a:t>
            </a:r>
            <a:endParaRPr lang="tr-TR" sz="32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lang="tr-TR" sz="28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tr-TR" sz="28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E = hc/</a:t>
            </a:r>
            <a:r>
              <a:rPr lang="tr-TR" sz="28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ymbol" pitchFamily="18" charset="2"/>
                <a:cs typeface="Times New Roman" pitchFamily="18" charset="0"/>
              </a:rPr>
              <a:t>l </a:t>
            </a:r>
            <a:r>
              <a:rPr lang="tr-TR" sz="28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= h</a:t>
            </a:r>
            <a:r>
              <a:rPr lang="tr-TR" sz="28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ymbol" pitchFamily="18" charset="2"/>
                <a:cs typeface="Times New Roman" pitchFamily="18" charset="0"/>
              </a:rPr>
              <a:t>n </a:t>
            </a:r>
            <a:endParaRPr lang="tr-TR" sz="32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None/>
              <a:defRPr/>
            </a:pPr>
            <a:r>
              <a:rPr lang="tr-TR" sz="28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ymbol" pitchFamily="18" charset="2"/>
                <a:cs typeface="Times New Roman" pitchFamily="18" charset="0"/>
              </a:rPr>
              <a:t> </a:t>
            </a:r>
            <a:endParaRPr lang="tr-TR" sz="3200">
              <a:latin typeface="Arial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468" name="Rectangle 4"/>
          <p:cNvSpPr>
            <a:spLocks noChangeArrowheads="1"/>
          </p:cNvSpPr>
          <p:nvPr/>
        </p:nvSpPr>
        <p:spPr bwMode="auto">
          <a:xfrm>
            <a:off x="533400" y="669925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tr-TR" sz="44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Işık nereden gelmektedir?</a:t>
            </a:r>
            <a:endParaRPr lang="tr-TR">
              <a:latin typeface="Arial" charset="0"/>
            </a:endParaRPr>
          </a:p>
        </p:txBody>
      </p:sp>
      <p:sp>
        <p:nvSpPr>
          <p:cNvPr id="446467" name="Rectangle 3"/>
          <p:cNvSpPr>
            <a:spLocks noChangeArrowheads="1"/>
          </p:cNvSpPr>
          <p:nvPr/>
        </p:nvSpPr>
        <p:spPr bwMode="auto">
          <a:xfrm>
            <a:off x="3276600" y="2270125"/>
            <a:ext cx="53340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/>
            </a:pPr>
            <a:r>
              <a:rPr lang="tr-TR" sz="44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Işık atomlardaki elektronların hareketinden kaynaklanmaktadır.</a:t>
            </a:r>
            <a:r>
              <a:rPr lang="tr-TR" sz="32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tr-TR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395" name="Text Box 3"/>
          <p:cNvSpPr txBox="1">
            <a:spLocks noChangeArrowheads="1"/>
          </p:cNvSpPr>
          <p:nvPr/>
        </p:nvSpPr>
        <p:spPr bwMode="auto">
          <a:xfrm>
            <a:off x="381000" y="609600"/>
            <a:ext cx="8382000" cy="8223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tr-TR" sz="240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Farklı enerjilere sahip fotonlar elektromanyetik ışınımın farklı türlerini oluşturur: </a:t>
            </a:r>
            <a:endParaRPr lang="tr-TR">
              <a:latin typeface="Arial" charset="0"/>
            </a:endParaRPr>
          </a:p>
        </p:txBody>
      </p:sp>
      <p:pic>
        <p:nvPicPr>
          <p:cNvPr id="15363" name="Picture 2" descr="Spectrum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676400"/>
            <a:ext cx="6858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477</Words>
  <Application>Microsoft Office PowerPoint</Application>
  <PresentationFormat>On-screen Show (4:3)</PresentationFormat>
  <Paragraphs>97</Paragraphs>
  <Slides>22</Slides>
  <Notes>8</Notes>
  <HiddenSlides>1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Calibri</vt:lpstr>
      <vt:lpstr>Comic Sans MS</vt:lpstr>
      <vt:lpstr>Times New Roman</vt:lpstr>
      <vt:lpstr>Wingdings</vt:lpstr>
      <vt:lpstr>Symbol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European Southern Observatory (ESO)</vt:lpstr>
      <vt:lpstr>PowerPoint Presentation</vt:lpstr>
      <vt:lpstr>PowerPoint Presentation</vt:lpstr>
      <vt:lpstr>TUBİTAK Ulusal Gözlemevi (TUG)</vt:lpstr>
      <vt:lpstr>Ankara Üniversitesi Rasathanesi</vt:lpstr>
    </vt:vector>
  </TitlesOfParts>
  <Company>AU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astro-202</dc:creator>
  <cp:lastModifiedBy>unicorn</cp:lastModifiedBy>
  <cp:revision>141</cp:revision>
  <dcterms:created xsi:type="dcterms:W3CDTF">2006-11-04T13:55:09Z</dcterms:created>
  <dcterms:modified xsi:type="dcterms:W3CDTF">2018-04-01T10:54:22Z</dcterms:modified>
</cp:coreProperties>
</file>