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8" r:id="rId10"/>
    <p:sldId id="269" r:id="rId11"/>
    <p:sldId id="273" r:id="rId12"/>
    <p:sldId id="278" r:id="rId13"/>
    <p:sldId id="281" r:id="rId14"/>
    <p:sldId id="315" r:id="rId15"/>
    <p:sldId id="316" r:id="rId16"/>
    <p:sldId id="317" r:id="rId17"/>
    <p:sldId id="318" r:id="rId18"/>
    <p:sldId id="320" r:id="rId19"/>
    <p:sldId id="321" r:id="rId20"/>
    <p:sldId id="322" r:id="rId21"/>
    <p:sldId id="324" r:id="rId22"/>
    <p:sldId id="325" r:id="rId2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6496-5D1B-4787-BF6A-E4919D4C1C9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A0AFA-B258-451F-85F6-76FC12312D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74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https://www.texasgateway.org/resource/electromagnetic-spectrum-introduction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0AFA-B258-451F-85F6-76FC12312D4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12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https://www.e-education.psu.edu/astro801/content/l3_p4.html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0AFA-B258-451F-85F6-76FC12312D4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8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https://en.wikipedia.org/wikhttps://en.wikipedia.org/wiki/Large_Binocular_Telescopei/Large_Binocular_Telescope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0AFA-B258-451F-85F6-76FC12312D4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61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www.eso.org/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0AFA-B258-451F-85F6-76FC12312D4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55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wikipedia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0AFA-B258-451F-85F6-76FC12312D4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778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wikipedia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0AFA-B258-451F-85F6-76FC12312D4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59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Tug.tubitak.gov.tr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0AFA-B258-451F-85F6-76FC12312D4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248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Rasathane.ankara.edu.tr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A0AFA-B258-451F-85F6-76FC12312D4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67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BB7CF-8628-4E3A-9969-AC83D1E9270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457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C74E6-C814-4EEE-B8A9-7C5FB5F39E0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6333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0A570-3C87-4925-86B1-74AEA4FEEB6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5962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DF273-0314-4A9F-8E29-A029FA9543C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757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1C7FB-B495-4F9A-BDFE-FB38DBBFF9F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0337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96A80-F80B-49F8-BA2B-A07DEE912B1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102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0A94D-0082-4C40-9E66-6B85D73C841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892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67E73-5CD6-47D9-8F26-69E4A60DBA3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5857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6EFC4-DF82-4681-9339-F2B66E6EC3E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6622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63903-EBBB-481F-A29F-7F6585013FE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226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0B1FC-686F-44CC-A023-EC90EEDFB45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73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6F49BC-09ED-4C98-A689-0C19FD51DD7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251520" y="234888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tr-TR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IŞIK </a:t>
            </a:r>
            <a:r>
              <a:rPr lang="tr-TR" sz="4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ve TELESKOPLAR</a:t>
            </a:r>
            <a:endParaRPr lang="tr-TR" sz="40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611188" y="549275"/>
            <a:ext cx="7921625" cy="419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 tayf, ışığın tüm çeşitlerini içerir: </a:t>
            </a:r>
            <a:endParaRPr lang="tr-TR" sz="1600">
              <a:latin typeface="Arial" charset="0"/>
            </a:endParaRP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tr-TR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(uzun dalgaboyundan kısa dalga boyuna doğru)</a:t>
            </a:r>
            <a:r>
              <a:rPr lang="tr-TR" sz="9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endParaRPr lang="tr-TR" sz="1600">
              <a:latin typeface="Arial" charset="0"/>
            </a:endParaRP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Radyo dalgaları                   </a:t>
            </a:r>
            <a:r>
              <a:rPr lang="tr-TR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(küçük frekans, uzun </a:t>
            </a:r>
            <a:endParaRPr lang="tr-TR" sz="1600">
              <a:latin typeface="Arial" charset="0"/>
            </a:endParaRP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Kısa dalgalar                                       </a:t>
            </a:r>
            <a:r>
              <a:rPr lang="tr-TR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dalga boyu)</a:t>
            </a: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1600">
              <a:latin typeface="Arial" charset="0"/>
            </a:endParaRP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Kırmızıöte ışık </a:t>
            </a:r>
            <a:endParaRPr lang="tr-TR" sz="1600">
              <a:latin typeface="Arial" charset="0"/>
            </a:endParaRP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Görünür ışık </a:t>
            </a:r>
            <a:endParaRPr lang="tr-TR" sz="1600">
              <a:latin typeface="Arial" charset="0"/>
            </a:endParaRP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Moröte ışık                            </a:t>
            </a:r>
            <a:r>
              <a:rPr lang="tr-TR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(kısa dalga boylu ve </a:t>
            </a: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tr-TR" sz="1600">
              <a:latin typeface="Arial" charset="0"/>
            </a:endParaRP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 ışınları                                </a:t>
            </a:r>
            <a:r>
              <a:rPr lang="tr-TR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diğerlerinden daha</a:t>
            </a: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1600">
              <a:latin typeface="Arial" charset="0"/>
            </a:endParaRP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Gama ışınları                        </a:t>
            </a:r>
            <a:r>
              <a:rPr lang="tr-TR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enerjili ışık fotonları) </a:t>
            </a:r>
            <a:endParaRPr lang="tr-TR" sz="1600">
              <a:latin typeface="Arial" charset="0"/>
            </a:endParaRPr>
          </a:p>
          <a:p>
            <a:pPr lvl="2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tr-TR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     (Tayf : ışık şiddetinin dalga boyuna göre açılımıdır) </a:t>
            </a:r>
            <a:endParaRPr lang="tr-TR">
              <a:latin typeface="Arial" charset="0"/>
            </a:endParaRPr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323850" y="4724400"/>
            <a:ext cx="8820150" cy="1587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tr-TR" sz="2800" b="1" i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tr-TR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Yıldızlar, em ışınımın tümünü yayarlar ama herbirini değişik miktarlarda olmak üzere...</a:t>
            </a:r>
            <a:endParaRPr lang="tr-T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381000" y="115888"/>
            <a:ext cx="8382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Farklı dalgaboylu ışınımların algılanabilmesi, değişik aletler yardımıyla olacaktır. </a:t>
            </a:r>
            <a:endParaRPr lang="tr-TR">
              <a:latin typeface="Arial" charset="0"/>
            </a:endParaRPr>
          </a:p>
        </p:txBody>
      </p:sp>
      <p:pic>
        <p:nvPicPr>
          <p:cNvPr id="20489" name="Picture 9" descr="Cartoon showing that Earth's atmosphere is transparent only to certain wavelengths of light that uses the analogy to open, closed, or partially closed window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228600" y="533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Farklı türdeki EM ışınım için değişik yapılarda teleskoplar gerekir </a:t>
            </a:r>
            <a:endParaRPr lang="tr-TR">
              <a:latin typeface="Arial" charset="0"/>
            </a:endParaRPr>
          </a:p>
        </p:txBody>
      </p:sp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685800" y="20574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“Kırılmalı” teleskoplarda gelen ışığı toplamak için merceklerden yararlanılır (ilk kez 17. yy ın başlarında Galileo tarafından kullanıldı). </a:t>
            </a:r>
            <a:endParaRPr lang="tr-TR" sz="16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“Yansıtmalı” teleskoplarda gelen ışığı toplamak için aynalar kullanılır (1660 larda parabolik biçimli aynalar kullanılarak üretildi). </a:t>
            </a:r>
            <a:endParaRPr lang="tr-TR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76200" y="9906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Bir teleskobun üç ana görevi vardır</a:t>
            </a:r>
            <a:b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tr-TR">
              <a:latin typeface="Arial" charset="0"/>
            </a:endParaRPr>
          </a:p>
        </p:txBody>
      </p:sp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304800" y="17526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Parlaklık </a:t>
            </a:r>
            <a:endParaRPr lang="tr-TR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tr-TR" sz="28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(ışık toplama gücü) </a:t>
            </a: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Teleskobun çapı ile doğru orantılı </a:t>
            </a:r>
            <a:endParaRPr lang="tr-TR" sz="16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İnce ayrıntıyı gösterebilmesi </a:t>
            </a:r>
            <a:endParaRPr lang="tr-TR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tr-TR" sz="28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(ayırma gücü) </a:t>
            </a: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Teleskobun boyutu ve atmosferik “görüş” ile ilgili</a:t>
            </a: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ve daha az önemli olan, </a:t>
            </a:r>
            <a:endParaRPr lang="tr-TR" sz="16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Büyütmesi </a:t>
            </a:r>
            <a:endParaRPr lang="tr-TR" sz="1600">
              <a:latin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r-TR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Büyütme gücü = (objektif merceğin odak uzaklığı  </a:t>
            </a: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gözmerceğinin odak uzaklığı )</a:t>
            </a: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ANd9GcSxi7-kAB_ObAkejGNqnt_LmFyeh35XKHA4Drb9J7cM2OUan9U0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46085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13025"/>
            <a:ext cx="79216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File:LargeBinoTelescope N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60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File:LBT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352901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395288" y="5949950"/>
            <a:ext cx="843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 dirty="0"/>
              <a:t>Large Binocular Telescope</a:t>
            </a:r>
            <a:r>
              <a:rPr lang="tr-TR" altLang="tr-TR" dirty="0"/>
              <a:t> (</a:t>
            </a:r>
            <a:r>
              <a:rPr lang="tr-TR" altLang="tr-TR" b="1" dirty="0"/>
              <a:t>LBT</a:t>
            </a:r>
            <a:r>
              <a:rPr lang="tr-TR" altLang="tr-TR" dirty="0"/>
              <a:t>)  Arizona’da yer alıyor. 2 tane 8.4 m’lik aynası </a:t>
            </a:r>
          </a:p>
          <a:p>
            <a:pPr eaLnBrk="1" hangingPunct="1"/>
            <a:r>
              <a:rPr lang="tr-TR" altLang="tr-TR" dirty="0"/>
              <a:t> İle  11.8 m çaplı teleskop etkisi yaratmaktadır. </a:t>
            </a: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896938" y="333375"/>
            <a:ext cx="734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600" b="1">
                <a:solidFill>
                  <a:schemeClr val="bg1"/>
                </a:solidFill>
              </a:rPr>
              <a:t>Large Binocular Telescope</a:t>
            </a:r>
            <a:r>
              <a:rPr lang="tr-TR" altLang="tr-TR" sz="3600">
                <a:solidFill>
                  <a:schemeClr val="bg1"/>
                </a:solidFill>
              </a:rPr>
              <a:t> (</a:t>
            </a:r>
            <a:r>
              <a:rPr lang="tr-TR" altLang="tr-TR" sz="3600" b="1">
                <a:solidFill>
                  <a:schemeClr val="bg1"/>
                </a:solidFill>
              </a:rPr>
              <a:t>LBT</a:t>
            </a:r>
            <a:r>
              <a:rPr lang="tr-TR" altLang="tr-TR" sz="360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File:Grantelescop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28625"/>
            <a:ext cx="5929312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357313" y="5357813"/>
            <a:ext cx="712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/>
              <a:t>Gran Telescopio Canarias</a:t>
            </a:r>
            <a:r>
              <a:rPr lang="tr-TR" altLang="tr-TR"/>
              <a:t>  10.4 m çaplı aynalı teleskoptur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File:Ing telescopes sunset la palma july 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0199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1619250" y="549275"/>
            <a:ext cx="61928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200" b="1">
                <a:solidFill>
                  <a:schemeClr val="bg1"/>
                </a:solidFill>
              </a:rPr>
              <a:t>European Northern Observatory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Konum:</a:t>
            </a:r>
            <a:r>
              <a:rPr lang="tr-TR" altLang="tr-TR"/>
              <a:t> Island of La Palma (Canary Islands/Spain)</a:t>
            </a:r>
            <a:br>
              <a:rPr lang="tr-TR" altLang="tr-TR"/>
            </a:br>
            <a:r>
              <a:rPr lang="tr-TR" altLang="tr-TR" b="1">
                <a:solidFill>
                  <a:schemeClr val="bg1"/>
                </a:solidFill>
              </a:rPr>
              <a:t>Yükseklik</a:t>
            </a:r>
            <a:r>
              <a:rPr lang="tr-TR" altLang="tr-TR">
                <a:solidFill>
                  <a:schemeClr val="bg1"/>
                </a:solidFill>
              </a:rPr>
              <a:t>:</a:t>
            </a:r>
            <a:r>
              <a:rPr lang="tr-TR" altLang="tr-TR"/>
              <a:t> 2.396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pPr eaLnBrk="1" hangingPunct="1"/>
            <a:r>
              <a:rPr lang="tr-TR" altLang="tr-TR" sz="3400" smtClean="0"/>
              <a:t>European Southern Observatory</a:t>
            </a:r>
            <a:r>
              <a:rPr lang="tr-TR" altLang="tr-TR" smtClean="0"/>
              <a:t> (ESO)</a:t>
            </a:r>
          </a:p>
        </p:txBody>
      </p:sp>
      <p:pic>
        <p:nvPicPr>
          <p:cNvPr id="34819" name="Picture 5" descr="eso-paranal-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6138"/>
            <a:ext cx="5229225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File:La Silla Telescope 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511333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0" y="6491288"/>
            <a:ext cx="536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1"/>
                </a:solidFill>
              </a:rPr>
              <a:t>ESO’s Very Large Telescope (VLT) at Paranal, Şili </a:t>
            </a: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4438650" y="3783013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1"/>
                </a:solidFill>
              </a:rPr>
              <a:t>La Silla, Şili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9138"/>
            <a:ext cx="90725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3059832" y="170080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Işık nedir? </a:t>
            </a:r>
            <a:endParaRPr lang="tr-TR" sz="16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Onu kullanarak yıldızlar hakkında nasıl bilgi edinebiliriz?</a:t>
            </a:r>
            <a:endParaRPr 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6868" name="Picture 5" descr="eso1139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4100"/>
            <a:ext cx="59055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49275"/>
            <a:ext cx="3000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smtClean="0"/>
              <a:t>TUBİTAK Ulusal Gözlemevi (TUG)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8916" name="Picture 7" descr="File:Tübitak Ulusal Gözleme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412875"/>
            <a:ext cx="320675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RTT150 telesk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1412875"/>
            <a:ext cx="21526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1" descr="TUG T100 Teleskop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288448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5219700" y="3854450"/>
            <a:ext cx="129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T150</a:t>
            </a:r>
          </a:p>
        </p:txBody>
      </p:sp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8315325" y="5367338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T100</a:t>
            </a:r>
          </a:p>
        </p:txBody>
      </p:sp>
      <p:sp>
        <p:nvSpPr>
          <p:cNvPr id="38921" name="Rectangle 14"/>
          <p:cNvSpPr>
            <a:spLocks noChangeArrowheads="1"/>
          </p:cNvSpPr>
          <p:nvPr/>
        </p:nvSpPr>
        <p:spPr bwMode="auto">
          <a:xfrm>
            <a:off x="2700338" y="5635625"/>
            <a:ext cx="42132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b="1" u="sng">
                <a:solidFill>
                  <a:srgbClr val="FF0000"/>
                </a:solidFill>
              </a:rPr>
              <a:t>BAKIRLITEPE</a:t>
            </a:r>
            <a:r>
              <a:rPr lang="tr-TR" altLang="tr-TR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Enlem:</a:t>
            </a:r>
            <a:r>
              <a:rPr lang="tr-TR" altLang="tr-TR">
                <a:solidFill>
                  <a:schemeClr val="bg1"/>
                </a:solidFill>
              </a:rPr>
              <a:t> 36º 49' 27" Kuzey</a:t>
            </a:r>
          </a:p>
          <a:p>
            <a:pPr algn="ctr" eaLnBrk="1" hangingPunct="1"/>
            <a:r>
              <a:rPr lang="tr-TR" altLang="tr-TR">
                <a:solidFill>
                  <a:schemeClr val="bg1"/>
                </a:solidFill>
              </a:rPr>
              <a:t> </a:t>
            </a:r>
            <a:r>
              <a:rPr lang="tr-TR" altLang="tr-TR" b="1">
                <a:solidFill>
                  <a:schemeClr val="bg1"/>
                </a:solidFill>
              </a:rPr>
              <a:t>Boylam:</a:t>
            </a:r>
            <a:r>
              <a:rPr lang="tr-TR" altLang="tr-TR">
                <a:solidFill>
                  <a:schemeClr val="bg1"/>
                </a:solidFill>
              </a:rPr>
              <a:t> 30º 20' 08" Doğu</a:t>
            </a:r>
          </a:p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Yükseklik:</a:t>
            </a:r>
            <a:r>
              <a:rPr lang="tr-TR" altLang="tr-TR">
                <a:solidFill>
                  <a:schemeClr val="bg1"/>
                </a:solidFill>
              </a:rPr>
              <a:t> 2500 m</a:t>
            </a:r>
            <a:r>
              <a:rPr lang="tr-TR" altLang="tr-TR">
                <a:solidFill>
                  <a:srgbClr val="FF0000"/>
                </a:solidFill>
              </a:rPr>
              <a:t>  </a:t>
            </a:r>
            <a:br>
              <a:rPr lang="tr-TR" altLang="tr-TR">
                <a:solidFill>
                  <a:srgbClr val="FF0000"/>
                </a:solidFill>
              </a:rPr>
            </a:br>
            <a:endParaRPr lang="tr-TR" altLang="tr-TR">
              <a:solidFill>
                <a:srgbClr val="FF0000"/>
              </a:solidFill>
            </a:endParaRPr>
          </a:p>
        </p:txBody>
      </p:sp>
      <p:graphicFrame>
        <p:nvGraphicFramePr>
          <p:cNvPr id="36906" name="Group 42"/>
          <p:cNvGraphicFramePr>
            <a:graphicFrameLocks noGrp="1"/>
          </p:cNvGraphicFramePr>
          <p:nvPr/>
        </p:nvGraphicFramePr>
        <p:xfrm>
          <a:off x="2286000" y="2513013"/>
          <a:ext cx="4572000" cy="183356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</a:tblGrid>
              <a:tr h="3667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3" name="Rectangle 43"/>
          <p:cNvSpPr>
            <a:spLocks noChangeArrowheads="1"/>
          </p:cNvSpPr>
          <p:nvPr/>
        </p:nvSpPr>
        <p:spPr bwMode="auto">
          <a:xfrm>
            <a:off x="4479925" y="4346575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000000"/>
                </a:solidFill>
              </a:rPr>
              <a:t/>
            </a:r>
            <a:br>
              <a:rPr lang="tr-TR" altLang="tr-TR">
                <a:solidFill>
                  <a:srgbClr val="000000"/>
                </a:solidFill>
              </a:rPr>
            </a:br>
            <a:endParaRPr lang="tr-TR" altLang="tr-TR"/>
          </a:p>
          <a:p>
            <a:pPr algn="ctr"/>
            <a:endParaRPr lang="tr-TR" altLang="tr-TR"/>
          </a:p>
        </p:txBody>
      </p:sp>
      <p:pic>
        <p:nvPicPr>
          <p:cNvPr id="38934" name="Picture 15" descr="spac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7700"/>
            <a:ext cx="95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smtClean="0"/>
              <a:t>Ankara Üniversitesi Rasathanesi</a:t>
            </a:r>
          </a:p>
        </p:txBody>
      </p:sp>
      <p:pic>
        <p:nvPicPr>
          <p:cNvPr id="39939" name="Picture 5" descr="krei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2381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cou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16338"/>
            <a:ext cx="2190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 descr="aug_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50950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 descr="DSC048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735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95750"/>
            <a:ext cx="3024188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63"/>
          <p:cNvSpPr txBox="1">
            <a:spLocks noChangeArrowheads="1"/>
          </p:cNvSpPr>
          <p:nvPr/>
        </p:nvSpPr>
        <p:spPr bwMode="auto">
          <a:xfrm>
            <a:off x="3205163" y="5942013"/>
            <a:ext cx="33829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tr-TR" altLang="tr-TR" sz="1400" b="1">
                <a:solidFill>
                  <a:schemeClr val="bg1"/>
                </a:solidFill>
              </a:rPr>
              <a:t>Coğrafi Enlem </a:t>
            </a:r>
            <a:r>
              <a:rPr lang="tr-TR" altLang="tr-TR" sz="1400">
                <a:solidFill>
                  <a:schemeClr val="bg1"/>
                </a:solidFill>
              </a:rPr>
              <a:t>: 39</a:t>
            </a:r>
            <a:r>
              <a:rPr lang="en-US" altLang="tr-TR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tr-TR" altLang="tr-TR" sz="1400">
                <a:solidFill>
                  <a:schemeClr val="bg1"/>
                </a:solidFill>
              </a:rPr>
              <a:t>50'37'‘ N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tr-TR" altLang="tr-TR" sz="1400" b="1">
                <a:solidFill>
                  <a:schemeClr val="bg1"/>
                </a:solidFill>
              </a:rPr>
              <a:t>Coğrafi Boylam </a:t>
            </a:r>
            <a:r>
              <a:rPr lang="tr-TR" altLang="tr-TR" sz="1400">
                <a:solidFill>
                  <a:schemeClr val="bg1"/>
                </a:solidFill>
              </a:rPr>
              <a:t>: 02 h11m07sn E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tr-TR" altLang="tr-TR" sz="1400" b="1">
                <a:solidFill>
                  <a:schemeClr val="bg1"/>
                </a:solidFill>
              </a:rPr>
              <a:t>Denizden olan yükseklik </a:t>
            </a:r>
            <a:r>
              <a:rPr lang="tr-TR" altLang="tr-TR" sz="1400">
                <a:solidFill>
                  <a:schemeClr val="bg1"/>
                </a:solidFill>
              </a:rPr>
              <a:t>: 1256.69 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tr-TR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Özellikler .... </a:t>
            </a:r>
            <a:endParaRPr lang="tr-TR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2514600" y="2209800"/>
            <a:ext cx="48006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Parlaklık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Uzaklık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Sıcaklık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Kimyasal yapı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Kütle / yarıçap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Uzay hareketi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Yaş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vb </a:t>
            </a:r>
            <a:endParaRPr lang="tr-TR" sz="32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571500" y="703263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600" b="1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IŞIK </a:t>
            </a:r>
            <a:endParaRPr lang="tr-TR" altLang="tr-TR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104900" y="4056063"/>
            <a:ext cx="73914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Işınım Şiddeti (gözde uyandırdığı etki görünen parlaklık)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Işınım gücü (yıldız uzaklığının karesi ile azalır)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Görünen Parlaklık (kadir), Mutlak parlaklık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Işıkda gizli olan diğer imzalar </a:t>
            </a:r>
            <a:endParaRPr lang="tr-TR" altLang="tr-TR"/>
          </a:p>
        </p:txBody>
      </p:sp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571500" y="1604963"/>
            <a:ext cx="4191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Henüz diğer yıldızlara ve gökdalara gidemedik (astronomi pasif bir bilim dalı). O zaman evrendeki gökcisimlerinin gönderdiği ışığa güvenmeliyiz. </a:t>
            </a:r>
            <a:endParaRPr lang="tr-TR" alt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nedir?</a:t>
            </a:r>
            <a:endParaRPr lang="tr-TR">
              <a:latin typeface="Arial" charset="0"/>
            </a:endParaRPr>
          </a:p>
        </p:txBody>
      </p:sp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17. yüzyılda Christian Huygens ışığı dalga hareketi olarak önerirken, Isaac Newton enerjili küçük parçacıklar olarak kabul etmekteydi. </a:t>
            </a:r>
            <a:endParaRPr lang="tr-TR" sz="16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19. yy da, Thomas Young ışığın köşeli yüzeylerde hafifce bükülebileceğini ve dalga girişimi oluşturabileceğini kanıtladı. </a:t>
            </a:r>
            <a:endParaRPr lang="tr-TR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228600" y="1273175"/>
            <a:ext cx="868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Işığın doğası hakkında 1905 yılına gelene kadar doğru bilgimiz yoktu. </a:t>
            </a:r>
            <a:br>
              <a:rPr lang="tr-TR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Einstein ışığın bazen parçacık bazen de dalga gibi davrandığını gösterdi.</a:t>
            </a: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latin typeface="Arial" charset="0"/>
            </a:endParaRPr>
          </a:p>
        </p:txBody>
      </p:sp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685800" y="5006975"/>
            <a:ext cx="7391400" cy="579438"/>
          </a:xfrm>
          <a:prstGeom prst="rect">
            <a:avLst/>
          </a:prstGeom>
          <a:noFill/>
          <a:ln w="60325" cmpd="thickThin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Fotonun Enerjisi = Planck sabiti x ışık hızı  </a:t>
            </a: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dalga boyu </a:t>
            </a:r>
            <a:endParaRPr lang="tr-T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Nedir?</a:t>
            </a:r>
            <a:endParaRPr lang="tr-TR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685800" y="19050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bir enerji dalgasıdır (elektromanyetik ışınım).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Boşluk içinde hareket edebilir.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sabit bir değerle seyahat eder :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 = 3 x 10</a:t>
            </a:r>
            <a:r>
              <a:rPr lang="tr-TR" sz="2800" b="1" baseline="30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r-TR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cm/s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Dalgaboyu (</a:t>
            </a: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l</a:t>
            </a: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and frekans (</a:t>
            </a: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n</a:t>
            </a: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ile tanımlanır: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tr-TR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ln</a:t>
            </a: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Enerjisi: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 = hc/</a:t>
            </a:r>
            <a:r>
              <a:rPr lang="tr-TR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l </a:t>
            </a:r>
            <a:r>
              <a:rPr lang="tr-TR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 h</a:t>
            </a:r>
            <a:r>
              <a:rPr lang="tr-TR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n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 </a:t>
            </a:r>
            <a:endParaRPr lang="tr-TR" sz="320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533400" y="6699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nereden gelmektedir?</a:t>
            </a:r>
            <a:endParaRPr lang="tr-TR">
              <a:latin typeface="Arial" charset="0"/>
            </a:endParaRP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3276600" y="2270125"/>
            <a:ext cx="533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atomlardaki elektronların hareketinden kaynaklanmaktadır.</a:t>
            </a: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Farklı enerjilere sahip fotonlar elektromanyetik ışınımın farklı türlerini oluşturur: </a:t>
            </a:r>
            <a:endParaRPr lang="tr-TR">
              <a:latin typeface="Arial" charset="0"/>
            </a:endParaRPr>
          </a:p>
        </p:txBody>
      </p:sp>
      <p:pic>
        <p:nvPicPr>
          <p:cNvPr id="15363" name="Picture 2" descr="Spectrum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477</Words>
  <Application>Microsoft Office PowerPoint</Application>
  <PresentationFormat>On-screen Show (4:3)</PresentationFormat>
  <Paragraphs>97</Paragraphs>
  <Slides>22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Wingdings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Southern Observatory (ESO)</vt:lpstr>
      <vt:lpstr>PowerPoint Presentation</vt:lpstr>
      <vt:lpstr>PowerPoint Presentation</vt:lpstr>
      <vt:lpstr>TUBİTAK Ulusal Gözlemevi (TUG)</vt:lpstr>
      <vt:lpstr>Ankara Üniversitesi Rasathanesi</vt:lpstr>
    </vt:vector>
  </TitlesOfParts>
  <Company>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astro-202</dc:creator>
  <cp:lastModifiedBy>unicorn</cp:lastModifiedBy>
  <cp:revision>141</cp:revision>
  <dcterms:created xsi:type="dcterms:W3CDTF">2006-11-04T13:55:09Z</dcterms:created>
  <dcterms:modified xsi:type="dcterms:W3CDTF">2018-04-01T10:54:22Z</dcterms:modified>
</cp:coreProperties>
</file>