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94" r:id="rId3"/>
    <p:sldId id="261" r:id="rId4"/>
    <p:sldId id="285" r:id="rId5"/>
    <p:sldId id="295" r:id="rId6"/>
    <p:sldId id="267" r:id="rId7"/>
    <p:sldId id="268" r:id="rId8"/>
    <p:sldId id="269" r:id="rId9"/>
    <p:sldId id="270" r:id="rId10"/>
    <p:sldId id="271" r:id="rId11"/>
    <p:sldId id="272" r:id="rId12"/>
    <p:sldId id="273" r:id="rId13"/>
    <p:sldId id="274" r:id="rId14"/>
    <p:sldId id="275" r:id="rId15"/>
    <p:sldId id="283" r:id="rId16"/>
    <p:sldId id="277" r:id="rId17"/>
    <p:sldId id="258" r:id="rId18"/>
    <p:sldId id="282" r:id="rId19"/>
    <p:sldId id="281" r:id="rId20"/>
    <p:sldId id="291" r:id="rId21"/>
    <p:sldId id="293" r:id="rId22"/>
    <p:sldId id="29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72" y="1110"/>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C75377-9DC9-4DFA-A0F9-55F409C8E284}" type="datetimeFigureOut">
              <a:rPr lang="tr-TR" smtClean="0"/>
              <a:pPr/>
              <a:t>24.12.2019</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FED179-6D22-446A-876B-8DF502AF7C06}" type="slidenum">
              <a:rPr lang="tr-TR" smtClean="0"/>
              <a:pPr/>
              <a:t>‹#›</a:t>
            </a:fld>
            <a:endParaRPr lang="tr-TR"/>
          </a:p>
        </p:txBody>
      </p:sp>
    </p:spTree>
    <p:extLst>
      <p:ext uri="{BB962C8B-B14F-4D97-AF65-F5344CB8AC3E}">
        <p14:creationId xmlns:p14="http://schemas.microsoft.com/office/powerpoint/2010/main" val="362811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a:t>
            </a:fld>
            <a:endParaRPr lang="tr-TR"/>
          </a:p>
        </p:txBody>
      </p:sp>
    </p:spTree>
    <p:extLst>
      <p:ext uri="{BB962C8B-B14F-4D97-AF65-F5344CB8AC3E}">
        <p14:creationId xmlns:p14="http://schemas.microsoft.com/office/powerpoint/2010/main" val="2352381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10</a:t>
            </a:fld>
            <a:endParaRPr lang="tr-TR"/>
          </a:p>
        </p:txBody>
      </p:sp>
    </p:spTree>
    <p:extLst>
      <p:ext uri="{BB962C8B-B14F-4D97-AF65-F5344CB8AC3E}">
        <p14:creationId xmlns:p14="http://schemas.microsoft.com/office/powerpoint/2010/main" val="3963248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11</a:t>
            </a:fld>
            <a:endParaRPr lang="tr-TR"/>
          </a:p>
        </p:txBody>
      </p:sp>
    </p:spTree>
    <p:extLst>
      <p:ext uri="{BB962C8B-B14F-4D97-AF65-F5344CB8AC3E}">
        <p14:creationId xmlns:p14="http://schemas.microsoft.com/office/powerpoint/2010/main" val="34612164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12</a:t>
            </a:fld>
            <a:endParaRPr lang="tr-TR"/>
          </a:p>
        </p:txBody>
      </p:sp>
    </p:spTree>
    <p:extLst>
      <p:ext uri="{BB962C8B-B14F-4D97-AF65-F5344CB8AC3E}">
        <p14:creationId xmlns:p14="http://schemas.microsoft.com/office/powerpoint/2010/main" val="37694674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13</a:t>
            </a:fld>
            <a:endParaRPr lang="tr-TR"/>
          </a:p>
        </p:txBody>
      </p:sp>
    </p:spTree>
    <p:extLst>
      <p:ext uri="{BB962C8B-B14F-4D97-AF65-F5344CB8AC3E}">
        <p14:creationId xmlns:p14="http://schemas.microsoft.com/office/powerpoint/2010/main" val="3871636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14</a:t>
            </a:fld>
            <a:endParaRPr lang="tr-TR"/>
          </a:p>
        </p:txBody>
      </p:sp>
    </p:spTree>
    <p:extLst>
      <p:ext uri="{BB962C8B-B14F-4D97-AF65-F5344CB8AC3E}">
        <p14:creationId xmlns:p14="http://schemas.microsoft.com/office/powerpoint/2010/main" val="2752125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15</a:t>
            </a:fld>
            <a:endParaRPr lang="tr-TR"/>
          </a:p>
        </p:txBody>
      </p:sp>
    </p:spTree>
    <p:extLst>
      <p:ext uri="{BB962C8B-B14F-4D97-AF65-F5344CB8AC3E}">
        <p14:creationId xmlns:p14="http://schemas.microsoft.com/office/powerpoint/2010/main" val="3063460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16</a:t>
            </a:fld>
            <a:endParaRPr lang="tr-TR"/>
          </a:p>
        </p:txBody>
      </p:sp>
    </p:spTree>
    <p:extLst>
      <p:ext uri="{BB962C8B-B14F-4D97-AF65-F5344CB8AC3E}">
        <p14:creationId xmlns:p14="http://schemas.microsoft.com/office/powerpoint/2010/main" val="221787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17</a:t>
            </a:fld>
            <a:endParaRPr lang="tr-TR"/>
          </a:p>
        </p:txBody>
      </p:sp>
    </p:spTree>
    <p:extLst>
      <p:ext uri="{BB962C8B-B14F-4D97-AF65-F5344CB8AC3E}">
        <p14:creationId xmlns:p14="http://schemas.microsoft.com/office/powerpoint/2010/main" val="32582344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18</a:t>
            </a:fld>
            <a:endParaRPr lang="tr-TR"/>
          </a:p>
        </p:txBody>
      </p:sp>
    </p:spTree>
    <p:extLst>
      <p:ext uri="{BB962C8B-B14F-4D97-AF65-F5344CB8AC3E}">
        <p14:creationId xmlns:p14="http://schemas.microsoft.com/office/powerpoint/2010/main" val="40659423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19</a:t>
            </a:fld>
            <a:endParaRPr lang="tr-TR"/>
          </a:p>
        </p:txBody>
      </p:sp>
    </p:spTree>
    <p:extLst>
      <p:ext uri="{BB962C8B-B14F-4D97-AF65-F5344CB8AC3E}">
        <p14:creationId xmlns:p14="http://schemas.microsoft.com/office/powerpoint/2010/main" val="241158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2</a:t>
            </a:fld>
            <a:endParaRPr lang="tr-TR"/>
          </a:p>
        </p:txBody>
      </p:sp>
    </p:spTree>
    <p:extLst>
      <p:ext uri="{BB962C8B-B14F-4D97-AF65-F5344CB8AC3E}">
        <p14:creationId xmlns:p14="http://schemas.microsoft.com/office/powerpoint/2010/main" val="20692915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20</a:t>
            </a:fld>
            <a:endParaRPr lang="tr-TR"/>
          </a:p>
        </p:txBody>
      </p:sp>
    </p:spTree>
    <p:extLst>
      <p:ext uri="{BB962C8B-B14F-4D97-AF65-F5344CB8AC3E}">
        <p14:creationId xmlns:p14="http://schemas.microsoft.com/office/powerpoint/2010/main" val="18102094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50FED179-6D22-446A-876B-8DF502AF7C06}" type="slidenum">
              <a:rPr lang="tr-TR" smtClean="0"/>
              <a:pPr/>
              <a:t>21</a:t>
            </a:fld>
            <a:endParaRPr lang="tr-TR"/>
          </a:p>
        </p:txBody>
      </p:sp>
    </p:spTree>
    <p:extLst>
      <p:ext uri="{BB962C8B-B14F-4D97-AF65-F5344CB8AC3E}">
        <p14:creationId xmlns:p14="http://schemas.microsoft.com/office/powerpoint/2010/main" val="381504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3</a:t>
            </a:fld>
            <a:endParaRPr lang="tr-TR"/>
          </a:p>
        </p:txBody>
      </p:sp>
    </p:spTree>
    <p:extLst>
      <p:ext uri="{BB962C8B-B14F-4D97-AF65-F5344CB8AC3E}">
        <p14:creationId xmlns:p14="http://schemas.microsoft.com/office/powerpoint/2010/main" val="190866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4</a:t>
            </a:fld>
            <a:endParaRPr lang="tr-TR"/>
          </a:p>
        </p:txBody>
      </p:sp>
    </p:spTree>
    <p:extLst>
      <p:ext uri="{BB962C8B-B14F-4D97-AF65-F5344CB8AC3E}">
        <p14:creationId xmlns:p14="http://schemas.microsoft.com/office/powerpoint/2010/main" val="3801325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5</a:t>
            </a:fld>
            <a:endParaRPr lang="tr-TR"/>
          </a:p>
        </p:txBody>
      </p:sp>
    </p:spTree>
    <p:extLst>
      <p:ext uri="{BB962C8B-B14F-4D97-AF65-F5344CB8AC3E}">
        <p14:creationId xmlns:p14="http://schemas.microsoft.com/office/powerpoint/2010/main" val="1701497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6</a:t>
            </a:fld>
            <a:endParaRPr lang="tr-TR"/>
          </a:p>
        </p:txBody>
      </p:sp>
    </p:spTree>
    <p:extLst>
      <p:ext uri="{BB962C8B-B14F-4D97-AF65-F5344CB8AC3E}">
        <p14:creationId xmlns:p14="http://schemas.microsoft.com/office/powerpoint/2010/main" val="3960085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7</a:t>
            </a:fld>
            <a:endParaRPr lang="tr-TR"/>
          </a:p>
        </p:txBody>
      </p:sp>
    </p:spTree>
    <p:extLst>
      <p:ext uri="{BB962C8B-B14F-4D97-AF65-F5344CB8AC3E}">
        <p14:creationId xmlns:p14="http://schemas.microsoft.com/office/powerpoint/2010/main" val="378756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8</a:t>
            </a:fld>
            <a:endParaRPr lang="tr-TR"/>
          </a:p>
        </p:txBody>
      </p:sp>
    </p:spTree>
    <p:extLst>
      <p:ext uri="{BB962C8B-B14F-4D97-AF65-F5344CB8AC3E}">
        <p14:creationId xmlns:p14="http://schemas.microsoft.com/office/powerpoint/2010/main" val="3463210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0FED179-6D22-446A-876B-8DF502AF7C06}" type="slidenum">
              <a:rPr lang="tr-TR" smtClean="0"/>
              <a:pPr/>
              <a:t>9</a:t>
            </a:fld>
            <a:endParaRPr lang="tr-TR"/>
          </a:p>
        </p:txBody>
      </p:sp>
    </p:spTree>
    <p:extLst>
      <p:ext uri="{BB962C8B-B14F-4D97-AF65-F5344CB8AC3E}">
        <p14:creationId xmlns:p14="http://schemas.microsoft.com/office/powerpoint/2010/main" val="1924385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1842002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360421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43383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450665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90159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68134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359010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764145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1759426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87490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35628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901213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012681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322466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3501872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D50714A-71E9-45A7-BF96-8FCB2C8C2536}" type="datetimeFigureOut">
              <a:rPr lang="tr-TR" smtClean="0"/>
              <a:pPr/>
              <a:t>24.12.2019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5D44B3-BA94-4125-9A38-1A8F9CEF7A66}" type="slidenum">
              <a:rPr lang="tr-TR" smtClean="0"/>
              <a:pPr/>
              <a:t>‹#›</a:t>
            </a:fld>
            <a:endParaRPr lang="tr-TR"/>
          </a:p>
        </p:txBody>
      </p:sp>
    </p:spTree>
    <p:extLst>
      <p:ext uri="{BB962C8B-B14F-4D97-AF65-F5344CB8AC3E}">
        <p14:creationId xmlns:p14="http://schemas.microsoft.com/office/powerpoint/2010/main" val="2448217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50714A-71E9-45A7-BF96-8FCB2C8C2536}" type="datetimeFigureOut">
              <a:rPr lang="tr-TR" smtClean="0"/>
              <a:pPr/>
              <a:t>24.12.2019</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5D44B3-BA94-4125-9A38-1A8F9CEF7A66}" type="slidenum">
              <a:rPr lang="tr-TR" smtClean="0"/>
              <a:pPr/>
              <a:t>‹#›</a:t>
            </a:fld>
            <a:endParaRPr lang="tr-TR"/>
          </a:p>
        </p:txBody>
      </p:sp>
    </p:spTree>
    <p:extLst>
      <p:ext uri="{BB962C8B-B14F-4D97-AF65-F5344CB8AC3E}">
        <p14:creationId xmlns:p14="http://schemas.microsoft.com/office/powerpoint/2010/main" val="14536733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2711624" y="332656"/>
            <a:ext cx="3816424" cy="400110"/>
          </a:xfrm>
          <a:prstGeom prst="rect">
            <a:avLst/>
          </a:prstGeom>
          <a:noFill/>
        </p:spPr>
        <p:txBody>
          <a:bodyPr wrap="square" rtlCol="0">
            <a:spAutoFit/>
          </a:bodyPr>
          <a:lstStyle/>
          <a:p>
            <a:r>
              <a:rPr lang="tr-TR" sz="2000" b="1" dirty="0">
                <a:latin typeface="Calibri" panose="020F0502020204030204" pitchFamily="34" charset="0"/>
                <a:cs typeface="Calibri" panose="020F0502020204030204" pitchFamily="34" charset="0"/>
              </a:rPr>
              <a:t>CROCODYLIA=TİMSAHLAR</a:t>
            </a:r>
          </a:p>
        </p:txBody>
      </p:sp>
      <p:sp>
        <p:nvSpPr>
          <p:cNvPr id="6" name="5 Dikdörtgen"/>
          <p:cNvSpPr/>
          <p:nvPr/>
        </p:nvSpPr>
        <p:spPr>
          <a:xfrm>
            <a:off x="407368" y="764705"/>
            <a:ext cx="11089232" cy="1938992"/>
          </a:xfrm>
          <a:prstGeom prst="rect">
            <a:avLst/>
          </a:prstGeom>
        </p:spPr>
        <p:txBody>
          <a:bodyPr wrap="square">
            <a:spAutoFit/>
          </a:bodyPr>
          <a:lstStyle/>
          <a:p>
            <a:r>
              <a:rPr lang="tr-TR" sz="2000" b="1" dirty="0">
                <a:latin typeface="Calibri" panose="020F0502020204030204" pitchFamily="34" charset="0"/>
                <a:cs typeface="Calibri" panose="020F0502020204030204" pitchFamily="34" charset="0"/>
              </a:rPr>
              <a:t>Timsahlar</a:t>
            </a:r>
            <a:r>
              <a:rPr lang="tr-TR" sz="2000" dirty="0">
                <a:latin typeface="Calibri" panose="020F0502020204030204" pitchFamily="34" charset="0"/>
                <a:cs typeface="Calibri" panose="020F0502020204030204" pitchFamily="34" charset="0"/>
              </a:rPr>
              <a:t> ( </a:t>
            </a:r>
            <a:r>
              <a:rPr lang="tr-TR" sz="2000" i="1" dirty="0" err="1">
                <a:latin typeface="Calibri" panose="020F0502020204030204" pitchFamily="34" charset="0"/>
                <a:cs typeface="Calibri" panose="020F0502020204030204" pitchFamily="34" charset="0"/>
              </a:rPr>
              <a:t>Crocodilia</a:t>
            </a:r>
            <a:r>
              <a:rPr lang="tr-TR" sz="2000" dirty="0">
                <a:latin typeface="Calibri" panose="020F0502020204030204" pitchFamily="34" charset="0"/>
                <a:cs typeface="Calibri" panose="020F0502020204030204" pitchFamily="34" charset="0"/>
              </a:rPr>
              <a:t>), sıcak bölgelerde bataklıklar ve su kenarlarında yaşayan vücudu kemiksi pullarla örtülü sürüngenleri içeren bir takımı oluşturur. Bu takımında yer alan aileler (familyalar)  </a:t>
            </a:r>
          </a:p>
          <a:p>
            <a:endParaRPr lang="tr-TR" sz="2000" b="1" dirty="0">
              <a:latin typeface="Calibri" panose="020F0502020204030204" pitchFamily="34" charset="0"/>
              <a:cs typeface="Calibri" panose="020F0502020204030204" pitchFamily="34" charset="0"/>
            </a:endParaRPr>
          </a:p>
          <a:p>
            <a:r>
              <a:rPr lang="tr-TR" sz="2000" b="1" dirty="0" err="1">
                <a:latin typeface="Calibri" panose="020F0502020204030204" pitchFamily="34" charset="0"/>
                <a:cs typeface="Calibri" panose="020F0502020204030204" pitchFamily="34" charset="0"/>
              </a:rPr>
              <a:t>Alligatoridae</a:t>
            </a:r>
            <a:r>
              <a:rPr lang="tr-TR" sz="2000" b="1" dirty="0">
                <a:latin typeface="Calibri" panose="020F0502020204030204" pitchFamily="34" charset="0"/>
                <a:cs typeface="Calibri" panose="020F0502020204030204" pitchFamily="34" charset="0"/>
              </a:rPr>
              <a:t> ( </a:t>
            </a:r>
            <a:r>
              <a:rPr lang="tr-TR" sz="2000" b="1" dirty="0" err="1">
                <a:latin typeface="Calibri" panose="020F0502020204030204" pitchFamily="34" charset="0"/>
                <a:cs typeface="Calibri" panose="020F0502020204030204" pitchFamily="34" charset="0"/>
              </a:rPr>
              <a:t>Aligatorlar</a:t>
            </a:r>
            <a:r>
              <a:rPr lang="tr-TR" sz="2000" b="1" dirty="0">
                <a:latin typeface="Calibri" panose="020F0502020204030204" pitchFamily="34" charset="0"/>
                <a:cs typeface="Calibri" panose="020F0502020204030204" pitchFamily="34" charset="0"/>
              </a:rPr>
              <a:t>),</a:t>
            </a:r>
          </a:p>
          <a:p>
            <a:r>
              <a:rPr lang="tr-TR" sz="2000" b="1" dirty="0" err="1">
                <a:latin typeface="Calibri" panose="020F0502020204030204" pitchFamily="34" charset="0"/>
                <a:cs typeface="Calibri" panose="020F0502020204030204" pitchFamily="34" charset="0"/>
              </a:rPr>
              <a:t>Crocodylidae</a:t>
            </a:r>
            <a:r>
              <a:rPr lang="tr-TR" sz="2000" b="1" dirty="0">
                <a:latin typeface="Calibri" panose="020F0502020204030204" pitchFamily="34" charset="0"/>
                <a:cs typeface="Calibri" panose="020F0502020204030204" pitchFamily="34" charset="0"/>
              </a:rPr>
              <a:t> (Gerçek Timsahlar)</a:t>
            </a:r>
          </a:p>
          <a:p>
            <a:r>
              <a:rPr lang="tr-TR" sz="2000" b="1" dirty="0" err="1">
                <a:latin typeface="Calibri" panose="020F0502020204030204" pitchFamily="34" charset="0"/>
                <a:cs typeface="Calibri" panose="020F0502020204030204" pitchFamily="34" charset="0"/>
              </a:rPr>
              <a:t>Gavialidae</a:t>
            </a:r>
            <a:r>
              <a:rPr lang="tr-TR" sz="2000" b="1" dirty="0">
                <a:latin typeface="Calibri" panose="020F0502020204030204" pitchFamily="34" charset="0"/>
                <a:cs typeface="Calibri" panose="020F0502020204030204" pitchFamily="34" charset="0"/>
              </a:rPr>
              <a:t> (</a:t>
            </a:r>
            <a:r>
              <a:rPr lang="tr-TR" sz="2000" b="1" dirty="0" err="1">
                <a:latin typeface="Calibri" panose="020F0502020204030204" pitchFamily="34" charset="0"/>
                <a:cs typeface="Calibri" panose="020F0502020204030204" pitchFamily="34" charset="0"/>
              </a:rPr>
              <a:t>Gavyaller</a:t>
            </a:r>
            <a:r>
              <a:rPr lang="tr-TR" sz="2000" b="1" dirty="0">
                <a:latin typeface="Calibri" panose="020F0502020204030204" pitchFamily="34" charset="0"/>
                <a:cs typeface="Calibri" panose="020F0502020204030204" pitchFamily="34" charset="0"/>
              </a:rPr>
              <a:t>, Hindistan timsahları)</a:t>
            </a:r>
            <a:r>
              <a:rPr lang="tr-TR" sz="2000" dirty="0">
                <a:latin typeface="Calibri" panose="020F0502020204030204" pitchFamily="34" charset="0"/>
                <a:cs typeface="Calibri" panose="020F0502020204030204" pitchFamily="34" charset="0"/>
              </a:rPr>
              <a:t>'dır.</a:t>
            </a:r>
          </a:p>
        </p:txBody>
      </p:sp>
      <p:pic>
        <p:nvPicPr>
          <p:cNvPr id="13318" name="Picture 6" descr="http://1.bp.blogspot.com/-8caY7C5RixU/Tp9GEvenuDI/AAAAAAAACTA/9p5aPpm9Dow/s320/18-mississippiensis.jpg"/>
          <p:cNvPicPr>
            <a:picLocks noChangeAspect="1" noChangeArrowheads="1"/>
          </p:cNvPicPr>
          <p:nvPr/>
        </p:nvPicPr>
        <p:blipFill>
          <a:blip r:embed="rId3" cstate="print"/>
          <a:srcRect/>
          <a:stretch>
            <a:fillRect/>
          </a:stretch>
        </p:blipFill>
        <p:spPr bwMode="auto">
          <a:xfrm>
            <a:off x="4583832" y="4675056"/>
            <a:ext cx="2736303" cy="1683222"/>
          </a:xfrm>
          <a:prstGeom prst="rect">
            <a:avLst/>
          </a:prstGeom>
          <a:noFill/>
        </p:spPr>
      </p:pic>
      <p:pic>
        <p:nvPicPr>
          <p:cNvPr id="13320" name="Picture 8" descr="http://www.discoveranimal.com/images/gercektimsahlar1.jpg"/>
          <p:cNvPicPr>
            <a:picLocks noChangeAspect="1" noChangeArrowheads="1"/>
          </p:cNvPicPr>
          <p:nvPr/>
        </p:nvPicPr>
        <p:blipFill>
          <a:blip r:embed="rId4" cstate="print"/>
          <a:srcRect/>
          <a:stretch>
            <a:fillRect/>
          </a:stretch>
        </p:blipFill>
        <p:spPr bwMode="auto">
          <a:xfrm>
            <a:off x="528955" y="4479820"/>
            <a:ext cx="3550822" cy="2073694"/>
          </a:xfrm>
          <a:prstGeom prst="rect">
            <a:avLst/>
          </a:prstGeom>
          <a:noFill/>
        </p:spPr>
      </p:pic>
      <p:pic>
        <p:nvPicPr>
          <p:cNvPr id="13322" name="Picture 10" descr="http://www.markoshea.info/images/photos_reptiles/gavialis_gangeticusl.jpg"/>
          <p:cNvPicPr>
            <a:picLocks noChangeAspect="1" noChangeArrowheads="1"/>
          </p:cNvPicPr>
          <p:nvPr/>
        </p:nvPicPr>
        <p:blipFill>
          <a:blip r:embed="rId5" cstate="print"/>
          <a:srcRect/>
          <a:stretch>
            <a:fillRect/>
          </a:stretch>
        </p:blipFill>
        <p:spPr bwMode="auto">
          <a:xfrm>
            <a:off x="7962368" y="4452768"/>
            <a:ext cx="3151118" cy="210074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07368" y="548680"/>
            <a:ext cx="8424936" cy="4708981"/>
          </a:xfrm>
          <a:prstGeom prst="rect">
            <a:avLst/>
          </a:prstGeom>
          <a:noFill/>
        </p:spPr>
        <p:txBody>
          <a:bodyPr wrap="square" rtlCol="0">
            <a:spAutoFit/>
          </a:bodyPr>
          <a:lstStyle/>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r>
              <a:rPr lang="tr-TR" sz="2000" b="1" u="sng" dirty="0">
                <a:latin typeface="Calibri" panose="020F0502020204030204" pitchFamily="34" charset="0"/>
                <a:cs typeface="Calibri" panose="020F0502020204030204" pitchFamily="34" charset="0"/>
              </a:rPr>
              <a:t>Sıçrama</a:t>
            </a:r>
          </a:p>
          <a:p>
            <a:r>
              <a:rPr lang="tr-TR" sz="2000" dirty="0">
                <a:latin typeface="Calibri" panose="020F0502020204030204" pitchFamily="34" charset="0"/>
                <a:cs typeface="Calibri" panose="020F0502020204030204" pitchFamily="34" charset="0"/>
              </a:rPr>
              <a:t>Nadir görülen hareket tarzı sıçrama hareketidir</a:t>
            </a:r>
          </a:p>
          <a:p>
            <a:r>
              <a:rPr lang="tr-TR" sz="2000" dirty="0">
                <a:latin typeface="Calibri" panose="020F0502020204030204" pitchFamily="34" charset="0"/>
                <a:cs typeface="Calibri" panose="020F0502020204030204" pitchFamily="34" charset="0"/>
              </a:rPr>
              <a:t>Arka ayaklar yere temas ederken ön ayakları yukarı kaldırır,</a:t>
            </a:r>
          </a:p>
          <a:p>
            <a:r>
              <a:rPr lang="tr-TR" sz="2000" dirty="0">
                <a:latin typeface="Calibri" panose="020F0502020204030204" pitchFamily="34" charset="0"/>
                <a:cs typeface="Calibri" panose="020F0502020204030204" pitchFamily="34" charset="0"/>
              </a:rPr>
              <a:t> daha sonra arka ayaklarda yerden uzaklaşır.</a:t>
            </a: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r>
              <a:rPr lang="tr-TR" sz="2000" b="1" u="sng" dirty="0">
                <a:latin typeface="Calibri" panose="020F0502020204030204" pitchFamily="34" charset="0"/>
                <a:cs typeface="Calibri" panose="020F0502020204030204" pitchFamily="34" charset="0"/>
              </a:rPr>
              <a:t>Tırmanma</a:t>
            </a:r>
          </a:p>
          <a:p>
            <a:r>
              <a:rPr lang="tr-TR" sz="2000" dirty="0">
                <a:latin typeface="Calibri" panose="020F0502020204030204" pitchFamily="34" charset="0"/>
                <a:cs typeface="Calibri" panose="020F0502020204030204" pitchFamily="34" charset="0"/>
              </a:rPr>
              <a:t>Yiyecek arama,tehlikeden uzaklaşma için alçak ağaçlara,</a:t>
            </a:r>
          </a:p>
          <a:p>
            <a:r>
              <a:rPr lang="tr-TR" sz="2000" dirty="0">
                <a:latin typeface="Calibri" panose="020F0502020204030204" pitchFamily="34" charset="0"/>
                <a:cs typeface="Calibri" panose="020F0502020204030204" pitchFamily="34" charset="0"/>
              </a:rPr>
              <a:t>Çalılıklara enderde olsa tırmanırlar.</a:t>
            </a:r>
          </a:p>
          <a:p>
            <a:endParaRPr lang="tr-TR" sz="2000" dirty="0">
              <a:solidFill>
                <a:schemeClr val="accent1">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35360" y="332656"/>
            <a:ext cx="11449272" cy="4401205"/>
          </a:xfrm>
          <a:prstGeom prst="rect">
            <a:avLst/>
          </a:prstGeom>
          <a:noFill/>
        </p:spPr>
        <p:txBody>
          <a:bodyPr wrap="square" rtlCol="0">
            <a:spAutoFit/>
          </a:bodyPr>
          <a:lstStyle/>
          <a:p>
            <a:r>
              <a:rPr lang="tr-TR" sz="2000" b="1" u="sng" dirty="0" smtClean="0">
                <a:latin typeface="Calibri" panose="020F0502020204030204" pitchFamily="34" charset="0"/>
                <a:cs typeface="Calibri" panose="020F0502020204030204" pitchFamily="34" charset="0"/>
              </a:rPr>
              <a:t>SUCUL</a:t>
            </a:r>
            <a:endParaRPr lang="tr-TR" sz="2000" b="1" u="sng" dirty="0">
              <a:latin typeface="Calibri" panose="020F0502020204030204" pitchFamily="34" charset="0"/>
              <a:cs typeface="Calibri" panose="020F0502020204030204" pitchFamily="34" charset="0"/>
            </a:endParaRPr>
          </a:p>
          <a:p>
            <a:endParaRPr lang="tr-TR" sz="2000" b="1" dirty="0" smtClean="0">
              <a:latin typeface="Calibri" panose="020F0502020204030204" pitchFamily="34" charset="0"/>
              <a:cs typeface="Calibri" panose="020F0502020204030204" pitchFamily="34" charset="0"/>
            </a:endParaRPr>
          </a:p>
          <a:p>
            <a:r>
              <a:rPr lang="tr-TR" sz="2000" b="1" dirty="0" smtClean="0">
                <a:latin typeface="Calibri" panose="020F0502020204030204" pitchFamily="34" charset="0"/>
                <a:cs typeface="Calibri" panose="020F0502020204030204" pitchFamily="34" charset="0"/>
              </a:rPr>
              <a:t>Su </a:t>
            </a:r>
            <a:r>
              <a:rPr lang="tr-TR" sz="2000" b="1" dirty="0">
                <a:latin typeface="Calibri" panose="020F0502020204030204" pitchFamily="34" charset="0"/>
                <a:cs typeface="Calibri" panose="020F0502020204030204" pitchFamily="34" charset="0"/>
              </a:rPr>
              <a:t>yüzeyinde</a:t>
            </a:r>
          </a:p>
          <a:p>
            <a:r>
              <a:rPr lang="tr-TR" sz="2000" dirty="0">
                <a:latin typeface="Calibri" panose="020F0502020204030204" pitchFamily="34" charset="0"/>
                <a:cs typeface="Calibri" panose="020F0502020204030204" pitchFamily="34" charset="0"/>
              </a:rPr>
              <a:t>Vücutlarının sadece üst kısmı su yüzeyinde kalacak şekilde kendilerini su yüzeyinde tutarlar</a:t>
            </a:r>
            <a:r>
              <a:rPr lang="tr-TR" sz="2000" dirty="0" smtClean="0">
                <a:latin typeface="Calibri" panose="020F0502020204030204" pitchFamily="34" charset="0"/>
                <a:cs typeface="Calibri" panose="020F0502020204030204" pitchFamily="34" charset="0"/>
              </a:rPr>
              <a:t>, dinlenme </a:t>
            </a:r>
            <a:r>
              <a:rPr lang="tr-TR" sz="2000" dirty="0">
                <a:latin typeface="Calibri" panose="020F0502020204030204" pitchFamily="34" charset="0"/>
                <a:cs typeface="Calibri" panose="020F0502020204030204" pitchFamily="34" charset="0"/>
              </a:rPr>
              <a:t>anında tercih ettikleri bir durumdur, </a:t>
            </a:r>
            <a:r>
              <a:rPr lang="tr-TR" sz="2000" dirty="0" err="1">
                <a:latin typeface="Calibri" panose="020F0502020204030204" pitchFamily="34" charset="0"/>
                <a:cs typeface="Calibri" panose="020F0502020204030204" pitchFamily="34" charset="0"/>
              </a:rPr>
              <a:t>arasıra</a:t>
            </a:r>
            <a:r>
              <a:rPr lang="tr-TR" sz="2000" dirty="0">
                <a:latin typeface="Calibri" panose="020F0502020204030204" pitchFamily="34" charset="0"/>
                <a:cs typeface="Calibri" panose="020F0502020204030204" pitchFamily="34" charset="0"/>
              </a:rPr>
              <a:t> hafif kuyruk hareketleriyle kendi etraflarında dönerler.</a:t>
            </a: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r>
              <a:rPr lang="tr-TR" sz="2000" b="1" u="sng" dirty="0" smtClean="0">
                <a:latin typeface="Calibri" panose="020F0502020204030204" pitchFamily="34" charset="0"/>
                <a:cs typeface="Calibri" panose="020F0502020204030204" pitchFamily="34" charset="0"/>
              </a:rPr>
              <a:t>Su </a:t>
            </a:r>
            <a:r>
              <a:rPr lang="tr-TR" sz="2000" b="1" u="sng" dirty="0">
                <a:latin typeface="Calibri" panose="020F0502020204030204" pitchFamily="34" charset="0"/>
                <a:cs typeface="Calibri" panose="020F0502020204030204" pitchFamily="34" charset="0"/>
              </a:rPr>
              <a:t>altında</a:t>
            </a:r>
          </a:p>
          <a:p>
            <a:r>
              <a:rPr lang="tr-TR" sz="2000" dirty="0">
                <a:latin typeface="Calibri" panose="020F0502020204030204" pitchFamily="34" charset="0"/>
                <a:cs typeface="Calibri" panose="020F0502020204030204" pitchFamily="34" charset="0"/>
              </a:rPr>
              <a:t>Su altında iki şekilde hareket ederler, ilk </a:t>
            </a:r>
            <a:r>
              <a:rPr lang="tr-TR" sz="2000" dirty="0" smtClean="0">
                <a:latin typeface="Calibri" panose="020F0502020204030204" pitchFamily="34" charset="0"/>
                <a:cs typeface="Calibri" panose="020F0502020204030204" pitchFamily="34" charset="0"/>
              </a:rPr>
              <a:t>şekilde </a:t>
            </a:r>
            <a:r>
              <a:rPr lang="tr-TR" sz="2000" dirty="0">
                <a:latin typeface="Calibri" panose="020F0502020204030204" pitchFamily="34" charset="0"/>
                <a:cs typeface="Calibri" panose="020F0502020204030204" pitchFamily="34" charset="0"/>
              </a:rPr>
              <a:t>aktif olan üyelerdir. Su altında karada yürür gibi hareket </a:t>
            </a:r>
          </a:p>
          <a:p>
            <a:r>
              <a:rPr lang="tr-TR" sz="2000" dirty="0">
                <a:latin typeface="Calibri" panose="020F0502020204030204" pitchFamily="34" charset="0"/>
                <a:cs typeface="Calibri" panose="020F0502020204030204" pitchFamily="34" charset="0"/>
              </a:rPr>
              <a:t>ederler. Bazen sadece uzun arka ayaklarını hareket ettirirler </a:t>
            </a:r>
            <a:r>
              <a:rPr lang="tr-TR" sz="2000" dirty="0" smtClean="0">
                <a:latin typeface="Calibri" panose="020F0502020204030204" pitchFamily="34" charset="0"/>
                <a:cs typeface="Calibri" panose="020F0502020204030204" pitchFamily="34" charset="0"/>
              </a:rPr>
              <a:t>ön </a:t>
            </a:r>
            <a:r>
              <a:rPr lang="tr-TR" sz="2000" dirty="0">
                <a:latin typeface="Calibri" panose="020F0502020204030204" pitchFamily="34" charset="0"/>
                <a:cs typeface="Calibri" panose="020F0502020204030204" pitchFamily="34" charset="0"/>
              </a:rPr>
              <a:t>ayaklarını vücutlarının yanında tutarlar. </a:t>
            </a:r>
          </a:p>
          <a:p>
            <a:r>
              <a:rPr lang="tr-TR" sz="2000" dirty="0">
                <a:latin typeface="Calibri" panose="020F0502020204030204" pitchFamily="34" charset="0"/>
                <a:cs typeface="Calibri" panose="020F0502020204030204" pitchFamily="34" charset="0"/>
              </a:rPr>
              <a:t>Akıntı olmayan yerlerde bunu tercih ererler.</a:t>
            </a:r>
          </a:p>
          <a:p>
            <a:r>
              <a:rPr lang="tr-TR" sz="2000" dirty="0">
                <a:latin typeface="Calibri" panose="020F0502020204030204" pitchFamily="34" charset="0"/>
                <a:cs typeface="Calibri" panose="020F0502020204030204" pitchFamily="34" charset="0"/>
              </a:rPr>
              <a:t>İkinci  şekilde ise üyelerle birlikte kuyrukta çok hareketlidir</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Bu şekilde çok hızlı hareket edebilirler (50 km/</a:t>
            </a:r>
            <a:r>
              <a:rPr lang="tr-TR" sz="2000" dirty="0" err="1">
                <a:latin typeface="Calibri" panose="020F0502020204030204" pitchFamily="34" charset="0"/>
                <a:cs typeface="Calibri" panose="020F0502020204030204" pitchFamily="34" charset="0"/>
              </a:rPr>
              <a:t>sa</a:t>
            </a:r>
            <a:r>
              <a:rPr lang="tr-TR" sz="2000" dirty="0">
                <a:latin typeface="Calibri" panose="020F0502020204030204" pitchFamily="34" charset="0"/>
                <a:cs typeface="Calibri" panose="020F0502020204030204" pitchFamily="34" charset="0"/>
              </a:rPr>
              <a:t>)</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Ayrıca  timsahlar su üzerinde 5-6 m yükseğe sıçrayabilmeleri </a:t>
            </a:r>
            <a:r>
              <a:rPr lang="tr-TR" sz="2000" dirty="0" smtClean="0">
                <a:latin typeface="Calibri" panose="020F0502020204030204" pitchFamily="34" charset="0"/>
                <a:cs typeface="Calibri" panose="020F0502020204030204" pitchFamily="34" charset="0"/>
              </a:rPr>
              <a:t>de mümkündür</a:t>
            </a:r>
            <a:r>
              <a:rPr lang="tr-TR" sz="2000" dirty="0">
                <a:latin typeface="Calibri" panose="020F0502020204030204" pitchFamily="34" charset="0"/>
                <a:cs typeface="Calibri" panose="020F0502020204030204" pitchFamily="34"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07368" y="476672"/>
            <a:ext cx="11377264" cy="3477875"/>
          </a:xfrm>
          <a:prstGeom prst="rect">
            <a:avLst/>
          </a:prstGeom>
          <a:noFill/>
        </p:spPr>
        <p:txBody>
          <a:bodyPr wrap="square" rtlCol="0">
            <a:spAutoFit/>
          </a:bodyPr>
          <a:lstStyle/>
          <a:p>
            <a:r>
              <a:rPr lang="tr-TR" sz="2000" dirty="0">
                <a:latin typeface="Calibri" panose="020F0502020204030204" pitchFamily="34" charset="0"/>
                <a:cs typeface="Calibri" panose="020F0502020204030204" pitchFamily="34" charset="0"/>
              </a:rPr>
              <a:t>Timsahların ağızları çok büyük olup çok geniş açılabilir. Ağızlarını sıkma güçleri çok fazladır, açmak için çok güç kullanamazlar bu nedenle iki çene sıkıca kavranırsa ağızlarını açamazlar.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Alt ve üst çene ön ve yanlarda dişlerle sınırlandırılmıştır.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Ağız boşluğunun tavanı ve dilin üst kısmı  çok sayıda </a:t>
            </a:r>
            <a:r>
              <a:rPr lang="tr-TR" sz="2000" dirty="0" err="1">
                <a:latin typeface="Calibri" panose="020F0502020204030204" pitchFamily="34" charset="0"/>
                <a:cs typeface="Calibri" panose="020F0502020204030204" pitchFamily="34" charset="0"/>
              </a:rPr>
              <a:t>papillalar</a:t>
            </a:r>
            <a:r>
              <a:rPr lang="tr-TR" sz="2000" dirty="0">
                <a:latin typeface="Calibri" panose="020F0502020204030204" pitchFamily="34" charset="0"/>
                <a:cs typeface="Calibri" panose="020F0502020204030204" pitchFamily="34" charset="0"/>
              </a:rPr>
              <a:t> içermektedir. Dil </a:t>
            </a:r>
            <a:r>
              <a:rPr lang="tr-TR" sz="2000" dirty="0" err="1">
                <a:latin typeface="Calibri" panose="020F0502020204030204" pitchFamily="34" charset="0"/>
                <a:cs typeface="Calibri" panose="020F0502020204030204" pitchFamily="34" charset="0"/>
              </a:rPr>
              <a:t>symphysis</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mandibula’nın</a:t>
            </a:r>
            <a:r>
              <a:rPr lang="tr-TR" sz="2000" dirty="0">
                <a:latin typeface="Calibri" panose="020F0502020204030204" pitchFamily="34" charset="0"/>
                <a:cs typeface="Calibri" panose="020F0502020204030204" pitchFamily="34" charset="0"/>
              </a:rPr>
              <a:t> arka kısmından  </a:t>
            </a:r>
            <a:r>
              <a:rPr lang="tr-TR" sz="2000" dirty="0" err="1">
                <a:latin typeface="Calibri" panose="020F0502020204030204" pitchFamily="34" charset="0"/>
                <a:cs typeface="Calibri" panose="020F0502020204030204" pitchFamily="34" charset="0"/>
              </a:rPr>
              <a:t>larynx’e</a:t>
            </a:r>
            <a:r>
              <a:rPr lang="tr-TR" sz="2000" dirty="0">
                <a:latin typeface="Calibri" panose="020F0502020204030204" pitchFamily="34" charset="0"/>
                <a:cs typeface="Calibri" panose="020F0502020204030204" pitchFamily="34" charset="0"/>
              </a:rPr>
              <a:t> kadar uzanmaktadır , önde küçük bir bölümü hariç ağız boşluğunun tabanına yapışmıştır. Yassıdır ve dışarıya uzanmaz.</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Dilin </a:t>
            </a:r>
            <a:r>
              <a:rPr lang="tr-TR" sz="2000" dirty="0" err="1">
                <a:latin typeface="Calibri" panose="020F0502020204030204" pitchFamily="34" charset="0"/>
                <a:cs typeface="Calibri" panose="020F0502020204030204" pitchFamily="34" charset="0"/>
              </a:rPr>
              <a:t>caudal</a:t>
            </a:r>
            <a:r>
              <a:rPr lang="tr-TR" sz="2000" dirty="0">
                <a:latin typeface="Calibri" panose="020F0502020204030204" pitchFamily="34" charset="0"/>
                <a:cs typeface="Calibri" panose="020F0502020204030204" pitchFamily="34" charset="0"/>
              </a:rPr>
              <a:t> kenarındaki mukoza dürümü (</a:t>
            </a:r>
            <a:r>
              <a:rPr lang="tr-TR" sz="2000" dirty="0" err="1">
                <a:latin typeface="Calibri" panose="020F0502020204030204" pitchFamily="34" charset="0"/>
                <a:cs typeface="Calibri" panose="020F0502020204030204" pitchFamily="34" charset="0"/>
              </a:rPr>
              <a:t>palatal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valve</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velum</a:t>
            </a:r>
            <a:r>
              <a:rPr lang="tr-TR" sz="2000" dirty="0">
                <a:latin typeface="Calibri" panose="020F0502020204030204" pitchFamily="34" charset="0"/>
                <a:cs typeface="Calibri" panose="020F0502020204030204" pitchFamily="34" charset="0"/>
              </a:rPr>
              <a:t> </a:t>
            </a:r>
            <a:r>
              <a:rPr lang="tr-TR" sz="2000" dirty="0" err="1" smtClean="0">
                <a:latin typeface="Calibri" panose="020F0502020204030204" pitchFamily="34" charset="0"/>
                <a:cs typeface="Calibri" panose="020F0502020204030204" pitchFamily="34" charset="0"/>
              </a:rPr>
              <a:t>palatinum’la</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karşılaşır ve </a:t>
            </a:r>
            <a:r>
              <a:rPr lang="tr-TR" sz="2000" dirty="0" err="1">
                <a:latin typeface="Calibri" panose="020F0502020204030204" pitchFamily="34" charset="0"/>
                <a:cs typeface="Calibri" panose="020F0502020204030204" pitchFamily="34" charset="0"/>
              </a:rPr>
              <a:t>larynx</a:t>
            </a:r>
            <a:r>
              <a:rPr lang="tr-TR" sz="2000" dirty="0">
                <a:latin typeface="Calibri" panose="020F0502020204030204" pitchFamily="34" charset="0"/>
                <a:cs typeface="Calibri" panose="020F0502020204030204" pitchFamily="34" charset="0"/>
              </a:rPr>
              <a:t> ve yemek borusuna geçişi tamamıyla kapatır. Avları timsahın ağzında solunum kesilmeksizin uzun süre  kalabilir.</a:t>
            </a:r>
            <a:r>
              <a:rPr lang="tr-TR" sz="2000" dirty="0">
                <a:solidFill>
                  <a:schemeClr val="accent1">
                    <a:lumMod val="75000"/>
                  </a:schemeClr>
                </a:solidFill>
              </a:rPr>
              <a:t> </a:t>
            </a:r>
          </a:p>
        </p:txBody>
      </p:sp>
      <p:pic>
        <p:nvPicPr>
          <p:cNvPr id="3" name="Picture 2" descr="Partially open palatal valve"/>
          <p:cNvPicPr>
            <a:picLocks noChangeAspect="1" noChangeArrowheads="1"/>
          </p:cNvPicPr>
          <p:nvPr/>
        </p:nvPicPr>
        <p:blipFill>
          <a:blip r:embed="rId3" cstate="print"/>
          <a:srcRect/>
          <a:stretch>
            <a:fillRect/>
          </a:stretch>
        </p:blipFill>
        <p:spPr bwMode="auto">
          <a:xfrm>
            <a:off x="1271464" y="4077072"/>
            <a:ext cx="3716109" cy="2452634"/>
          </a:xfrm>
          <a:prstGeom prst="rect">
            <a:avLst/>
          </a:prstGeom>
          <a:noFill/>
        </p:spPr>
      </p:pic>
      <p:pic>
        <p:nvPicPr>
          <p:cNvPr id="4" name="Picture 4" descr="Glottis and oesophagus"/>
          <p:cNvPicPr>
            <a:picLocks noChangeAspect="1" noChangeArrowheads="1"/>
          </p:cNvPicPr>
          <p:nvPr/>
        </p:nvPicPr>
        <p:blipFill>
          <a:blip r:embed="rId4" cstate="print"/>
          <a:srcRect/>
          <a:stretch>
            <a:fillRect/>
          </a:stretch>
        </p:blipFill>
        <p:spPr bwMode="auto">
          <a:xfrm>
            <a:off x="6456040" y="4026763"/>
            <a:ext cx="3384376" cy="2495551"/>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07368" y="332656"/>
            <a:ext cx="11305256" cy="5632311"/>
          </a:xfrm>
          <a:prstGeom prst="rect">
            <a:avLst/>
          </a:prstGeom>
        </p:spPr>
        <p:txBody>
          <a:bodyPr wrap="square">
            <a:spAutoFit/>
          </a:bodyPr>
          <a:lstStyle/>
          <a:p>
            <a:r>
              <a:rPr lang="tr-TR" sz="2000" dirty="0">
                <a:solidFill>
                  <a:schemeClr val="accent1">
                    <a:lumMod val="75000"/>
                  </a:schemeClr>
                </a:solidFill>
              </a:rPr>
              <a:t> </a:t>
            </a:r>
          </a:p>
          <a:p>
            <a:r>
              <a:rPr lang="tr-TR" sz="2000" dirty="0">
                <a:latin typeface="Calibri" panose="020F0502020204030204" pitchFamily="34" charset="0"/>
                <a:cs typeface="Calibri" panose="020F0502020204030204" pitchFamily="34" charset="0"/>
              </a:rPr>
              <a:t>Soğuk mevsimlerde metabolizmaları yavaşladığı için beslenmeleri de durur. Aylarca, hatta bir yıl beslenmeden yaşayabilirler.</a:t>
            </a:r>
          </a:p>
          <a:p>
            <a:r>
              <a:rPr lang="tr-TR" sz="2000" dirty="0">
                <a:latin typeface="Calibri" panose="020F0502020204030204" pitchFamily="34" charset="0"/>
                <a:cs typeface="Calibri" panose="020F0502020204030204" pitchFamily="34" charset="0"/>
              </a:rPr>
              <a:t> Timsahların sindirim sistemi kanatlı sindirim sistemine benzer. Mideleri iki bölgeye ayrılır Çok defa kuşlar gibi sindirimi kolaylaştırmak için taş yutarlar. </a:t>
            </a:r>
            <a:r>
              <a:rPr lang="tr-TR" sz="2000" dirty="0" smtClean="0">
                <a:latin typeface="Calibri" panose="020F0502020204030204" pitchFamily="34" charset="0"/>
                <a:cs typeface="Calibri" panose="020F0502020204030204" pitchFamily="34" charset="0"/>
              </a:rPr>
              <a:t>Taşlar </a:t>
            </a:r>
            <a:r>
              <a:rPr lang="tr-TR" sz="2000" dirty="0">
                <a:latin typeface="Calibri" panose="020F0502020204030204" pitchFamily="34" charset="0"/>
                <a:cs typeface="Calibri" panose="020F0502020204030204" pitchFamily="34" charset="0"/>
              </a:rPr>
              <a:t>midenin ilk bölümünde yer alır, ikinci bölümde ise kemiği, </a:t>
            </a:r>
            <a:r>
              <a:rPr lang="tr-TR" sz="2000" dirty="0" err="1">
                <a:latin typeface="Calibri" panose="020F0502020204030204" pitchFamily="34" charset="0"/>
                <a:cs typeface="Calibri" panose="020F0502020204030204" pitchFamily="34" charset="0"/>
              </a:rPr>
              <a:t>keratininize</a:t>
            </a:r>
            <a:r>
              <a:rPr lang="tr-TR" sz="2000" dirty="0">
                <a:latin typeface="Calibri" panose="020F0502020204030204" pitchFamily="34" charset="0"/>
                <a:cs typeface="Calibri" panose="020F0502020204030204" pitchFamily="34" charset="0"/>
              </a:rPr>
              <a:t> yapıları bile sindirebilecek salgıya  yapan bezlere sahiptir. Mide taşlarının bir diğer fonksiyonu ise timsahların yüzerken ağırlık merkezlerini kontrol etmektir. Taşlar hava dolu akciğerlere bir karşı ağırlık oluştururlar</a:t>
            </a:r>
            <a:r>
              <a:rPr lang="tr-TR" sz="2000" dirty="0" smtClean="0">
                <a:latin typeface="Calibri" panose="020F0502020204030204" pitchFamily="34" charset="0"/>
                <a:cs typeface="Calibri" panose="020F0502020204030204" pitchFamily="34" charset="0"/>
              </a:rPr>
              <a:t>. Bu </a:t>
            </a:r>
            <a:r>
              <a:rPr lang="tr-TR" sz="2000" dirty="0">
                <a:latin typeface="Calibri" panose="020F0502020204030204" pitchFamily="34" charset="0"/>
                <a:cs typeface="Calibri" panose="020F0502020204030204" pitchFamily="34" charset="0"/>
              </a:rPr>
              <a:t>özellikle timsahlar gençken çok  yararlıdır. Çünkü bu çağda hayvanların başı ağırdır, onun içinde yüzeyde kolaylıkla yatamazlar.</a:t>
            </a:r>
          </a:p>
          <a:p>
            <a:endParaRPr lang="tr-TR" sz="2000" dirty="0">
              <a:latin typeface="Calibri" panose="020F0502020204030204" pitchFamily="34" charset="0"/>
              <a:cs typeface="Calibri" panose="020F0502020204030204" pitchFamily="34" charset="0"/>
            </a:endParaRPr>
          </a:p>
          <a:p>
            <a:r>
              <a:rPr lang="tr-TR" sz="2000" dirty="0" err="1">
                <a:latin typeface="Calibri" panose="020F0502020204030204" pitchFamily="34" charset="0"/>
                <a:cs typeface="Calibri" panose="020F0502020204030204" pitchFamily="34" charset="0"/>
              </a:rPr>
              <a:t>Vomeronasal</a:t>
            </a:r>
            <a:r>
              <a:rPr lang="tr-TR" sz="2000" dirty="0">
                <a:latin typeface="Calibri" panose="020F0502020204030204" pitchFamily="34" charset="0"/>
                <a:cs typeface="Calibri" panose="020F0502020204030204" pitchFamily="34" charset="0"/>
              </a:rPr>
              <a:t> organları yoktur. Akciğerleri </a:t>
            </a:r>
            <a:r>
              <a:rPr lang="tr-TR" sz="2000" dirty="0" err="1">
                <a:latin typeface="Calibri" panose="020F0502020204030204" pitchFamily="34" charset="0"/>
                <a:cs typeface="Calibri" panose="020F0502020204030204" pitchFamily="34" charset="0"/>
              </a:rPr>
              <a:t>multicameraldir</a:t>
            </a:r>
            <a:r>
              <a:rPr lang="tr-TR" sz="2000" dirty="0">
                <a:latin typeface="Calibri" panose="020F0502020204030204" pitchFamily="34" charset="0"/>
                <a:cs typeface="Calibri" panose="020F0502020204030204" pitchFamily="34" charset="0"/>
              </a:rPr>
              <a:t>. Alveole sahiptir.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Solunum </a:t>
            </a:r>
            <a:r>
              <a:rPr lang="tr-TR" sz="2000" dirty="0" err="1">
                <a:latin typeface="Calibri" panose="020F0502020204030204" pitchFamily="34" charset="0"/>
                <a:cs typeface="Calibri" panose="020F0502020204030204" pitchFamily="34" charset="0"/>
              </a:rPr>
              <a:t>intercostal</a:t>
            </a:r>
            <a:r>
              <a:rPr lang="tr-TR" sz="2000" dirty="0">
                <a:latin typeface="Calibri" panose="020F0502020204030204" pitchFamily="34" charset="0"/>
                <a:cs typeface="Calibri" panose="020F0502020204030204" pitchFamily="34" charset="0"/>
              </a:rPr>
              <a:t> kasların ve m. </a:t>
            </a:r>
            <a:r>
              <a:rPr lang="tr-TR" sz="2000" dirty="0" err="1">
                <a:latin typeface="Calibri" panose="020F0502020204030204" pitchFamily="34" charset="0"/>
                <a:cs typeface="Calibri" panose="020F0502020204030204" pitchFamily="34" charset="0"/>
              </a:rPr>
              <a:t>diaphramaticus’un</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kontraksiyonu</a:t>
            </a:r>
            <a:r>
              <a:rPr lang="tr-TR" sz="2000" dirty="0">
                <a:latin typeface="Calibri" panose="020F0502020204030204" pitchFamily="34" charset="0"/>
                <a:cs typeface="Calibri" panose="020F0502020204030204" pitchFamily="34" charset="0"/>
              </a:rPr>
              <a:t> ile gerçekleşir. M. </a:t>
            </a:r>
            <a:r>
              <a:rPr lang="tr-TR" sz="2000" dirty="0" err="1">
                <a:latin typeface="Calibri" panose="020F0502020204030204" pitchFamily="34" charset="0"/>
                <a:cs typeface="Calibri" panose="020F0502020204030204" pitchFamily="34" charset="0"/>
              </a:rPr>
              <a:t>diaphramaticus</a:t>
            </a:r>
            <a:r>
              <a:rPr lang="tr-TR" sz="2000" dirty="0">
                <a:latin typeface="Calibri" panose="020F0502020204030204" pitchFamily="34" charset="0"/>
                <a:cs typeface="Calibri" panose="020F0502020204030204" pitchFamily="34" charset="0"/>
              </a:rPr>
              <a:t> memelilerin </a:t>
            </a:r>
            <a:r>
              <a:rPr lang="tr-TR" sz="2000" dirty="0" err="1">
                <a:latin typeface="Calibri" panose="020F0502020204030204" pitchFamily="34" charset="0"/>
                <a:cs typeface="Calibri" panose="020F0502020204030204" pitchFamily="34" charset="0"/>
              </a:rPr>
              <a:t>diaframı</a:t>
            </a:r>
            <a:r>
              <a:rPr lang="tr-TR" sz="2000" dirty="0">
                <a:latin typeface="Calibri" panose="020F0502020204030204" pitchFamily="34" charset="0"/>
                <a:cs typeface="Calibri" panose="020F0502020204030204" pitchFamily="34" charset="0"/>
              </a:rPr>
              <a:t> ile aynı yapıda değildir. (</a:t>
            </a:r>
            <a:r>
              <a:rPr lang="tr-TR" sz="2000" dirty="0" err="1">
                <a:latin typeface="Calibri" panose="020F0502020204030204" pitchFamily="34" charset="0"/>
                <a:cs typeface="Calibri" panose="020F0502020204030204" pitchFamily="34" charset="0"/>
              </a:rPr>
              <a:t>Postpulmoner</a:t>
            </a:r>
            <a:r>
              <a:rPr lang="tr-TR" sz="2000" dirty="0">
                <a:latin typeface="Calibri" panose="020F0502020204030204" pitchFamily="34" charset="0"/>
                <a:cs typeface="Calibri" panose="020F0502020204030204" pitchFamily="34" charset="0"/>
              </a:rPr>
              <a:t> iki </a:t>
            </a:r>
            <a:r>
              <a:rPr lang="tr-TR" sz="2000" dirty="0" err="1">
                <a:latin typeface="Calibri" panose="020F0502020204030204" pitchFamily="34" charset="0"/>
                <a:cs typeface="Calibri" panose="020F0502020204030204" pitchFamily="34" charset="0"/>
              </a:rPr>
              <a:t>membran</a:t>
            </a:r>
            <a:r>
              <a:rPr lang="tr-TR" sz="2000" dirty="0">
                <a:latin typeface="Calibri" panose="020F0502020204030204" pitchFamily="34" charset="0"/>
                <a:cs typeface="Calibri" panose="020F0502020204030204" pitchFamily="34" charset="0"/>
              </a:rPr>
              <a:t>  akciğerlerle karaciğer arasında yer alır, bunun </a:t>
            </a:r>
            <a:r>
              <a:rPr lang="tr-TR" sz="2000" dirty="0" err="1">
                <a:latin typeface="Calibri" panose="020F0502020204030204" pitchFamily="34" charset="0"/>
                <a:cs typeface="Calibri" panose="020F0502020204030204" pitchFamily="34" charset="0"/>
              </a:rPr>
              <a:t>ventral</a:t>
            </a:r>
            <a:r>
              <a:rPr lang="tr-TR" sz="2000" dirty="0">
                <a:latin typeface="Calibri" panose="020F0502020204030204" pitchFamily="34" charset="0"/>
                <a:cs typeface="Calibri" panose="020F0502020204030204" pitchFamily="34" charset="0"/>
              </a:rPr>
              <a:t> 1/3 ü </a:t>
            </a:r>
            <a:r>
              <a:rPr lang="tr-TR" sz="2000" dirty="0" err="1">
                <a:latin typeface="Calibri" panose="020F0502020204030204" pitchFamily="34" charset="0"/>
                <a:cs typeface="Calibri" panose="020F0502020204030204" pitchFamily="34" charset="0"/>
              </a:rPr>
              <a:t>kasseldir</a:t>
            </a:r>
            <a:r>
              <a:rPr lang="tr-TR" sz="2000" dirty="0">
                <a:latin typeface="Calibri" panose="020F0502020204030204" pitchFamily="34" charset="0"/>
                <a:cs typeface="Calibri" panose="020F0502020204030204" pitchFamily="34" charset="0"/>
              </a:rPr>
              <a:t>. Diyafram rolü üstlenen bu yapı soluk alma sırasında karaciğeri geriye ittirir.)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Ses telleri olmamasına karşın </a:t>
            </a:r>
            <a:r>
              <a:rPr lang="tr-TR" sz="2000" dirty="0" err="1">
                <a:latin typeface="Calibri" panose="020F0502020204030204" pitchFamily="34" charset="0"/>
                <a:cs typeface="Calibri" panose="020F0502020204030204" pitchFamily="34" charset="0"/>
              </a:rPr>
              <a:t>expirasyon</a:t>
            </a:r>
            <a:r>
              <a:rPr lang="tr-TR" sz="2000" dirty="0">
                <a:latin typeface="Calibri" panose="020F0502020204030204" pitchFamily="34" charset="0"/>
                <a:cs typeface="Calibri" panose="020F0502020204030204" pitchFamily="34" charset="0"/>
              </a:rPr>
              <a:t> havasının </a:t>
            </a:r>
            <a:r>
              <a:rPr lang="tr-TR" sz="2000" dirty="0" err="1">
                <a:latin typeface="Calibri" panose="020F0502020204030204" pitchFamily="34" charset="0"/>
                <a:cs typeface="Calibri" panose="020F0502020204030204" pitchFamily="34" charset="0"/>
              </a:rPr>
              <a:t>glottis’i</a:t>
            </a:r>
            <a:r>
              <a:rPr lang="tr-TR" sz="2000" dirty="0">
                <a:latin typeface="Calibri" panose="020F0502020204030204" pitchFamily="34" charset="0"/>
                <a:cs typeface="Calibri" panose="020F0502020204030204" pitchFamily="34" charset="0"/>
              </a:rPr>
              <a:t> etkilemesiyle ses çıkarırlar.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51384" y="548680"/>
            <a:ext cx="10945215" cy="3785652"/>
          </a:xfrm>
          <a:prstGeom prst="rect">
            <a:avLst/>
          </a:prstGeom>
          <a:noFill/>
        </p:spPr>
        <p:txBody>
          <a:bodyPr wrap="square" rtlCol="0">
            <a:spAutoFit/>
          </a:bodyPr>
          <a:lstStyle/>
          <a:p>
            <a:r>
              <a:rPr lang="tr-TR" sz="2000" dirty="0">
                <a:latin typeface="Calibri" panose="020F0502020204030204" pitchFamily="34" charset="0"/>
                <a:cs typeface="Calibri" panose="020F0502020204030204" pitchFamily="34" charset="0"/>
              </a:rPr>
              <a:t>Böbrekler karın boşluğunun arka kısmına </a:t>
            </a:r>
            <a:r>
              <a:rPr lang="tr-TR" sz="2000" dirty="0" err="1">
                <a:latin typeface="Calibri" panose="020F0502020204030204" pitchFamily="34" charset="0"/>
                <a:cs typeface="Calibri" panose="020F0502020204030204" pitchFamily="34" charset="0"/>
              </a:rPr>
              <a:t>dorsal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abdominal</a:t>
            </a:r>
            <a:r>
              <a:rPr lang="tr-TR" sz="2000" dirty="0">
                <a:latin typeface="Calibri" panose="020F0502020204030204" pitchFamily="34" charset="0"/>
                <a:cs typeface="Calibri" panose="020F0502020204030204" pitchFamily="34" charset="0"/>
              </a:rPr>
              <a:t> duvara tutunmuştur. Sağlı solu </a:t>
            </a:r>
            <a:r>
              <a:rPr lang="tr-TR" sz="2000" dirty="0" err="1">
                <a:latin typeface="Calibri" panose="020F0502020204030204" pitchFamily="34" charset="0"/>
                <a:cs typeface="Calibri" panose="020F0502020204030204" pitchFamily="34" charset="0"/>
              </a:rPr>
              <a:t>ureter’ler</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cloca’ya</a:t>
            </a:r>
            <a:r>
              <a:rPr lang="tr-TR" sz="2000" dirty="0">
                <a:latin typeface="Calibri" panose="020F0502020204030204" pitchFamily="34" charset="0"/>
                <a:cs typeface="Calibri" panose="020F0502020204030204" pitchFamily="34" charset="0"/>
              </a:rPr>
              <a:t> açılır. Sidik keseleri yoktur.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Dişide </a:t>
            </a:r>
            <a:r>
              <a:rPr lang="tr-TR" sz="2000" dirty="0" err="1">
                <a:latin typeface="Calibri" panose="020F0502020204030204" pitchFamily="34" charset="0"/>
                <a:cs typeface="Calibri" panose="020F0502020204030204" pitchFamily="34" charset="0"/>
              </a:rPr>
              <a:t>ovarium’lar</a:t>
            </a:r>
            <a:r>
              <a:rPr lang="tr-TR" sz="2000" dirty="0">
                <a:latin typeface="Calibri" panose="020F0502020204030204" pitchFamily="34" charset="0"/>
                <a:cs typeface="Calibri" panose="020F0502020204030204" pitchFamily="34" charset="0"/>
              </a:rPr>
              <a:t> böbreklerin </a:t>
            </a:r>
            <a:r>
              <a:rPr lang="tr-TR" sz="2000" dirty="0" err="1">
                <a:latin typeface="Calibri" panose="020F0502020204030204" pitchFamily="34" charset="0"/>
                <a:cs typeface="Calibri" panose="020F0502020204030204" pitchFamily="34" charset="0"/>
              </a:rPr>
              <a:t>cranioventral’inde</a:t>
            </a:r>
            <a:r>
              <a:rPr lang="tr-TR" sz="2000" dirty="0">
                <a:latin typeface="Calibri" panose="020F0502020204030204" pitchFamily="34" charset="0"/>
                <a:cs typeface="Calibri" panose="020F0502020204030204" pitchFamily="34" charset="0"/>
              </a:rPr>
              <a:t> yer alır. Uzun, mekiğimsi şekildeki </a:t>
            </a:r>
            <a:r>
              <a:rPr lang="tr-TR" sz="2000" dirty="0" err="1">
                <a:latin typeface="Calibri" panose="020F0502020204030204" pitchFamily="34" charset="0"/>
                <a:cs typeface="Calibri" panose="020F0502020204030204" pitchFamily="34" charset="0"/>
              </a:rPr>
              <a:t>ovarium’ların</a:t>
            </a:r>
            <a:r>
              <a:rPr lang="tr-TR" sz="2000" dirty="0">
                <a:latin typeface="Calibri" panose="020F0502020204030204" pitchFamily="34" charset="0"/>
                <a:cs typeface="Calibri" panose="020F0502020204030204" pitchFamily="34" charset="0"/>
              </a:rPr>
              <a:t>, genç hayvanlarda </a:t>
            </a:r>
            <a:r>
              <a:rPr lang="tr-TR" sz="2000" dirty="0" err="1">
                <a:latin typeface="Calibri" panose="020F0502020204030204" pitchFamily="34" charset="0"/>
                <a:cs typeface="Calibri" panose="020F0502020204030204" pitchFamily="34" charset="0"/>
              </a:rPr>
              <a:t>makroskobik</a:t>
            </a:r>
            <a:r>
              <a:rPr lang="tr-TR" sz="2000" dirty="0">
                <a:latin typeface="Calibri" panose="020F0502020204030204" pitchFamily="34" charset="0"/>
                <a:cs typeface="Calibri" panose="020F0502020204030204" pitchFamily="34" charset="0"/>
              </a:rPr>
              <a:t> olarak testis’lerden ayrılması güçtür. Kıvrımlı olan yumurta kanalının eni seksüel olarak aktif olan dönemlerde  genişler. </a:t>
            </a:r>
            <a:r>
              <a:rPr lang="tr-TR" sz="2000" dirty="0" err="1">
                <a:latin typeface="Calibri" panose="020F0502020204030204" pitchFamily="34" charset="0"/>
                <a:cs typeface="Calibri" panose="020F0502020204030204" pitchFamily="34" charset="0"/>
              </a:rPr>
              <a:t>Ureterin</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caudal’inden</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cloaca’ya</a:t>
            </a:r>
            <a:r>
              <a:rPr lang="tr-TR" sz="2000" dirty="0">
                <a:latin typeface="Calibri" panose="020F0502020204030204" pitchFamily="34" charset="0"/>
                <a:cs typeface="Calibri" panose="020F0502020204030204" pitchFamily="34" charset="0"/>
              </a:rPr>
              <a:t> açılır.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Erkek timsahlarda yassılmış olan testis’ler dişinin </a:t>
            </a:r>
            <a:r>
              <a:rPr lang="tr-TR" sz="2000" dirty="0" err="1">
                <a:latin typeface="Calibri" panose="020F0502020204030204" pitchFamily="34" charset="0"/>
                <a:cs typeface="Calibri" panose="020F0502020204030204" pitchFamily="34" charset="0"/>
              </a:rPr>
              <a:t>ovarium’u</a:t>
            </a:r>
            <a:r>
              <a:rPr lang="tr-TR" sz="2000" dirty="0">
                <a:latin typeface="Calibri" panose="020F0502020204030204" pitchFamily="34" charset="0"/>
                <a:cs typeface="Calibri" panose="020F0502020204030204" pitchFamily="34" charset="0"/>
              </a:rPr>
              <a:t> ile aynı pozisyondadır.  Kıvrımlı olan </a:t>
            </a:r>
            <a:r>
              <a:rPr lang="tr-TR" sz="2000" dirty="0" err="1">
                <a:latin typeface="Calibri" panose="020F0502020204030204" pitchFamily="34" charset="0"/>
                <a:cs typeface="Calibri" panose="020F0502020204030204" pitchFamily="34" charset="0"/>
              </a:rPr>
              <a:t>ductus</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deferens</a:t>
            </a:r>
            <a:r>
              <a:rPr lang="tr-TR" sz="2000" dirty="0">
                <a:latin typeface="Calibri" panose="020F0502020204030204" pitchFamily="34" charset="0"/>
                <a:cs typeface="Calibri" panose="020F0502020204030204" pitchFamily="34" charset="0"/>
              </a:rPr>
              <a:t>  testis’in </a:t>
            </a:r>
            <a:r>
              <a:rPr lang="tr-TR" sz="2000" dirty="0" err="1">
                <a:latin typeface="Calibri" panose="020F0502020204030204" pitchFamily="34" charset="0"/>
                <a:cs typeface="Calibri" panose="020F0502020204030204" pitchFamily="34" charset="0"/>
              </a:rPr>
              <a:t>caudolateral’inden</a:t>
            </a:r>
            <a:r>
              <a:rPr lang="tr-TR" sz="2000" dirty="0">
                <a:latin typeface="Calibri" panose="020F0502020204030204" pitchFamily="34" charset="0"/>
                <a:cs typeface="Calibri" panose="020F0502020204030204" pitchFamily="34" charset="0"/>
              </a:rPr>
              <a:t> ayrılır , </a:t>
            </a:r>
            <a:r>
              <a:rPr lang="tr-TR" sz="2000" dirty="0" err="1">
                <a:latin typeface="Calibri" panose="020F0502020204030204" pitchFamily="34" charset="0"/>
                <a:cs typeface="Calibri" panose="020F0502020204030204" pitchFamily="34" charset="0"/>
              </a:rPr>
              <a:t>kopulasyon</a:t>
            </a:r>
            <a:r>
              <a:rPr lang="tr-TR" sz="2000" dirty="0">
                <a:latin typeface="Calibri" panose="020F0502020204030204" pitchFamily="34" charset="0"/>
                <a:cs typeface="Calibri" panose="020F0502020204030204" pitchFamily="34" charset="0"/>
              </a:rPr>
              <a:t> organı penis yakınında </a:t>
            </a:r>
            <a:r>
              <a:rPr lang="tr-TR" sz="2000" dirty="0" err="1">
                <a:latin typeface="Calibri" panose="020F0502020204030204" pitchFamily="34" charset="0"/>
                <a:cs typeface="Calibri" panose="020F0502020204030204" pitchFamily="34" charset="0"/>
              </a:rPr>
              <a:t>cloaca’ya</a:t>
            </a:r>
            <a:r>
              <a:rPr lang="tr-TR" sz="2000" dirty="0">
                <a:latin typeface="Calibri" panose="020F0502020204030204" pitchFamily="34" charset="0"/>
                <a:cs typeface="Calibri" panose="020F0502020204030204" pitchFamily="34" charset="0"/>
              </a:rPr>
              <a:t> ulaşır. </a:t>
            </a:r>
          </a:p>
          <a:p>
            <a:r>
              <a:rPr lang="tr-TR" sz="2000" dirty="0" err="1">
                <a:latin typeface="Calibri" panose="020F0502020204030204" pitchFamily="34" charset="0"/>
                <a:cs typeface="Calibri" panose="020F0502020204030204" pitchFamily="34" charset="0"/>
              </a:rPr>
              <a:t>Cloaca</a:t>
            </a:r>
            <a:r>
              <a:rPr lang="tr-TR" sz="2000" dirty="0">
                <a:latin typeface="Calibri" panose="020F0502020204030204" pitchFamily="34" charset="0"/>
                <a:cs typeface="Calibri" panose="020F0502020204030204" pitchFamily="34" charset="0"/>
              </a:rPr>
              <a:t> açıklığı kaplumbağalar gibi boyuna bir açıklık şeklindedir.</a:t>
            </a:r>
          </a:p>
          <a:p>
            <a:endParaRPr lang="tr-TR" sz="2000" dirty="0">
              <a:solidFill>
                <a:schemeClr val="accent1">
                  <a:lumMod val="75000"/>
                </a:schemeClr>
              </a:solidFill>
            </a:endParaRPr>
          </a:p>
          <a:p>
            <a:endParaRPr lang="tr-TR" sz="2000" dirty="0">
              <a:solidFill>
                <a:schemeClr val="accent1">
                  <a:lumMod val="75000"/>
                </a:schemeClr>
              </a:solidFill>
            </a:endParaRPr>
          </a:p>
        </p:txBody>
      </p:sp>
      <p:pic>
        <p:nvPicPr>
          <p:cNvPr id="3" name="Picture 2" descr="http://1.bp.blogspot.com/-n9sM0qdXyDk/TzQxlWvR4RI/AAAAAAAAAG0/M2QSG7CdWsA/s320/100_1396.JPG"/>
          <p:cNvPicPr>
            <a:picLocks noChangeAspect="1" noChangeArrowheads="1"/>
          </p:cNvPicPr>
          <p:nvPr/>
        </p:nvPicPr>
        <p:blipFill>
          <a:blip r:embed="rId3" cstate="print"/>
          <a:srcRect/>
          <a:stretch>
            <a:fillRect/>
          </a:stretch>
        </p:blipFill>
        <p:spPr bwMode="auto">
          <a:xfrm>
            <a:off x="3863752" y="3861048"/>
            <a:ext cx="4032448" cy="252028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63552" y="1268759"/>
            <a:ext cx="7056784" cy="4370427"/>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Timsahlar kaplumbağalara benzer tarzda  tek penis’e sahiptir. Kertenkele ve yılanların  bir çift </a:t>
            </a:r>
            <a:r>
              <a:rPr lang="tr-TR" sz="2000" dirty="0" err="1" smtClean="0">
                <a:latin typeface="Calibri" panose="020F0502020204030204" pitchFamily="34" charset="0"/>
                <a:cs typeface="Calibri" panose="020F0502020204030204" pitchFamily="34" charset="0"/>
              </a:rPr>
              <a:t>hemipenis’i</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vardır.</a:t>
            </a:r>
          </a:p>
          <a:p>
            <a:r>
              <a:rPr lang="tr-TR" sz="2000" dirty="0">
                <a:latin typeface="Calibri" panose="020F0502020204030204" pitchFamily="34" charset="0"/>
                <a:cs typeface="Calibri" panose="020F0502020204030204" pitchFamily="34" charset="0"/>
              </a:rPr>
              <a:t>Üreme sezonları  yaz aylarında başlar. Bu dönemde dişi ve erkek çok </a:t>
            </a:r>
            <a:r>
              <a:rPr lang="tr-TR" sz="2000" dirty="0" err="1">
                <a:latin typeface="Calibri" panose="020F0502020204030204" pitchFamily="34" charset="0"/>
                <a:cs typeface="Calibri" panose="020F0502020204030204" pitchFamily="34" charset="0"/>
              </a:rPr>
              <a:t>agresiv</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dir</a:t>
            </a:r>
            <a:r>
              <a:rPr lang="tr-TR" sz="2000" dirty="0">
                <a:latin typeface="Calibri" panose="020F0502020204030204" pitchFamily="34" charset="0"/>
                <a:cs typeface="Calibri" panose="020F0502020204030204" pitchFamily="34" charset="0"/>
              </a:rPr>
              <a:t>. Dişile seksüel olgunluğa 10-12 yaşında , erkekler ise 16 yaşında ulaşır.</a:t>
            </a:r>
          </a:p>
          <a:p>
            <a:r>
              <a:rPr lang="tr-TR" sz="2000" dirty="0">
                <a:latin typeface="Calibri" panose="020F0502020204030204" pitchFamily="34" charset="0"/>
                <a:cs typeface="Calibri" panose="020F0502020204030204" pitchFamily="34" charset="0"/>
              </a:rPr>
              <a:t>Dişi bu dönemde 1 km çapındaki alanı kendi koruma  alanına alır, diğer dişileri ve istenmeyen erkek timsahları bu bölgeden uzaklaştırır. Erkekler   görsel, </a:t>
            </a:r>
            <a:r>
              <a:rPr lang="tr-TR" sz="2000" dirty="0" err="1">
                <a:latin typeface="Calibri" panose="020F0502020204030204" pitchFamily="34" charset="0"/>
                <a:cs typeface="Calibri" panose="020F0502020204030204" pitchFamily="34" charset="0"/>
              </a:rPr>
              <a:t>acustik</a:t>
            </a:r>
            <a:r>
              <a:rPr lang="tr-TR" sz="2000" dirty="0">
                <a:latin typeface="Calibri" panose="020F0502020204030204" pitchFamily="34" charset="0"/>
                <a:cs typeface="Calibri" panose="020F0502020204030204" pitchFamily="34" charset="0"/>
              </a:rPr>
              <a:t>, kimyasal ve mekanik sinyaller kombinasyonunu kullanır. Bunlar kuyruk sallama, başı kaldırma, çeneyi açma , koku bezlerinde salgının artması, </a:t>
            </a:r>
            <a:r>
              <a:rPr lang="tr-TR" sz="2000" dirty="0" err="1">
                <a:latin typeface="Calibri" panose="020F0502020204030204" pitchFamily="34" charset="0"/>
                <a:cs typeface="Calibri" panose="020F0502020204030204" pitchFamily="34" charset="0"/>
              </a:rPr>
              <a:t>infrasonik</a:t>
            </a:r>
            <a:r>
              <a:rPr lang="tr-TR" sz="2000" dirty="0">
                <a:latin typeface="Calibri" panose="020F0502020204030204" pitchFamily="34" charset="0"/>
                <a:cs typeface="Calibri" panose="020F0502020204030204" pitchFamily="34" charset="0"/>
              </a:rPr>
              <a:t> darbeleri içerir. Erkekler arasında mücadele başlar. Erkekler başlarıyla birbirlerine çarparlar. Mücadele sonucu kazanan erkek dişinin alanına girer. </a:t>
            </a:r>
            <a:r>
              <a:rPr lang="tr-TR" sz="2000" dirty="0" err="1">
                <a:latin typeface="Calibri" panose="020F0502020204030204" pitchFamily="34" charset="0"/>
                <a:cs typeface="Calibri" panose="020F0502020204030204" pitchFamily="34" charset="0"/>
              </a:rPr>
              <a:t>Kopulasyon</a:t>
            </a:r>
            <a:r>
              <a:rPr lang="tr-TR" sz="2000" dirty="0">
                <a:latin typeface="Calibri" panose="020F0502020204030204" pitchFamily="34" charset="0"/>
                <a:cs typeface="Calibri" panose="020F0502020204030204" pitchFamily="34" charset="0"/>
              </a:rPr>
              <a:t> birkaç dakika sürer.</a:t>
            </a:r>
          </a:p>
          <a:p>
            <a:endParaRPr lang="tr-TR" dirty="0">
              <a:latin typeface="Calibri" panose="020F0502020204030204" pitchFamily="34" charset="0"/>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983432" y="620688"/>
            <a:ext cx="10369152" cy="5324535"/>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Bir erkek timsah, bir dişiye yaklaşır, kuyruğu ve burnuyla suya vurarak ona gösteriş yapar.Sonra suda yüzerek daireler çizerler.Daha sonra erkek ön bacağını dişinin üzerine koyarak onunla çiftleşmek için eşine yaklaşmaya çalışır. dişi çiftleştikten sonra kıyıdaki bir kumlukta açtığı çukura 20-90 arası yumurta bırakıp, çukuru kapatarak nöbet bekler</a:t>
            </a:r>
            <a:r>
              <a:rPr lang="tr-TR" sz="2000" dirty="0">
                <a:solidFill>
                  <a:schemeClr val="accent1">
                    <a:lumMod val="75000"/>
                  </a:schemeClr>
                </a:solidFill>
              </a:rPr>
              <a:t>. </a:t>
            </a:r>
            <a:endParaRPr lang="tr-TR" sz="2000" dirty="0" smtClean="0">
              <a:solidFill>
                <a:schemeClr val="accent1">
                  <a:lumMod val="75000"/>
                </a:schemeClr>
              </a:solidFill>
            </a:endParaRPr>
          </a:p>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Yumurtadan yavruların çıkma süreci 85-120 günü bulabilir, bu süre içinde dişi beslenemediği için kilo kaybeder. Zaman zaman erkek timsah dişisini ziyaret eder. Yavrular yumurta kabuğunu kırmaya hazır olunca, kurbağa sesi çıkararak annelerine seslenirler. Yavru timsahların burunlarının ucunda yumurta kabuğunu kırabilmelerine yardımcı olacak sivri uçlu dişleri vardır. Yumurtadan çıkar çıkmaz, bu diş hemen dökülür. Dişi kumları açarak yumurtadan yavruların çıkmasına yardım eder.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Embriyoda seks kromozomu yoktur. Yavruların cinsiyetleri çevre ısısına göre değişir. Isı arttıkça yumurtadan çıkacak yavrunun cinsiyeti erkek, daha düşük ısılarda ise yumurtadan çıkan yavruların cinsiyeti dişi olarak belirlenmiştir. Korumasız yavrular 6-8 haftalığına ulaşıncaya kadar anne ve baba tarafından dış tehlikelere karşı korunurlar</a:t>
            </a: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271464" y="908720"/>
            <a:ext cx="8280920" cy="4401205"/>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Timsahlar soğukkanlı canlılardır. Kalpleri  memeliler ve kanatlılar gibi 4 bölmelidir. Bu özelliklerinden dolayı timsahlar soğukkanlı grup canlılardan sıcakkanlı grup canlılara geçiş grubu olarak kabul edilmişler. Diğer sürüngenlerde kısmen bölünmüş karıncıkta kirli ve temiz kan karışır. Memeli ve kanatlı bu tür bir karışma mümkün değildir. Timsahlarda sağ ve sol karıncıktan ayrılan damarlar </a:t>
            </a:r>
            <a:r>
              <a:rPr lang="tr-TR" sz="2000" dirty="0" err="1">
                <a:latin typeface="Calibri" panose="020F0502020204030204" pitchFamily="34" charset="0"/>
                <a:cs typeface="Calibri" panose="020F0502020204030204" pitchFamily="34" charset="0"/>
              </a:rPr>
              <a:t>Foramen</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Panizza</a:t>
            </a:r>
            <a:r>
              <a:rPr lang="tr-TR" sz="2000" dirty="0">
                <a:latin typeface="Calibri" panose="020F0502020204030204" pitchFamily="34" charset="0"/>
                <a:cs typeface="Calibri" panose="020F0502020204030204" pitchFamily="34" charset="0"/>
              </a:rPr>
              <a:t> denilen bir geçişle ilişki halindedir., kirli ve temiz kan karıncıklar dışında karışır, bu timsahlara dalmada avantaj sağlar. </a:t>
            </a:r>
          </a:p>
          <a:p>
            <a:r>
              <a:rPr lang="tr-TR" sz="2000" dirty="0">
                <a:latin typeface="Calibri" panose="020F0502020204030204" pitchFamily="34" charset="0"/>
                <a:cs typeface="Calibri" panose="020F0502020204030204" pitchFamily="34" charset="0"/>
              </a:rPr>
              <a:t>Al yuvarları çekirdeklidir</a:t>
            </a:r>
            <a:r>
              <a:rPr lang="tr-TR" sz="2000" dirty="0">
                <a:latin typeface="Calibri" panose="020F0502020204030204" pitchFamily="34" charset="0"/>
                <a:cs typeface="Calibri" panose="020F0502020204030204" pitchFamily="34" charset="0"/>
              </a:rPr>
              <a:t>. </a:t>
            </a:r>
            <a:endParaRPr lang="tr-TR" sz="2000" dirty="0" smtClean="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r>
              <a:rPr lang="tr-TR" sz="2000" dirty="0" smtClean="0">
                <a:latin typeface="Calibri" panose="020F0502020204030204" pitchFamily="34" charset="0"/>
                <a:cs typeface="Calibri" panose="020F0502020204030204" pitchFamily="34" charset="0"/>
              </a:rPr>
              <a:t>Vücut </a:t>
            </a:r>
            <a:r>
              <a:rPr lang="tr-TR" sz="2000" dirty="0">
                <a:latin typeface="Calibri" panose="020F0502020204030204" pitchFamily="34" charset="0"/>
                <a:cs typeface="Calibri" panose="020F0502020204030204" pitchFamily="34" charset="0"/>
              </a:rPr>
              <a:t>sıcaklıklarını dengeleme amacıyla timsahlar güneş doğarken sudan çıkarlar</a:t>
            </a:r>
            <a:r>
              <a:rPr lang="tr-TR" sz="2000" dirty="0" smtClean="0">
                <a:latin typeface="Calibri" panose="020F0502020204030204" pitchFamily="34" charset="0"/>
                <a:cs typeface="Calibri" panose="020F0502020204030204" pitchFamily="34" charset="0"/>
              </a:rPr>
              <a:t>. Kıyıda </a:t>
            </a:r>
            <a:r>
              <a:rPr lang="tr-TR" sz="2000" dirty="0">
                <a:latin typeface="Calibri" panose="020F0502020204030204" pitchFamily="34" charset="0"/>
                <a:cs typeface="Calibri" panose="020F0502020204030204" pitchFamily="34" charset="0"/>
              </a:rPr>
              <a:t>yatarak güneşlenirler</a:t>
            </a:r>
            <a:r>
              <a:rPr lang="tr-TR" sz="2000" dirty="0" smtClean="0">
                <a:latin typeface="Calibri" panose="020F0502020204030204" pitchFamily="34" charset="0"/>
                <a:cs typeface="Calibri" panose="020F0502020204030204" pitchFamily="34" charset="0"/>
              </a:rPr>
              <a:t>. Vücutları </a:t>
            </a:r>
            <a:r>
              <a:rPr lang="tr-TR" sz="2000" dirty="0">
                <a:latin typeface="Calibri" panose="020F0502020204030204" pitchFamily="34" charset="0"/>
                <a:cs typeface="Calibri" panose="020F0502020204030204" pitchFamily="34" charset="0"/>
              </a:rPr>
              <a:t>ısınınca ya gölgeye çekilir ya da tekrar suya girer, böylece öğle güneşinin şiddetli sıcağından korunmuş </a:t>
            </a:r>
            <a:r>
              <a:rPr lang="tr-TR" sz="2000" dirty="0" smtClean="0">
                <a:latin typeface="Calibri" panose="020F0502020204030204" pitchFamily="34" charset="0"/>
                <a:cs typeface="Calibri" panose="020F0502020204030204" pitchFamily="34" charset="0"/>
              </a:rPr>
              <a:t>olurlar. </a:t>
            </a:r>
          </a:p>
          <a:p>
            <a:r>
              <a:rPr lang="tr-TR" sz="2000" dirty="0" smtClean="0">
                <a:latin typeface="Calibri" panose="020F0502020204030204" pitchFamily="34" charset="0"/>
                <a:cs typeface="Calibri" panose="020F0502020204030204" pitchFamily="34" charset="0"/>
              </a:rPr>
              <a:t>Akşama </a:t>
            </a:r>
            <a:r>
              <a:rPr lang="tr-TR" sz="2000" dirty="0">
                <a:latin typeface="Calibri" panose="020F0502020204030204" pitchFamily="34" charset="0"/>
                <a:cs typeface="Calibri" panose="020F0502020204030204" pitchFamily="34" charset="0"/>
              </a:rPr>
              <a:t>doğru tekrar güneşlenirler</a:t>
            </a:r>
            <a:r>
              <a:rPr lang="tr-TR" sz="2000" dirty="0" smtClean="0">
                <a:latin typeface="Calibri" panose="020F0502020204030204" pitchFamily="34" charset="0"/>
                <a:cs typeface="Calibri" panose="020F0502020204030204" pitchFamily="34" charset="0"/>
              </a:rPr>
              <a:t>. Gece </a:t>
            </a:r>
            <a:r>
              <a:rPr lang="tr-TR" sz="2000" dirty="0">
                <a:latin typeface="Calibri" panose="020F0502020204030204" pitchFamily="34" charset="0"/>
                <a:cs typeface="Calibri" panose="020F0502020204030204" pitchFamily="34" charset="0"/>
              </a:rPr>
              <a:t>olurken de suya dönerler</a:t>
            </a:r>
            <a:r>
              <a:rPr lang="tr-TR" sz="2000" dirty="0" smtClean="0">
                <a:latin typeface="Calibri" panose="020F0502020204030204" pitchFamily="34" charset="0"/>
                <a:cs typeface="Calibri" panose="020F0502020204030204" pitchFamily="34" charset="0"/>
              </a:rPr>
              <a:t>. Gece </a:t>
            </a:r>
            <a:r>
              <a:rPr lang="tr-TR" sz="2000" dirty="0">
                <a:latin typeface="Calibri" panose="020F0502020204030204" pitchFamily="34" charset="0"/>
                <a:cs typeface="Calibri" panose="020F0502020204030204" pitchFamily="34" charset="0"/>
              </a:rPr>
              <a:t>suyun içinde kalarak vücut ısılarını korurlar</a:t>
            </a:r>
            <a:r>
              <a:rPr lang="tr-TR" sz="2000" dirty="0" smtClean="0">
                <a:latin typeface="Calibri" panose="020F0502020204030204" pitchFamily="34" charset="0"/>
                <a:cs typeface="Calibri" panose="020F0502020204030204" pitchFamily="34" charset="0"/>
              </a:rPr>
              <a:t>. Çünkü </a:t>
            </a:r>
            <a:r>
              <a:rPr lang="tr-TR" sz="2000" dirty="0">
                <a:latin typeface="Calibri" panose="020F0502020204030204" pitchFamily="34" charset="0"/>
                <a:cs typeface="Calibri" panose="020F0502020204030204" pitchFamily="34" charset="0"/>
              </a:rPr>
              <a:t>su, havaya kıyasla daha geç soğur.</a:t>
            </a:r>
            <a:endParaRPr lang="tr-TR" sz="2000" dirty="0">
              <a:latin typeface="Calibri" panose="020F0502020204030204" pitchFamily="34" charset="0"/>
              <a:cs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51384" y="764706"/>
            <a:ext cx="11161240" cy="5940088"/>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Gözbebekleri dikeydir, karanlıkta açılarak dairesel  olur.Alt üst göz kapakları, saydam üçüncü göz kapakları vardır, bu gözü tamamıyla örter, dalma sırasında gözlerini korur. Güçlü göz kasları gözü </a:t>
            </a:r>
            <a:r>
              <a:rPr lang="tr-TR" sz="2000" dirty="0" err="1">
                <a:latin typeface="Calibri" panose="020F0502020204030204" pitchFamily="34" charset="0"/>
                <a:cs typeface="Calibri" panose="020F0502020204030204" pitchFamily="34" charset="0"/>
              </a:rPr>
              <a:t>orbita’ya</a:t>
            </a:r>
            <a:r>
              <a:rPr lang="tr-TR" sz="2000" dirty="0">
                <a:latin typeface="Calibri" panose="020F0502020204030204" pitchFamily="34" charset="0"/>
                <a:cs typeface="Calibri" panose="020F0502020204030204" pitchFamily="34" charset="0"/>
              </a:rPr>
              <a:t> geri çeker, bu avladıkları canlı ve düşmanlarıyla savaşırken gözün  zarar görmesini önler. Su altında görmeleri zayıftır.</a:t>
            </a: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Göz küresi arka kısmında retina’nın altında </a:t>
            </a:r>
            <a:r>
              <a:rPr lang="tr-TR" sz="2000" dirty="0" err="1">
                <a:latin typeface="Calibri" panose="020F0502020204030204" pitchFamily="34" charset="0"/>
                <a:cs typeface="Calibri" panose="020F0502020204030204" pitchFamily="34" charset="0"/>
              </a:rPr>
              <a:t>guanin</a:t>
            </a:r>
            <a:r>
              <a:rPr lang="tr-TR" sz="2000" dirty="0">
                <a:latin typeface="Calibri" panose="020F0502020204030204" pitchFamily="34" charset="0"/>
                <a:cs typeface="Calibri" panose="020F0502020204030204" pitchFamily="34" charset="0"/>
              </a:rPr>
              <a:t> kristallerinden oluşan </a:t>
            </a:r>
            <a:r>
              <a:rPr lang="tr-TR" sz="2000" dirty="0" err="1">
                <a:latin typeface="Calibri" panose="020F0502020204030204" pitchFamily="34" charset="0"/>
                <a:cs typeface="Calibri" panose="020F0502020204030204" pitchFamily="34" charset="0"/>
              </a:rPr>
              <a:t>tapetum</a:t>
            </a:r>
            <a:r>
              <a:rPr lang="tr-TR" sz="2000" dirty="0">
                <a:latin typeface="Calibri" panose="020F0502020204030204" pitchFamily="34" charset="0"/>
                <a:cs typeface="Calibri" panose="020F0502020204030204" pitchFamily="34" charset="0"/>
              </a:rPr>
              <a:t> bulunur. Bu ışığı yansıtma özelliğine sahiptir, az ışıkta daha iyi görmeye neden olur. Renkleri </a:t>
            </a:r>
            <a:r>
              <a:rPr lang="tr-TR" sz="2000" dirty="0" err="1">
                <a:latin typeface="Calibri" panose="020F0502020204030204" pitchFamily="34" charset="0"/>
                <a:cs typeface="Calibri" panose="020F0502020204030204" pitchFamily="34" charset="0"/>
              </a:rPr>
              <a:t>farkedebilirler</a:t>
            </a:r>
            <a:r>
              <a:rPr lang="tr-TR" sz="2000" dirty="0">
                <a:latin typeface="Calibri" panose="020F0502020204030204" pitchFamily="34" charset="0"/>
                <a:cs typeface="Calibri" panose="020F0502020204030204" pitchFamily="34" charset="0"/>
              </a:rPr>
              <a:t>. Gözleri </a:t>
            </a:r>
            <a:r>
              <a:rPr lang="tr-TR" sz="2000" dirty="0" err="1">
                <a:latin typeface="Calibri" panose="020F0502020204030204" pitchFamily="34" charset="0"/>
                <a:cs typeface="Calibri" panose="020F0502020204030204" pitchFamily="34" charset="0"/>
              </a:rPr>
              <a:t>biribirine</a:t>
            </a:r>
            <a:r>
              <a:rPr lang="tr-TR" sz="2000" dirty="0">
                <a:latin typeface="Calibri" panose="020F0502020204030204" pitchFamily="34" charset="0"/>
                <a:cs typeface="Calibri" panose="020F0502020204030204" pitchFamily="34" charset="0"/>
              </a:rPr>
              <a:t> yakındır. Bu </a:t>
            </a:r>
            <a:r>
              <a:rPr lang="tr-TR" sz="2000" dirty="0" err="1">
                <a:latin typeface="Calibri" panose="020F0502020204030204" pitchFamily="34" charset="0"/>
                <a:cs typeface="Calibri" panose="020F0502020204030204" pitchFamily="34" charset="0"/>
              </a:rPr>
              <a:t>binokuler</a:t>
            </a:r>
            <a:r>
              <a:rPr lang="tr-TR" sz="2000" dirty="0">
                <a:latin typeface="Calibri" panose="020F0502020204030204" pitchFamily="34" charset="0"/>
                <a:cs typeface="Calibri" panose="020F0502020204030204" pitchFamily="34" charset="0"/>
              </a:rPr>
              <a:t> görmeyi sağlar.</a:t>
            </a:r>
          </a:p>
          <a:p>
            <a:endParaRPr lang="tr-TR" sz="2000" dirty="0">
              <a:latin typeface="Calibri" panose="020F0502020204030204" pitchFamily="34" charset="0"/>
              <a:cs typeface="Calibri" panose="020F0502020204030204" pitchFamily="34" charset="0"/>
            </a:endParaRPr>
          </a:p>
          <a:p>
            <a:endParaRPr lang="tr-TR" sz="2000" dirty="0">
              <a:solidFill>
                <a:schemeClr val="accent1">
                  <a:lumMod val="75000"/>
                </a:schemeClr>
              </a:solidFill>
            </a:endParaRPr>
          </a:p>
          <a:p>
            <a:endParaRPr lang="tr-TR" sz="2000" dirty="0">
              <a:solidFill>
                <a:schemeClr val="accent1">
                  <a:lumMod val="75000"/>
                </a:schemeClr>
              </a:solidFill>
            </a:endParaRPr>
          </a:p>
        </p:txBody>
      </p:sp>
      <p:pic>
        <p:nvPicPr>
          <p:cNvPr id="66562" name="Picture 2" descr="Photo: Crocodile eye"/>
          <p:cNvPicPr>
            <a:picLocks noChangeAspect="1" noChangeArrowheads="1"/>
          </p:cNvPicPr>
          <p:nvPr/>
        </p:nvPicPr>
        <p:blipFill>
          <a:blip r:embed="rId3" cstate="print"/>
          <a:srcRect/>
          <a:stretch>
            <a:fillRect/>
          </a:stretch>
        </p:blipFill>
        <p:spPr bwMode="auto">
          <a:xfrm>
            <a:off x="4079776" y="2060848"/>
            <a:ext cx="2376264" cy="2515003"/>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1055440" y="836712"/>
            <a:ext cx="8856984" cy="6863417"/>
          </a:xfrm>
          <a:prstGeom prst="rect">
            <a:avLst/>
          </a:prstGeom>
          <a:noFill/>
        </p:spPr>
        <p:txBody>
          <a:bodyPr wrap="square" rtlCol="0">
            <a:spAutoFit/>
          </a:bodyPr>
          <a:lstStyle/>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Burun uçlarında yer alan </a:t>
            </a:r>
            <a:r>
              <a:rPr lang="tr-TR" sz="2000" dirty="0" err="1">
                <a:latin typeface="Calibri" panose="020F0502020204030204" pitchFamily="34" charset="0"/>
                <a:cs typeface="Calibri" panose="020F0502020204030204" pitchFamily="34" charset="0"/>
              </a:rPr>
              <a:t>nasal</a:t>
            </a:r>
            <a:r>
              <a:rPr lang="tr-TR" sz="2000" dirty="0">
                <a:latin typeface="Calibri" panose="020F0502020204030204" pitchFamily="34" charset="0"/>
                <a:cs typeface="Calibri" panose="020F0502020204030204" pitchFamily="34" charset="0"/>
              </a:rPr>
              <a:t> disk iki burun deliğini içerir. Burun delikleri üzerini örtebilen koruyucu kapaklar vardır. İstemli olarak burun deliklerini kapatabilirler. Koku duyuları gelişmiştir. </a:t>
            </a:r>
          </a:p>
          <a:p>
            <a:r>
              <a:rPr lang="tr-TR" sz="2000" dirty="0">
                <a:latin typeface="Calibri" panose="020F0502020204030204" pitchFamily="34" charset="0"/>
                <a:cs typeface="Calibri" panose="020F0502020204030204" pitchFamily="34" charset="0"/>
              </a:rPr>
              <a:t>Karada dinlenme sırasında timsahlar ağızdan nefes alırlar bu sırada </a:t>
            </a:r>
            <a:r>
              <a:rPr lang="tr-TR" sz="2000" dirty="0" err="1">
                <a:latin typeface="Calibri" panose="020F0502020204030204" pitchFamily="34" charset="0"/>
                <a:cs typeface="Calibri" panose="020F0502020204030204" pitchFamily="34" charset="0"/>
              </a:rPr>
              <a:t>palatal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valve</a:t>
            </a:r>
            <a:r>
              <a:rPr lang="tr-TR" sz="2000" dirty="0">
                <a:latin typeface="Calibri" panose="020F0502020204030204" pitchFamily="34" charset="0"/>
                <a:cs typeface="Calibri" panose="020F0502020204030204" pitchFamily="34" charset="0"/>
              </a:rPr>
              <a:t> açıktır. </a:t>
            </a:r>
          </a:p>
          <a:p>
            <a:r>
              <a:rPr lang="tr-TR" sz="2000" dirty="0">
                <a:latin typeface="Calibri" panose="020F0502020204030204" pitchFamily="34" charset="0"/>
                <a:cs typeface="Calibri" panose="020F0502020204030204" pitchFamily="34" charset="0"/>
              </a:rPr>
              <a:t>Suda genellikle ağız kapalıdır burun deliklerinden havayı alırlar. </a:t>
            </a:r>
          </a:p>
          <a:p>
            <a:r>
              <a:rPr lang="tr-TR" sz="2000" dirty="0">
                <a:latin typeface="Calibri" panose="020F0502020204030204" pitchFamily="34" charset="0"/>
                <a:cs typeface="Calibri" panose="020F0502020204030204" pitchFamily="34" charset="0"/>
              </a:rPr>
              <a:t>Suda avlanma sırasında ağız açık olduğunda </a:t>
            </a:r>
            <a:r>
              <a:rPr lang="tr-TR" sz="2000" dirty="0" err="1">
                <a:latin typeface="Calibri" panose="020F0502020204030204" pitchFamily="34" charset="0"/>
                <a:cs typeface="Calibri" panose="020F0502020204030204" pitchFamily="34" charset="0"/>
              </a:rPr>
              <a:t>palatal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valve</a:t>
            </a:r>
            <a:r>
              <a:rPr lang="tr-TR" sz="2000" dirty="0">
                <a:latin typeface="Calibri" panose="020F0502020204030204" pitchFamily="34" charset="0"/>
                <a:cs typeface="Calibri" panose="020F0502020204030204" pitchFamily="34" charset="0"/>
              </a:rPr>
              <a:t>  kapanır suyun solunum yoluna gidişi önlenir. Burun deliklerinden nefes alınır</a:t>
            </a:r>
            <a:r>
              <a:rPr lang="tr-TR" sz="2000" dirty="0" smtClean="0">
                <a:latin typeface="Calibri" panose="020F0502020204030204" pitchFamily="34" charset="0"/>
                <a:cs typeface="Calibri" panose="020F0502020204030204" pitchFamily="34" charset="0"/>
              </a:rPr>
              <a:t>.</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Timsahların kulak zarları vardır. Orta ve iç kulakları ileri derecede gelişmiştir. 100 -6000 </a:t>
            </a:r>
            <a:r>
              <a:rPr lang="tr-TR" sz="2000" dirty="0" err="1">
                <a:latin typeface="Calibri" panose="020F0502020204030204" pitchFamily="34" charset="0"/>
                <a:cs typeface="Calibri" panose="020F0502020204030204" pitchFamily="34" charset="0"/>
              </a:rPr>
              <a:t>Hz.arasını</a:t>
            </a:r>
            <a:r>
              <a:rPr lang="tr-TR" sz="2000" dirty="0">
                <a:latin typeface="Calibri" panose="020F0502020204030204" pitchFamily="34" charset="0"/>
                <a:cs typeface="Calibri" panose="020F0502020204030204" pitchFamily="34" charset="0"/>
              </a:rPr>
              <a:t> işitirler. Daldıkları sırada kulak zarlarını koruyan bir koruyucu </a:t>
            </a:r>
            <a:r>
              <a:rPr lang="tr-TR" sz="2000" dirty="0" err="1">
                <a:latin typeface="Calibri" panose="020F0502020204030204" pitchFamily="34" charset="0"/>
                <a:cs typeface="Calibri" panose="020F0502020204030204" pitchFamily="34" charset="0"/>
              </a:rPr>
              <a:t>kapakcık</a:t>
            </a:r>
            <a:r>
              <a:rPr lang="tr-TR" sz="2000" dirty="0">
                <a:latin typeface="Calibri" panose="020F0502020204030204" pitchFamily="34" charset="0"/>
                <a:cs typeface="Calibri" panose="020F0502020204030204" pitchFamily="34" charset="0"/>
              </a:rPr>
              <a:t> bulunur. Beyinlerinde </a:t>
            </a:r>
            <a:r>
              <a:rPr lang="tr-TR" sz="2000" dirty="0" err="1">
                <a:latin typeface="Calibri" panose="020F0502020204030204" pitchFamily="34" charset="0"/>
                <a:cs typeface="Calibri" panose="020F0502020204030204" pitchFamily="34" charset="0"/>
              </a:rPr>
              <a:t>bulbus</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olfactorius</a:t>
            </a:r>
            <a:r>
              <a:rPr lang="tr-TR" sz="2000" dirty="0">
                <a:latin typeface="Calibri" panose="020F0502020204030204" pitchFamily="34" charset="0"/>
                <a:cs typeface="Calibri" panose="020F0502020204030204" pitchFamily="34" charset="0"/>
              </a:rPr>
              <a:t> gelişmiştir. (Koku duyusuna özelleşmiş bölgeler)</a:t>
            </a:r>
          </a:p>
          <a:p>
            <a:r>
              <a:rPr lang="tr-TR" sz="2000" dirty="0">
                <a:latin typeface="Calibri" panose="020F0502020204030204" pitchFamily="34" charset="0"/>
                <a:cs typeface="Calibri" panose="020F0502020204030204" pitchFamily="34" charset="0"/>
              </a:rPr>
              <a:t>Beyin  diğer timsahların dişlerinden korunacak şekilde kafatasına yerleşmiştir.</a:t>
            </a: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endParaRPr lang="tr-TR" sz="2000" dirty="0">
              <a:solidFill>
                <a:schemeClr val="accent1">
                  <a:lumMod val="75000"/>
                </a:schemeClr>
              </a:solidFill>
            </a:endParaRPr>
          </a:p>
          <a:p>
            <a:endParaRPr lang="tr-TR" sz="2000" dirty="0">
              <a:solidFill>
                <a:schemeClr val="accent1">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623392" y="1556792"/>
            <a:ext cx="9217024" cy="2862322"/>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Tropikal ve </a:t>
            </a:r>
            <a:r>
              <a:rPr lang="tr-TR" sz="2000" dirty="0" err="1">
                <a:latin typeface="Calibri" panose="020F0502020204030204" pitchFamily="34" charset="0"/>
                <a:cs typeface="Calibri" panose="020F0502020204030204" pitchFamily="34" charset="0"/>
              </a:rPr>
              <a:t>subtropikal</a:t>
            </a:r>
            <a:r>
              <a:rPr lang="tr-TR" sz="2000" dirty="0">
                <a:latin typeface="Calibri" panose="020F0502020204030204" pitchFamily="34" charset="0"/>
                <a:cs typeface="Calibri" panose="020F0502020204030204" pitchFamily="34" charset="0"/>
              </a:rPr>
              <a:t> bölgelerde nehirler, göller ve bunların kıyılarında yaşarlar.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Yumurtalarını kıyılara yaptıkları yuvalara bırakırlar.</a:t>
            </a:r>
          </a:p>
          <a:p>
            <a:r>
              <a:rPr lang="tr-TR" sz="2000" dirty="0">
                <a:latin typeface="Calibri" panose="020F0502020204030204" pitchFamily="34" charset="0"/>
                <a:cs typeface="Calibri" panose="020F0502020204030204" pitchFamily="34" charset="0"/>
              </a:rPr>
              <a:t> </a:t>
            </a:r>
          </a:p>
          <a:p>
            <a:r>
              <a:rPr lang="tr-TR" sz="2000" dirty="0">
                <a:latin typeface="Calibri" panose="020F0502020204030204" pitchFamily="34" charset="0"/>
                <a:cs typeface="Calibri" panose="020F0502020204030204" pitchFamily="34" charset="0"/>
              </a:rPr>
              <a:t>Son derece kalın ve </a:t>
            </a:r>
            <a:r>
              <a:rPr lang="tr-TR" sz="2000" dirty="0" err="1">
                <a:latin typeface="Calibri" panose="020F0502020204030204" pitchFamily="34" charset="0"/>
                <a:cs typeface="Calibri" panose="020F0502020204030204" pitchFamily="34" charset="0"/>
              </a:rPr>
              <a:t>keratinize</a:t>
            </a:r>
            <a:r>
              <a:rPr lang="tr-TR" sz="2000" dirty="0">
                <a:latin typeface="Calibri" panose="020F0502020204030204" pitchFamily="34" charset="0"/>
                <a:cs typeface="Calibri" panose="020F0502020204030204" pitchFamily="34" charset="0"/>
              </a:rPr>
              <a:t> olmuş derilerinde dikleşmiş kemiksi plakalar bulunur.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Bacakları vücutlarına oranla daha kısa ve kalındır. Bu nedenle de ağır hareket ederler. Arka üyeler ön üyelerden büyüktür. Ön üyelerde beş, arka üyelerde dört tane tırnak taşıyan parmak vardır. Arka üyelerde parmak arası yüzme perdesi  yer alır.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524000" y="476672"/>
            <a:ext cx="9144000" cy="400110"/>
          </a:xfrm>
          <a:prstGeom prst="rect">
            <a:avLst/>
          </a:prstGeom>
        </p:spPr>
        <p:txBody>
          <a:bodyPr wrap="square">
            <a:spAutoFit/>
          </a:bodyPr>
          <a:lstStyle/>
          <a:p>
            <a:r>
              <a:rPr lang="tr-TR" sz="2000" b="1" dirty="0" err="1">
                <a:latin typeface="Calibri" panose="020F0502020204030204" pitchFamily="34" charset="0"/>
                <a:cs typeface="Calibri" panose="020F0502020204030204" pitchFamily="34" charset="0"/>
              </a:rPr>
              <a:t>Alligatoridae</a:t>
            </a:r>
            <a:r>
              <a:rPr lang="tr-TR" sz="2000" b="1" dirty="0">
                <a:latin typeface="Calibri" panose="020F0502020204030204" pitchFamily="34" charset="0"/>
                <a:cs typeface="Calibri" panose="020F0502020204030204" pitchFamily="34" charset="0"/>
              </a:rPr>
              <a:t> ( </a:t>
            </a:r>
            <a:r>
              <a:rPr lang="tr-TR" sz="2000" b="1" dirty="0" err="1">
                <a:latin typeface="Calibri" panose="020F0502020204030204" pitchFamily="34" charset="0"/>
                <a:cs typeface="Calibri" panose="020F0502020204030204" pitchFamily="34" charset="0"/>
              </a:rPr>
              <a:t>Aligatorlar</a:t>
            </a:r>
            <a:r>
              <a:rPr lang="tr-TR" sz="2000" b="1" dirty="0">
                <a:latin typeface="Calibri" panose="020F0502020204030204" pitchFamily="34" charset="0"/>
                <a:cs typeface="Calibri" panose="020F0502020204030204" pitchFamily="34" charset="0"/>
              </a:rPr>
              <a:t>) ve </a:t>
            </a:r>
            <a:r>
              <a:rPr lang="tr-TR" sz="2000" b="1" dirty="0" err="1">
                <a:latin typeface="Calibri" panose="020F0502020204030204" pitchFamily="34" charset="0"/>
                <a:cs typeface="Calibri" panose="020F0502020204030204" pitchFamily="34" charset="0"/>
              </a:rPr>
              <a:t>Crocodylidae</a:t>
            </a:r>
            <a:r>
              <a:rPr lang="tr-TR" sz="2000" b="1" dirty="0">
                <a:latin typeface="Calibri" panose="020F0502020204030204" pitchFamily="34" charset="0"/>
                <a:cs typeface="Calibri" panose="020F0502020204030204" pitchFamily="34" charset="0"/>
              </a:rPr>
              <a:t> (Gerçek Timsahlar) arasındaki ayrımlar</a:t>
            </a:r>
          </a:p>
        </p:txBody>
      </p:sp>
      <p:sp>
        <p:nvSpPr>
          <p:cNvPr id="3" name="2 Dikdörtgen"/>
          <p:cNvSpPr/>
          <p:nvPr/>
        </p:nvSpPr>
        <p:spPr>
          <a:xfrm>
            <a:off x="479376" y="836713"/>
            <a:ext cx="10945216" cy="1015663"/>
          </a:xfrm>
          <a:prstGeom prst="rect">
            <a:avLst/>
          </a:prstGeom>
        </p:spPr>
        <p:txBody>
          <a:bodyPr wrap="square">
            <a:spAutoFit/>
          </a:bodyPr>
          <a:lstStyle/>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Dış görünüşlerindeki en büyük farklılık , </a:t>
            </a:r>
            <a:r>
              <a:rPr lang="tr-TR" sz="2000" dirty="0" err="1">
                <a:latin typeface="Calibri" panose="020F0502020204030204" pitchFamily="34" charset="0"/>
                <a:cs typeface="Calibri" panose="020F0502020204030204" pitchFamily="34" charset="0"/>
              </a:rPr>
              <a:t>Alligator’lerin</a:t>
            </a:r>
            <a:r>
              <a:rPr lang="tr-TR" sz="2000" dirty="0">
                <a:latin typeface="Calibri" panose="020F0502020204030204" pitchFamily="34" charset="0"/>
                <a:cs typeface="Calibri" panose="020F0502020204030204" pitchFamily="34" charset="0"/>
              </a:rPr>
              <a:t> daha geniş ve kısa kafaya  ve U-biçimli burna sahip olmalarıdır</a:t>
            </a:r>
            <a:r>
              <a:rPr lang="tr-TR" sz="2000" dirty="0" smtClean="0">
                <a:latin typeface="Calibri" panose="020F0502020204030204" pitchFamily="34" charset="0"/>
                <a:cs typeface="Calibri" panose="020F0502020204030204" pitchFamily="34" charset="0"/>
              </a:rPr>
              <a:t>. </a:t>
            </a:r>
            <a:r>
              <a:rPr lang="tr-TR" sz="2000" dirty="0" err="1" smtClean="0">
                <a:latin typeface="Calibri" panose="020F0502020204030204" pitchFamily="34" charset="0"/>
                <a:cs typeface="Calibri" panose="020F0502020204030204" pitchFamily="34" charset="0"/>
              </a:rPr>
              <a:t>Crocodile’lerin</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kafa yapısı ise daha uzun  ve incedir, burunları daha sivridir (V  şeklinde).</a:t>
            </a:r>
          </a:p>
        </p:txBody>
      </p:sp>
      <p:pic>
        <p:nvPicPr>
          <p:cNvPr id="4" name="Picture 2" descr="gavial vs aligator vs crocodile"/>
          <p:cNvPicPr>
            <a:picLocks noChangeAspect="1" noChangeArrowheads="1"/>
          </p:cNvPicPr>
          <p:nvPr/>
        </p:nvPicPr>
        <p:blipFill>
          <a:blip r:embed="rId3" cstate="print"/>
          <a:srcRect/>
          <a:stretch>
            <a:fillRect/>
          </a:stretch>
        </p:blipFill>
        <p:spPr bwMode="auto">
          <a:xfrm>
            <a:off x="1785656" y="2348880"/>
            <a:ext cx="8243896" cy="2854450"/>
          </a:xfrm>
          <a:prstGeom prst="rect">
            <a:avLst/>
          </a:prstGeom>
          <a:noFill/>
        </p:spPr>
      </p:pic>
      <p:sp>
        <p:nvSpPr>
          <p:cNvPr id="6" name="5 Dikdörtgen"/>
          <p:cNvSpPr/>
          <p:nvPr/>
        </p:nvSpPr>
        <p:spPr>
          <a:xfrm>
            <a:off x="1991544" y="5301208"/>
            <a:ext cx="8064896" cy="400110"/>
          </a:xfrm>
          <a:prstGeom prst="rect">
            <a:avLst/>
          </a:prstGeom>
        </p:spPr>
        <p:txBody>
          <a:bodyPr wrap="square">
            <a:spAutoFit/>
          </a:bodyPr>
          <a:lstStyle/>
          <a:p>
            <a:r>
              <a:rPr lang="tr-TR" sz="2000" b="1" dirty="0" err="1">
                <a:latin typeface="Calibri" panose="020F0502020204030204" pitchFamily="34" charset="0"/>
                <a:cs typeface="Calibri" panose="020F0502020204030204" pitchFamily="34" charset="0"/>
              </a:rPr>
              <a:t>Gavialidae</a:t>
            </a:r>
            <a:r>
              <a:rPr lang="tr-TR" sz="2000" b="1" dirty="0">
                <a:latin typeface="Calibri" panose="020F0502020204030204" pitchFamily="34" charset="0"/>
                <a:cs typeface="Calibri" panose="020F0502020204030204" pitchFamily="34" charset="0"/>
              </a:rPr>
              <a:t>                      </a:t>
            </a:r>
            <a:r>
              <a:rPr lang="tr-TR" sz="2000" b="1" dirty="0" smtClean="0">
                <a:latin typeface="Calibri" panose="020F0502020204030204" pitchFamily="34" charset="0"/>
                <a:cs typeface="Calibri" panose="020F0502020204030204" pitchFamily="34" charset="0"/>
              </a:rPr>
              <a:t> </a:t>
            </a:r>
            <a:r>
              <a:rPr lang="tr-TR" sz="2000" b="1" dirty="0" err="1" smtClean="0">
                <a:latin typeface="Calibri" panose="020F0502020204030204" pitchFamily="34" charset="0"/>
                <a:cs typeface="Calibri" panose="020F0502020204030204" pitchFamily="34" charset="0"/>
              </a:rPr>
              <a:t>Alligatoridae</a:t>
            </a:r>
            <a:r>
              <a:rPr lang="tr-TR" sz="2000" b="1" dirty="0" smtClean="0">
                <a:latin typeface="Calibri" panose="020F0502020204030204" pitchFamily="34" charset="0"/>
                <a:cs typeface="Calibri" panose="020F0502020204030204" pitchFamily="34" charset="0"/>
              </a:rPr>
              <a:t>                  </a:t>
            </a:r>
            <a:r>
              <a:rPr lang="tr-TR" sz="2000" b="1" dirty="0" err="1">
                <a:latin typeface="Calibri" panose="020F0502020204030204" pitchFamily="34" charset="0"/>
                <a:cs typeface="Calibri" panose="020F0502020204030204" pitchFamily="34" charset="0"/>
              </a:rPr>
              <a:t>Crocodylidae</a:t>
            </a:r>
            <a:r>
              <a:rPr lang="tr-TR" sz="2000" b="1" dirty="0">
                <a:latin typeface="Calibri" panose="020F0502020204030204" pitchFamily="34" charset="0"/>
                <a:cs typeface="Calibri" panose="020F0502020204030204" pitchFamily="34" charset="0"/>
              </a:rPr>
              <a:t>       </a:t>
            </a:r>
            <a:endParaRPr lang="tr-TR" sz="2000" dirty="0">
              <a:latin typeface="Calibri" panose="020F0502020204030204" pitchFamily="34" charset="0"/>
              <a:cs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623392" y="260648"/>
            <a:ext cx="11233248" cy="5940088"/>
          </a:xfrm>
          <a:prstGeom prst="rect">
            <a:avLst/>
          </a:prstGeom>
        </p:spPr>
        <p:txBody>
          <a:bodyPr wrap="square">
            <a:spAutoFit/>
          </a:bodyPr>
          <a:lstStyle/>
          <a:p>
            <a:endParaRPr lang="tr-TR" sz="2000" dirty="0">
              <a:solidFill>
                <a:schemeClr val="accent1">
                  <a:lumMod val="75000"/>
                </a:schemeClr>
              </a:solidFill>
            </a:endParaRPr>
          </a:p>
          <a:p>
            <a:r>
              <a:rPr lang="tr-TR" sz="2000" dirty="0" err="1">
                <a:latin typeface="Calibri" panose="020F0502020204030204" pitchFamily="34" charset="0"/>
                <a:cs typeface="Calibri" panose="020F0502020204030204" pitchFamily="34" charset="0"/>
              </a:rPr>
              <a:t>Alligator’lerde</a:t>
            </a:r>
            <a:r>
              <a:rPr lang="tr-TR" sz="2000" dirty="0">
                <a:latin typeface="Calibri" panose="020F0502020204030204" pitchFamily="34" charset="0"/>
                <a:cs typeface="Calibri" panose="020F0502020204030204" pitchFamily="34" charset="0"/>
              </a:rPr>
              <a:t> üstçeneden  daha ince bir alt çene bulunur.  Çeneleri kapalı olduğunda  alt dişler hemen hemen hiç görülmez. </a:t>
            </a:r>
            <a:r>
              <a:rPr lang="tr-TR" sz="2000" dirty="0" err="1" smtClean="0">
                <a:latin typeface="Calibri" panose="020F0502020204030204" pitchFamily="34" charset="0"/>
                <a:cs typeface="Calibri" panose="020F0502020204030204" pitchFamily="34" charset="0"/>
              </a:rPr>
              <a:t>Crocodile’lerin</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alt ve üst çeneleri aynı genişliktedir</a:t>
            </a:r>
            <a:r>
              <a:rPr lang="tr-TR" sz="2000" dirty="0" smtClean="0">
                <a:latin typeface="Calibri" panose="020F0502020204030204" pitchFamily="34" charset="0"/>
                <a:cs typeface="Calibri" panose="020F0502020204030204" pitchFamily="34" charset="0"/>
              </a:rPr>
              <a:t>. Çeneler </a:t>
            </a:r>
            <a:r>
              <a:rPr lang="tr-TR" sz="2000" dirty="0">
                <a:latin typeface="Calibri" panose="020F0502020204030204" pitchFamily="34" charset="0"/>
                <a:cs typeface="Calibri" panose="020F0502020204030204" pitchFamily="34" charset="0"/>
              </a:rPr>
              <a:t>kapandığında alt ve üst çene dişlerinin ikisi de görülebilir. </a:t>
            </a:r>
            <a:endParaRPr lang="tr-TR" sz="2000" dirty="0" smtClean="0">
              <a:latin typeface="Calibri" panose="020F0502020204030204" pitchFamily="34" charset="0"/>
              <a:cs typeface="Calibri" panose="020F0502020204030204" pitchFamily="34" charset="0"/>
            </a:endParaRPr>
          </a:p>
          <a:p>
            <a:endParaRPr lang="tr-TR" sz="2000" dirty="0">
              <a:latin typeface="Calibri" panose="020F0502020204030204" pitchFamily="34" charset="0"/>
              <a:cs typeface="Calibri" panose="020F0502020204030204" pitchFamily="34" charset="0"/>
            </a:endParaRPr>
          </a:p>
          <a:p>
            <a:r>
              <a:rPr lang="tr-TR" sz="2000" dirty="0" err="1">
                <a:latin typeface="Calibri" panose="020F0502020204030204" pitchFamily="34" charset="0"/>
                <a:cs typeface="Calibri" panose="020F0502020204030204" pitchFamily="34" charset="0"/>
              </a:rPr>
              <a:t>Alligatorler’in</a:t>
            </a:r>
            <a:r>
              <a:rPr lang="tr-TR" sz="2000" dirty="0">
                <a:latin typeface="Calibri" panose="020F0502020204030204" pitchFamily="34" charset="0"/>
                <a:cs typeface="Calibri" panose="020F0502020204030204" pitchFamily="34" charset="0"/>
              </a:rPr>
              <a:t> arka ayaklar parmakları arasında, parmakların ortasına kadar uzanan perde bulunur. </a:t>
            </a:r>
            <a:r>
              <a:rPr lang="tr-TR" sz="2000" dirty="0" err="1">
                <a:latin typeface="Calibri" panose="020F0502020204030204" pitchFamily="34" charset="0"/>
                <a:cs typeface="Calibri" panose="020F0502020204030204" pitchFamily="34" charset="0"/>
              </a:rPr>
              <a:t>Alligator’lerin</a:t>
            </a:r>
            <a:r>
              <a:rPr lang="tr-TR" sz="2000" dirty="0">
                <a:latin typeface="Calibri" panose="020F0502020204030204" pitchFamily="34" charset="0"/>
                <a:cs typeface="Calibri" panose="020F0502020204030204" pitchFamily="34" charset="0"/>
              </a:rPr>
              <a:t> yaşam alanı  Kuzey Amerika ve doğusudur. </a:t>
            </a:r>
            <a:r>
              <a:rPr lang="tr-TR" sz="2000" dirty="0" err="1" smtClean="0">
                <a:latin typeface="Calibri" panose="020F0502020204030204" pitchFamily="34" charset="0"/>
                <a:cs typeface="Calibri" panose="020F0502020204030204" pitchFamily="34" charset="0"/>
              </a:rPr>
              <a:t>Crocodile’lerin</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doğal yaşam alanı ise Afrika, Kuzey Doğu Asya, </a:t>
            </a:r>
            <a:r>
              <a:rPr lang="tr-TR" sz="2000" dirty="0" err="1">
                <a:latin typeface="Calibri" panose="020F0502020204030204" pitchFamily="34" charset="0"/>
                <a:cs typeface="Calibri" panose="020F0502020204030204" pitchFamily="34" charset="0"/>
              </a:rPr>
              <a:t>Australya</a:t>
            </a:r>
            <a:r>
              <a:rPr lang="tr-TR" sz="2000" dirty="0">
                <a:latin typeface="Calibri" panose="020F0502020204030204" pitchFamily="34" charset="0"/>
                <a:cs typeface="Calibri" panose="020F0502020204030204" pitchFamily="34" charset="0"/>
              </a:rPr>
              <a:t> , Kuzey, Güney ve Orta Amerika’dır. </a:t>
            </a:r>
            <a:r>
              <a:rPr lang="tr-TR" sz="2000" dirty="0" err="1">
                <a:latin typeface="Calibri" panose="020F0502020204030204" pitchFamily="34" charset="0"/>
                <a:cs typeface="Calibri" panose="020F0502020204030204" pitchFamily="34" charset="0"/>
              </a:rPr>
              <a:t>Alligator’ler</a:t>
            </a:r>
            <a:r>
              <a:rPr lang="tr-TR" sz="2000" dirty="0">
                <a:latin typeface="Calibri" panose="020F0502020204030204" pitchFamily="34" charset="0"/>
                <a:cs typeface="Calibri" panose="020F0502020204030204" pitchFamily="34" charset="0"/>
              </a:rPr>
              <a:t> tatlı suyu tercih ederlerken </a:t>
            </a:r>
            <a:r>
              <a:rPr lang="tr-TR" sz="2000" dirty="0" err="1" smtClean="0">
                <a:latin typeface="Calibri" panose="020F0502020204030204" pitchFamily="34" charset="0"/>
                <a:cs typeface="Calibri" panose="020F0502020204030204" pitchFamily="34" charset="0"/>
              </a:rPr>
              <a:t>Crocodile’ler</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tuzu filtreleyen özel bezlere( dil üzerinde tuz bezleri) sahip olmaları nedeniyle deniz suyunu  daha rahat </a:t>
            </a:r>
            <a:r>
              <a:rPr lang="tr-TR" sz="2000" dirty="0" err="1">
                <a:latin typeface="Calibri" panose="020F0502020204030204" pitchFamily="34" charset="0"/>
                <a:cs typeface="Calibri" panose="020F0502020204030204" pitchFamily="34" charset="0"/>
              </a:rPr>
              <a:t>tolere</a:t>
            </a:r>
            <a:r>
              <a:rPr lang="tr-TR" sz="2000" dirty="0">
                <a:latin typeface="Calibri" panose="020F0502020204030204" pitchFamily="34" charset="0"/>
                <a:cs typeface="Calibri" panose="020F0502020204030204" pitchFamily="34" charset="0"/>
              </a:rPr>
              <a:t> ederler. Ancak ikisi de iki tür suda da yaşayabilirler.</a:t>
            </a:r>
          </a:p>
          <a:p>
            <a:endParaRPr lang="tr-TR" sz="2000" dirty="0">
              <a:latin typeface="Calibri" panose="020F0502020204030204" pitchFamily="34" charset="0"/>
              <a:cs typeface="Calibri" panose="020F0502020204030204" pitchFamily="34" charset="0"/>
            </a:endParaRPr>
          </a:p>
          <a:p>
            <a:r>
              <a:rPr lang="tr-TR" sz="2000" dirty="0" err="1" smtClean="0">
                <a:latin typeface="Calibri" panose="020F0502020204030204" pitchFamily="34" charset="0"/>
                <a:cs typeface="Calibri" panose="020F0502020204030204" pitchFamily="34" charset="0"/>
              </a:rPr>
              <a:t>Crocodile’lerin</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erginlerinin boyutu ve ağırlığı </a:t>
            </a:r>
            <a:r>
              <a:rPr lang="tr-TR" sz="2000" dirty="0" err="1">
                <a:latin typeface="Calibri" panose="020F0502020204030204" pitchFamily="34" charset="0"/>
                <a:cs typeface="Calibri" panose="020F0502020204030204" pitchFamily="34" charset="0"/>
              </a:rPr>
              <a:t>Alligator’lerden</a:t>
            </a:r>
            <a:r>
              <a:rPr lang="tr-TR" sz="2000" dirty="0">
                <a:latin typeface="Calibri" panose="020F0502020204030204" pitchFamily="34" charset="0"/>
                <a:cs typeface="Calibri" panose="020F0502020204030204" pitchFamily="34" charset="0"/>
              </a:rPr>
              <a:t> fazladır.</a:t>
            </a:r>
          </a:p>
          <a:p>
            <a:endParaRPr lang="tr-TR" sz="2000" dirty="0">
              <a:latin typeface="Calibri" panose="020F0502020204030204" pitchFamily="34" charset="0"/>
              <a:cs typeface="Calibri" panose="020F0502020204030204" pitchFamily="34" charset="0"/>
            </a:endParaRPr>
          </a:p>
          <a:p>
            <a:r>
              <a:rPr lang="tr-TR" sz="2000" dirty="0" err="1" smtClean="0">
                <a:latin typeface="Calibri" panose="020F0502020204030204" pitchFamily="34" charset="0"/>
                <a:cs typeface="Calibri" panose="020F0502020204030204" pitchFamily="34" charset="0"/>
              </a:rPr>
              <a:t>Crocodile’ler</a:t>
            </a:r>
            <a:r>
              <a:rPr lang="tr-TR" sz="2000" dirty="0" smtClean="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Alligator’lerden</a:t>
            </a:r>
            <a:r>
              <a:rPr lang="tr-TR" sz="2000" dirty="0">
                <a:latin typeface="Calibri" panose="020F0502020204030204" pitchFamily="34" charset="0"/>
                <a:cs typeface="Calibri" panose="020F0502020204030204" pitchFamily="34" charset="0"/>
              </a:rPr>
              <a:t> daha yırtıcıdır.</a:t>
            </a:r>
          </a:p>
          <a:p>
            <a:endParaRPr lang="tr-TR" sz="2000" dirty="0">
              <a:latin typeface="Calibri" panose="020F0502020204030204" pitchFamily="34" charset="0"/>
              <a:cs typeface="Calibri" panose="020F0502020204030204" pitchFamily="34" charset="0"/>
            </a:endParaRPr>
          </a:p>
          <a:p>
            <a:r>
              <a:rPr lang="tr-TR" sz="2000" dirty="0" err="1" smtClean="0">
                <a:latin typeface="Calibri" panose="020F0502020204030204" pitchFamily="34" charset="0"/>
                <a:cs typeface="Calibri" panose="020F0502020204030204" pitchFamily="34" charset="0"/>
              </a:rPr>
              <a:t>Crocodile’ler</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yeşilimsi  kahve renkliyken </a:t>
            </a:r>
            <a:r>
              <a:rPr lang="tr-TR" sz="2000" dirty="0" err="1">
                <a:latin typeface="Calibri" panose="020F0502020204030204" pitchFamily="34" charset="0"/>
                <a:cs typeface="Calibri" panose="020F0502020204030204" pitchFamily="34" charset="0"/>
              </a:rPr>
              <a:t>Alligator’ler</a:t>
            </a:r>
            <a:r>
              <a:rPr lang="tr-TR" sz="2000" dirty="0">
                <a:latin typeface="Calibri" panose="020F0502020204030204" pitchFamily="34" charset="0"/>
                <a:cs typeface="Calibri" panose="020F0502020204030204" pitchFamily="34" charset="0"/>
              </a:rPr>
              <a:t> siyahımsı renktedir.</a:t>
            </a:r>
          </a:p>
          <a:p>
            <a:endParaRPr lang="tr-TR" sz="2000" dirty="0">
              <a:latin typeface="Calibri" panose="020F0502020204030204" pitchFamily="34" charset="0"/>
              <a:cs typeface="Calibri" panose="020F0502020204030204" pitchFamily="34" charset="0"/>
            </a:endParaRPr>
          </a:p>
          <a:p>
            <a:r>
              <a:rPr lang="tr-TR" sz="2000" dirty="0" err="1" smtClean="0">
                <a:latin typeface="Calibri" panose="020F0502020204030204" pitchFamily="34" charset="0"/>
                <a:cs typeface="Calibri" panose="020F0502020204030204" pitchFamily="34" charset="0"/>
              </a:rPr>
              <a:t>Crocodile’lerin</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ISO </a:t>
            </a:r>
            <a:r>
              <a:rPr lang="tr-TR" sz="2000" dirty="0" err="1">
                <a:latin typeface="Calibri" panose="020F0502020204030204" pitchFamily="34" charset="0"/>
                <a:cs typeface="Calibri" panose="020F0502020204030204" pitchFamily="34" charset="0"/>
              </a:rPr>
              <a:t>ları</a:t>
            </a:r>
            <a:r>
              <a:rPr lang="tr-TR" sz="2000" dirty="0">
                <a:latin typeface="Calibri" panose="020F0502020204030204" pitchFamily="34" charset="0"/>
                <a:cs typeface="Calibri" panose="020F0502020204030204" pitchFamily="34" charset="0"/>
              </a:rPr>
              <a:t> vücudun her yanındadır, </a:t>
            </a:r>
            <a:r>
              <a:rPr lang="tr-TR" sz="2000" dirty="0" err="1">
                <a:latin typeface="Calibri" panose="020F0502020204030204" pitchFamily="34" charset="0"/>
                <a:cs typeface="Calibri" panose="020F0502020204030204" pitchFamily="34" charset="0"/>
              </a:rPr>
              <a:t>Alligator’lerin</a:t>
            </a:r>
            <a:r>
              <a:rPr lang="tr-TR" sz="2000" dirty="0">
                <a:latin typeface="Calibri" panose="020F0502020204030204" pitchFamily="34" charset="0"/>
                <a:cs typeface="Calibri" panose="020F0502020204030204" pitchFamily="34" charset="0"/>
              </a:rPr>
              <a:t> çene kenarlarındadır.</a:t>
            </a:r>
          </a:p>
          <a:p>
            <a:endParaRPr lang="tr-TR" sz="2000" dirty="0">
              <a:latin typeface="Calibri" panose="020F0502020204030204" pitchFamily="34" charset="0"/>
              <a:cs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503712" y="1052736"/>
            <a:ext cx="1365567" cy="369332"/>
          </a:xfrm>
          <a:prstGeom prst="rect">
            <a:avLst/>
          </a:prstGeom>
          <a:noFill/>
        </p:spPr>
        <p:txBody>
          <a:bodyPr wrap="none" rtlCol="0">
            <a:spAutoFit/>
          </a:bodyPr>
          <a:lstStyle/>
          <a:p>
            <a:r>
              <a:rPr lang="tr-TR" dirty="0" smtClean="0"/>
              <a:t>KAYNAKLAR</a:t>
            </a:r>
            <a:endParaRPr lang="tr-TR" dirty="0"/>
          </a:p>
        </p:txBody>
      </p:sp>
      <p:sp>
        <p:nvSpPr>
          <p:cNvPr id="3" name="Dikdörtgen 2"/>
          <p:cNvSpPr/>
          <p:nvPr/>
        </p:nvSpPr>
        <p:spPr>
          <a:xfrm>
            <a:off x="911424" y="1386239"/>
            <a:ext cx="10513168" cy="2862322"/>
          </a:xfrm>
          <a:prstGeom prst="rect">
            <a:avLst/>
          </a:prstGeom>
        </p:spPr>
        <p:txBody>
          <a:bodyPr wrap="square">
            <a:spAutoFit/>
          </a:bodyPr>
          <a:lstStyle/>
          <a:p>
            <a:r>
              <a:rPr lang="tr-TR" dirty="0" err="1" smtClean="0"/>
              <a:t>Bairbre</a:t>
            </a:r>
            <a:r>
              <a:rPr lang="tr-TR" dirty="0" smtClean="0"/>
              <a:t> O </a:t>
            </a:r>
            <a:r>
              <a:rPr lang="tr-TR" dirty="0" err="1" smtClean="0"/>
              <a:t>Malley</a:t>
            </a:r>
            <a:r>
              <a:rPr lang="tr-TR" dirty="0" smtClean="0"/>
              <a:t> (2005) </a:t>
            </a:r>
            <a:r>
              <a:rPr lang="en-US" b="1" dirty="0" smtClean="0"/>
              <a:t>Clinical </a:t>
            </a:r>
            <a:r>
              <a:rPr lang="en-US" b="1" dirty="0"/>
              <a:t>Anatomy and Physiology of Exotic </a:t>
            </a:r>
            <a:r>
              <a:rPr lang="en-US" b="1" dirty="0" smtClean="0"/>
              <a:t>Species</a:t>
            </a:r>
            <a:r>
              <a:rPr lang="tr-TR" b="1" dirty="0" smtClean="0"/>
              <a:t>   </a:t>
            </a:r>
            <a:r>
              <a:rPr lang="en-US" dirty="0" smtClean="0"/>
              <a:t>Elsevier Ltd</a:t>
            </a:r>
            <a:r>
              <a:rPr lang="tr-TR" dirty="0" smtClean="0"/>
              <a:t>  </a:t>
            </a:r>
            <a:r>
              <a:rPr lang="tr-TR" dirty="0" err="1" smtClean="0"/>
              <a:t>Ireland</a:t>
            </a:r>
            <a:endParaRPr lang="tr-TR" dirty="0" smtClean="0"/>
          </a:p>
          <a:p>
            <a:endParaRPr lang="tr-TR" dirty="0" smtClean="0"/>
          </a:p>
          <a:p>
            <a:r>
              <a:rPr lang="tr-TR" dirty="0" smtClean="0"/>
              <a:t>Budak </a:t>
            </a:r>
            <a:r>
              <a:rPr lang="tr-TR" dirty="0" err="1" smtClean="0"/>
              <a:t>A.,Göçmen</a:t>
            </a:r>
            <a:r>
              <a:rPr lang="tr-TR" dirty="0" smtClean="0"/>
              <a:t> B. (2008)  </a:t>
            </a:r>
            <a:r>
              <a:rPr lang="tr-TR" b="1" dirty="0" err="1" smtClean="0"/>
              <a:t>Herpetoloji</a:t>
            </a:r>
            <a:r>
              <a:rPr lang="tr-TR" b="1" dirty="0" smtClean="0"/>
              <a:t> </a:t>
            </a:r>
            <a:r>
              <a:rPr lang="tr-TR" dirty="0" smtClean="0"/>
              <a:t>Ege Üniversitesi Yayınları Bornova – İzmir</a:t>
            </a:r>
          </a:p>
          <a:p>
            <a:endParaRPr lang="tr-TR" dirty="0" smtClean="0"/>
          </a:p>
          <a:p>
            <a:r>
              <a:rPr lang="en-US" dirty="0" err="1" smtClean="0"/>
              <a:t>Girling</a:t>
            </a:r>
            <a:r>
              <a:rPr lang="en-US" dirty="0" smtClean="0"/>
              <a:t> </a:t>
            </a:r>
            <a:r>
              <a:rPr lang="en-US" dirty="0"/>
              <a:t>S. (2003 ) </a:t>
            </a:r>
            <a:r>
              <a:rPr lang="en-US" b="1" dirty="0"/>
              <a:t>Veterinary Nursing of Exotic Pets </a:t>
            </a:r>
            <a:r>
              <a:rPr lang="en-US" dirty="0"/>
              <a:t>.  Blackwell Publishing </a:t>
            </a:r>
            <a:r>
              <a:rPr lang="en-US" dirty="0" err="1"/>
              <a:t>Ltd.U.K</a:t>
            </a:r>
            <a:r>
              <a:rPr lang="en-US" dirty="0"/>
              <a:t>.</a:t>
            </a:r>
          </a:p>
          <a:p>
            <a:endParaRPr lang="tr-TR" dirty="0" smtClean="0"/>
          </a:p>
          <a:p>
            <a:r>
              <a:rPr lang="tr-TR" dirty="0" err="1" smtClean="0"/>
              <a:t>Kardong</a:t>
            </a:r>
            <a:r>
              <a:rPr lang="tr-TR" dirty="0" smtClean="0"/>
              <a:t> K.V. (20012) </a:t>
            </a:r>
            <a:r>
              <a:rPr lang="tr-TR" b="1" dirty="0" err="1" smtClean="0"/>
              <a:t>Vertebrate</a:t>
            </a:r>
            <a:r>
              <a:rPr lang="tr-TR" b="1" dirty="0" smtClean="0"/>
              <a:t>: </a:t>
            </a:r>
            <a:r>
              <a:rPr lang="tr-TR" b="1" dirty="0" err="1" smtClean="0"/>
              <a:t>Comparative</a:t>
            </a:r>
            <a:r>
              <a:rPr lang="tr-TR" b="1" dirty="0" smtClean="0"/>
              <a:t> </a:t>
            </a:r>
            <a:r>
              <a:rPr lang="tr-TR" b="1" dirty="0" err="1" smtClean="0"/>
              <a:t>Anatomy,Fonction,Exolution</a:t>
            </a:r>
            <a:r>
              <a:rPr lang="tr-TR" b="1" dirty="0" smtClean="0"/>
              <a:t> </a:t>
            </a:r>
            <a:r>
              <a:rPr lang="tr-TR" dirty="0" smtClean="0"/>
              <a:t>. 6th.ed. </a:t>
            </a:r>
            <a:r>
              <a:rPr lang="tr-TR" dirty="0" err="1" smtClean="0"/>
              <a:t>The</a:t>
            </a:r>
            <a:r>
              <a:rPr lang="tr-TR" dirty="0" smtClean="0"/>
              <a:t> </a:t>
            </a:r>
            <a:r>
              <a:rPr lang="tr-TR" dirty="0" err="1" smtClean="0"/>
              <a:t>McGraw-Hill</a:t>
            </a:r>
            <a:r>
              <a:rPr lang="tr-TR" dirty="0" smtClean="0"/>
              <a:t> </a:t>
            </a:r>
            <a:r>
              <a:rPr lang="tr-TR" dirty="0" err="1" smtClean="0"/>
              <a:t>Companies</a:t>
            </a:r>
            <a:r>
              <a:rPr lang="tr-TR" dirty="0" smtClean="0"/>
              <a:t> NY.</a:t>
            </a:r>
          </a:p>
          <a:p>
            <a:endParaRPr lang="tr-TR" dirty="0" smtClean="0"/>
          </a:p>
          <a:p>
            <a:r>
              <a:rPr lang="tr-TR" dirty="0" err="1" smtClean="0"/>
              <a:t>Mitchell</a:t>
            </a:r>
            <a:r>
              <a:rPr lang="tr-TR" dirty="0" smtClean="0"/>
              <a:t> M.A.</a:t>
            </a:r>
            <a:r>
              <a:rPr lang="en-US" dirty="0"/>
              <a:t> </a:t>
            </a:r>
            <a:r>
              <a:rPr lang="tr-TR" dirty="0" smtClean="0"/>
              <a:t>(2009) </a:t>
            </a:r>
            <a:r>
              <a:rPr lang="tr-TR" b="1" dirty="0" smtClean="0"/>
              <a:t>M</a:t>
            </a:r>
            <a:r>
              <a:rPr lang="en-US" b="1" dirty="0" err="1" smtClean="0"/>
              <a:t>anual</a:t>
            </a:r>
            <a:r>
              <a:rPr lang="en-US" b="1" dirty="0" smtClean="0"/>
              <a:t> of </a:t>
            </a:r>
            <a:r>
              <a:rPr lang="tr-TR" b="1" dirty="0" smtClean="0"/>
              <a:t>E</a:t>
            </a:r>
            <a:r>
              <a:rPr lang="en-US" b="1" dirty="0" err="1" smtClean="0"/>
              <a:t>xotic</a:t>
            </a:r>
            <a:r>
              <a:rPr lang="en-US" b="1" dirty="0" smtClean="0"/>
              <a:t> </a:t>
            </a:r>
            <a:r>
              <a:rPr lang="tr-TR" b="1" dirty="0" smtClean="0"/>
              <a:t>P</a:t>
            </a:r>
            <a:r>
              <a:rPr lang="en-US" b="1" dirty="0" smtClean="0"/>
              <a:t>et </a:t>
            </a:r>
            <a:r>
              <a:rPr lang="tr-TR" b="1" dirty="0" smtClean="0"/>
              <a:t>P</a:t>
            </a:r>
            <a:r>
              <a:rPr lang="en-US" b="1" dirty="0" err="1"/>
              <a:t>ractice</a:t>
            </a:r>
            <a:r>
              <a:rPr lang="en-US" b="1" dirty="0"/>
              <a:t> </a:t>
            </a:r>
            <a:r>
              <a:rPr lang="en-US" b="1" dirty="0" err="1" smtClean="0"/>
              <a:t>Elsevie</a:t>
            </a:r>
            <a:r>
              <a:rPr lang="tr-TR" b="1" dirty="0" smtClean="0"/>
              <a:t>r Ltd. </a:t>
            </a:r>
            <a:r>
              <a:rPr lang="tr-TR" b="1" dirty="0" err="1" smtClean="0"/>
              <a:t>Missouri</a:t>
            </a:r>
            <a:endParaRPr lang="tr-TR" b="1" dirty="0" smtClean="0"/>
          </a:p>
        </p:txBody>
      </p:sp>
    </p:spTree>
    <p:extLst>
      <p:ext uri="{BB962C8B-B14F-4D97-AF65-F5344CB8AC3E}">
        <p14:creationId xmlns:p14="http://schemas.microsoft.com/office/powerpoint/2010/main" val="168860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551384" y="260648"/>
            <a:ext cx="11449272" cy="2554545"/>
          </a:xfrm>
          <a:prstGeom prst="rect">
            <a:avLst/>
          </a:prstGeom>
        </p:spPr>
        <p:txBody>
          <a:bodyPr wrap="square">
            <a:spAutoFit/>
          </a:bodyPr>
          <a:lstStyle/>
          <a:p>
            <a:endParaRPr lang="tr-TR" sz="2000" dirty="0">
              <a:solidFill>
                <a:schemeClr val="accent1">
                  <a:lumMod val="75000"/>
                </a:schemeClr>
              </a:solidFill>
            </a:endParaRPr>
          </a:p>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Çene-burun bölgesi geniş ve uzundur. Yandan basık ve uzun kuyrukları suda kürek vazifesi görür.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Güçlü dişlerle bezenmiş, çok kuvvetli çeneleri vardır. Avlarını güçlü çeneleri arasına sıkıştırıp suya çekerek boğarlar.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Gözler, burun ve kulaklar başın üst kısmında </a:t>
            </a:r>
            <a:r>
              <a:rPr lang="tr-TR" sz="2000" dirty="0" smtClean="0">
                <a:latin typeface="Calibri" panose="020F0502020204030204" pitchFamily="34" charset="0"/>
                <a:cs typeface="Calibri" panose="020F0502020204030204" pitchFamily="34" charset="0"/>
              </a:rPr>
              <a:t>bulunur.</a:t>
            </a:r>
            <a:r>
              <a:rPr lang="tr-TR" sz="2000" dirty="0" smtClean="0">
                <a:solidFill>
                  <a:schemeClr val="accent1">
                    <a:lumMod val="75000"/>
                  </a:schemeClr>
                </a:solidFill>
              </a:rPr>
              <a:t> </a:t>
            </a:r>
            <a:endParaRPr lang="tr-TR" sz="2000" dirty="0">
              <a:solidFill>
                <a:schemeClr val="accent1">
                  <a:lumMod val="75000"/>
                </a:schemeClr>
              </a:solidFill>
            </a:endParaRPr>
          </a:p>
        </p:txBody>
      </p:sp>
      <p:pic>
        <p:nvPicPr>
          <p:cNvPr id="51208" name="Picture 8" descr="http://www.uta.edu/biology/campbell/herpetology/117355.jpg"/>
          <p:cNvPicPr>
            <a:picLocks noChangeAspect="1" noChangeArrowheads="1"/>
          </p:cNvPicPr>
          <p:nvPr/>
        </p:nvPicPr>
        <p:blipFill>
          <a:blip r:embed="rId3" cstate="print"/>
          <a:srcRect/>
          <a:stretch>
            <a:fillRect/>
          </a:stretch>
        </p:blipFill>
        <p:spPr bwMode="auto">
          <a:xfrm>
            <a:off x="3071664" y="3501008"/>
            <a:ext cx="3676650" cy="26003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67408" y="1700807"/>
            <a:ext cx="9433048" cy="3170099"/>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Etoburdurlar. Avlarını çiğnemeden parçalar halinde yutarlar. Taze etin sindirimi zor olduğu için bazı türler avlarını gömerek çürümelerini bekler. </a:t>
            </a:r>
          </a:p>
          <a:p>
            <a:endParaRPr lang="tr-TR" sz="2000" dirty="0">
              <a:latin typeface="Calibri" panose="020F0502020204030204" pitchFamily="34" charset="0"/>
              <a:cs typeface="Calibri" panose="020F0502020204030204" pitchFamily="34" charset="0"/>
            </a:endParaRPr>
          </a:p>
          <a:p>
            <a:r>
              <a:rPr lang="tr-TR" sz="2000" dirty="0" smtClean="0">
                <a:latin typeface="Calibri" panose="020F0502020204030204" pitchFamily="34" charset="0"/>
                <a:cs typeface="Calibri" panose="020F0502020204030204" pitchFamily="34" charset="0"/>
              </a:rPr>
              <a:t>Gündüzleri </a:t>
            </a:r>
            <a:r>
              <a:rPr lang="tr-TR" sz="2000" dirty="0">
                <a:latin typeface="Calibri" panose="020F0502020204030204" pitchFamily="34" charset="0"/>
                <a:cs typeface="Calibri" panose="020F0502020204030204" pitchFamily="34" charset="0"/>
              </a:rPr>
              <a:t>dinlenir, çoğunlukla gece avlanırlar. Kurak mevsimlerde bataklık çamurlarına gömülüp uykuya dalarlar.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 Yaş gruplarına göre avlanma tercihleri de değişir, genç grup timsahlar daha çok omurgasızlarla beslenirler, orta yaş gurubu timsahlar kanatlı ve sürüngenleri avlayarak beslenirler, en irileri en tehlikeli olanları olup, memelilerle beslenirler. </a:t>
            </a:r>
          </a:p>
          <a:p>
            <a:endParaRPr lang="tr-TR" sz="2000" dirty="0">
              <a:latin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67408" y="1124744"/>
            <a:ext cx="10657184" cy="3477875"/>
          </a:xfrm>
          <a:prstGeom prst="rect">
            <a:avLst/>
          </a:prstGeom>
        </p:spPr>
        <p:txBody>
          <a:bodyPr wrap="square">
            <a:spAutoFit/>
          </a:bodyPr>
          <a:lstStyle/>
          <a:p>
            <a:endParaRPr lang="tr-TR" sz="2000" dirty="0">
              <a:solidFill>
                <a:schemeClr val="accent1">
                  <a:lumMod val="75000"/>
                </a:schemeClr>
              </a:solidFill>
            </a:endParaRPr>
          </a:p>
          <a:p>
            <a:endParaRPr lang="tr-TR" sz="2000" dirty="0">
              <a:solidFill>
                <a:schemeClr val="accent1">
                  <a:lumMod val="75000"/>
                </a:schemeClr>
              </a:solidFill>
            </a:endParaRPr>
          </a:p>
          <a:p>
            <a:r>
              <a:rPr lang="tr-TR" sz="2000" dirty="0">
                <a:latin typeface="Calibri" panose="020F0502020204030204" pitchFamily="34" charset="0"/>
                <a:cs typeface="Calibri" panose="020F0502020204030204" pitchFamily="34" charset="0"/>
              </a:rPr>
              <a:t>Timsahlar suda yüzerken rahatça etraflarını görür, işitir ve solunum yapabilirler. Karada vücutlarını zor taşımalarına rağmen suda iyi yüzerler.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Tükettikleri yiyeceklerin %60’nı vücutta enerji kaynağı yağ olarak depolar, böylece uzun zaman beslenmeden hayatta kalabilirler.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Büyük türlerinin erginleri ürkütücü boyuttadır.Özellikle bunların erkekleri 7m uzunluğa ve 2000 kg ağırlığa ulaşabilir.Küçük türlerin büyüklüğü 1-1.5 m kadardır.</a:t>
            </a:r>
          </a:p>
          <a:p>
            <a:r>
              <a:rPr lang="tr-TR" sz="2000" dirty="0">
                <a:latin typeface="Calibri" panose="020F0502020204030204" pitchFamily="34" charset="0"/>
                <a:cs typeface="Calibri" panose="020F0502020204030204" pitchFamily="34" charset="0"/>
              </a:rPr>
              <a:t>Yaşam süreleri 60-80 yılı bulabilir.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07368" y="541860"/>
            <a:ext cx="11377264" cy="3170099"/>
          </a:xfrm>
          <a:prstGeom prst="rect">
            <a:avLst/>
          </a:prstGeom>
          <a:noFill/>
        </p:spPr>
        <p:txBody>
          <a:bodyPr wrap="square" rtlCol="0">
            <a:spAutoFit/>
          </a:bodyPr>
          <a:lstStyle/>
          <a:p>
            <a:r>
              <a:rPr lang="tr-TR" sz="2000" dirty="0">
                <a:latin typeface="Calibri" panose="020F0502020204030204" pitchFamily="34" charset="0"/>
                <a:cs typeface="Calibri" panose="020F0502020204030204" pitchFamily="34" charset="0"/>
              </a:rPr>
              <a:t>Vücutlarını örten kemikle </a:t>
            </a:r>
            <a:r>
              <a:rPr lang="tr-TR" sz="2000" dirty="0" err="1">
                <a:latin typeface="Calibri" panose="020F0502020204030204" pitchFamily="34" charset="0"/>
                <a:cs typeface="Calibri" panose="020F0502020204030204" pitchFamily="34" charset="0"/>
              </a:rPr>
              <a:t>desdeklenmiş</a:t>
            </a:r>
            <a:r>
              <a:rPr lang="tr-TR" sz="2000" dirty="0">
                <a:latin typeface="Calibri" panose="020F0502020204030204" pitchFamily="34" charset="0"/>
                <a:cs typeface="Calibri" panose="020F0502020204030204" pitchFamily="34" charset="0"/>
              </a:rPr>
              <a:t> plakalar türlerin </a:t>
            </a:r>
            <a:r>
              <a:rPr lang="tr-TR" sz="2000" dirty="0" err="1">
                <a:latin typeface="Calibri" panose="020F0502020204030204" pitchFamily="34" charset="0"/>
                <a:cs typeface="Calibri" panose="020F0502020204030204" pitchFamily="34" charset="0"/>
              </a:rPr>
              <a:t>identifikasyonunda</a:t>
            </a:r>
            <a:r>
              <a:rPr lang="tr-TR" sz="2000" dirty="0">
                <a:latin typeface="Calibri" panose="020F0502020204030204" pitchFamily="34" charset="0"/>
                <a:cs typeface="Calibri" panose="020F0502020204030204" pitchFamily="34" charset="0"/>
              </a:rPr>
              <a:t> kullanılır. Bu </a:t>
            </a:r>
            <a:r>
              <a:rPr lang="tr-TR" sz="2000" dirty="0" err="1">
                <a:latin typeface="Calibri" panose="020F0502020204030204" pitchFamily="34" charset="0"/>
                <a:cs typeface="Calibri" panose="020F0502020204030204" pitchFamily="34" charset="0"/>
              </a:rPr>
              <a:t>plakalalar</a:t>
            </a:r>
            <a:r>
              <a:rPr lang="tr-TR" sz="2000" dirty="0">
                <a:latin typeface="Calibri" panose="020F0502020204030204" pitchFamily="34" charset="0"/>
                <a:cs typeface="Calibri" panose="020F0502020204030204" pitchFamily="34" charset="0"/>
              </a:rPr>
              <a:t> merminin bile zor geçebileceği bir zırh oluşturur. Ense ,sırt bölgesi ve dikdörtgenimsi pullar sert olup  beta </a:t>
            </a:r>
            <a:r>
              <a:rPr lang="tr-TR" sz="2000" dirty="0" err="1">
                <a:latin typeface="Calibri" panose="020F0502020204030204" pitchFamily="34" charset="0"/>
                <a:cs typeface="Calibri" panose="020F0502020204030204" pitchFamily="34" charset="0"/>
              </a:rPr>
              <a:t>keratinle</a:t>
            </a:r>
            <a:r>
              <a:rPr lang="tr-TR" sz="2000" dirty="0">
                <a:latin typeface="Calibri" panose="020F0502020204030204" pitchFamily="34" charset="0"/>
                <a:cs typeface="Calibri" panose="020F0502020204030204" pitchFamily="34" charset="0"/>
              </a:rPr>
              <a:t> örtülüdür güneş paneli rolünü üstlenerek ısıyı </a:t>
            </a:r>
            <a:r>
              <a:rPr lang="tr-TR" sz="2000" dirty="0" err="1">
                <a:latin typeface="Calibri" panose="020F0502020204030204" pitchFamily="34" charset="0"/>
                <a:cs typeface="Calibri" panose="020F0502020204030204" pitchFamily="34" charset="0"/>
              </a:rPr>
              <a:t>absorbe</a:t>
            </a:r>
            <a:r>
              <a:rPr lang="tr-TR" sz="2000" dirty="0">
                <a:latin typeface="Calibri" panose="020F0502020204030204" pitchFamily="34" charset="0"/>
                <a:cs typeface="Calibri" panose="020F0502020204030204" pitchFamily="34" charset="0"/>
              </a:rPr>
              <a:t> eder ve </a:t>
            </a:r>
            <a:r>
              <a:rPr lang="tr-TR" sz="2000" dirty="0" err="1">
                <a:latin typeface="Calibri" panose="020F0502020204030204" pitchFamily="34" charset="0"/>
                <a:cs typeface="Calibri" panose="020F0502020204030204" pitchFamily="34" charset="0"/>
              </a:rPr>
              <a:t>termoregulasyonda</a:t>
            </a:r>
            <a:r>
              <a:rPr lang="tr-TR" sz="2000" dirty="0">
                <a:latin typeface="Calibri" panose="020F0502020204030204" pitchFamily="34" charset="0"/>
                <a:cs typeface="Calibri" panose="020F0502020204030204" pitchFamily="34" charset="0"/>
              </a:rPr>
              <a:t> rol oynar. Pullar ayrıca su ve elektrolit değişimine önemi </a:t>
            </a:r>
            <a:r>
              <a:rPr lang="tr-TR" sz="2000" dirty="0" err="1">
                <a:latin typeface="Calibri" panose="020F0502020204030204" pitchFamily="34" charset="0"/>
                <a:cs typeface="Calibri" panose="020F0502020204030204" pitchFamily="34" charset="0"/>
              </a:rPr>
              <a:t>barier</a:t>
            </a:r>
            <a:r>
              <a:rPr lang="tr-TR" sz="2000" dirty="0">
                <a:latin typeface="Calibri" panose="020F0502020204030204" pitchFamily="34" charset="0"/>
                <a:cs typeface="Calibri" panose="020F0502020204030204" pitchFamily="34" charset="0"/>
              </a:rPr>
              <a:t> oluşturur. </a:t>
            </a:r>
          </a:p>
          <a:p>
            <a:r>
              <a:rPr lang="tr-TR" sz="2000" dirty="0">
                <a:latin typeface="Calibri" panose="020F0502020204030204" pitchFamily="34" charset="0"/>
                <a:cs typeface="Calibri" panose="020F0502020204030204" pitchFamily="34" charset="0"/>
              </a:rPr>
              <a:t>Boyun ve yan kısımlarını esnek deri örter. Pulların üzerinde bulunan küçük delikler sayesinde dış ortamdaki uyartıları hissedebilirler. Balıkların yanal </a:t>
            </a:r>
            <a:r>
              <a:rPr lang="tr-TR" sz="2000" dirty="0" err="1">
                <a:latin typeface="Calibri" panose="020F0502020204030204" pitchFamily="34" charset="0"/>
                <a:cs typeface="Calibri" panose="020F0502020204030204" pitchFamily="34" charset="0"/>
              </a:rPr>
              <a:t>porlarına</a:t>
            </a:r>
            <a:r>
              <a:rPr lang="tr-TR" sz="2000" dirty="0">
                <a:latin typeface="Calibri" panose="020F0502020204030204" pitchFamily="34" charset="0"/>
                <a:cs typeface="Calibri" panose="020F0502020204030204" pitchFamily="34" charset="0"/>
              </a:rPr>
              <a:t> benzeyen bu </a:t>
            </a:r>
            <a:r>
              <a:rPr lang="tr-TR" sz="2000" dirty="0" err="1">
                <a:latin typeface="Calibri" panose="020F0502020204030204" pitchFamily="34" charset="0"/>
                <a:cs typeface="Calibri" panose="020F0502020204030204" pitchFamily="34" charset="0"/>
              </a:rPr>
              <a:t>porlar</a:t>
            </a:r>
            <a:r>
              <a:rPr lang="tr-TR" sz="2000" dirty="0">
                <a:latin typeface="Calibri" panose="020F0502020204030204" pitchFamily="34" charset="0"/>
                <a:cs typeface="Calibri" panose="020F0502020204030204" pitchFamily="34" charset="0"/>
              </a:rPr>
              <a:t> yüzme esnasında su içerisinde başka canlılar tarafından meydana getirilen basınç dalgalarıyla devamlı temas halindedirler. </a:t>
            </a:r>
            <a:r>
              <a:rPr lang="tr-TR" sz="2000" dirty="0" err="1">
                <a:latin typeface="Calibri" panose="020F0502020204030204" pitchFamily="34" charset="0"/>
                <a:cs typeface="Calibri" panose="020F0502020204030204" pitchFamily="34" charset="0"/>
              </a:rPr>
              <a:t>Porlarda</a:t>
            </a:r>
            <a:r>
              <a:rPr lang="tr-TR" sz="2000" dirty="0">
                <a:latin typeface="Calibri" panose="020F0502020204030204" pitchFamily="34" charset="0"/>
                <a:cs typeface="Calibri" panose="020F0502020204030204" pitchFamily="34" charset="0"/>
              </a:rPr>
              <a:t> meydana getirilen hafif basınç değişimleri sinirler tarafından algılan ve gerekli  uyarı beyne gönderirler. Su içerisinde dalgalanmaya sebep olan objenin yönü ve uzaklığı  görülmeksizin saptanmış olur.  Böylece av kolayca bulunur ve yakalanır.</a:t>
            </a:r>
          </a:p>
        </p:txBody>
      </p:sp>
      <p:pic>
        <p:nvPicPr>
          <p:cNvPr id="2050" name="Picture 2" descr="ISOs around jaws"/>
          <p:cNvPicPr>
            <a:picLocks noChangeAspect="1" noChangeArrowheads="1"/>
          </p:cNvPicPr>
          <p:nvPr/>
        </p:nvPicPr>
        <p:blipFill>
          <a:blip r:embed="rId3" cstate="print"/>
          <a:srcRect/>
          <a:stretch>
            <a:fillRect/>
          </a:stretch>
        </p:blipFill>
        <p:spPr bwMode="auto">
          <a:xfrm>
            <a:off x="959359" y="4016892"/>
            <a:ext cx="3079229" cy="2304256"/>
          </a:xfrm>
          <a:prstGeom prst="rect">
            <a:avLst/>
          </a:prstGeom>
          <a:noFill/>
        </p:spPr>
      </p:pic>
      <p:pic>
        <p:nvPicPr>
          <p:cNvPr id="2052" name="Picture 4" descr="Neck of crocodile"/>
          <p:cNvPicPr>
            <a:picLocks noChangeAspect="1" noChangeArrowheads="1"/>
          </p:cNvPicPr>
          <p:nvPr/>
        </p:nvPicPr>
        <p:blipFill>
          <a:blip r:embed="rId4" cstate="print"/>
          <a:srcRect/>
          <a:stretch>
            <a:fillRect/>
          </a:stretch>
        </p:blipFill>
        <p:spPr bwMode="auto">
          <a:xfrm>
            <a:off x="6600056" y="3429000"/>
            <a:ext cx="2952328" cy="302433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51384" y="548680"/>
            <a:ext cx="11017224" cy="4401205"/>
          </a:xfrm>
          <a:prstGeom prst="rect">
            <a:avLst/>
          </a:prstGeom>
        </p:spPr>
        <p:txBody>
          <a:bodyPr wrap="square">
            <a:spAutoFit/>
          </a:bodyPr>
          <a:lstStyle/>
          <a:p>
            <a:r>
              <a:rPr lang="tr-TR" sz="2000" dirty="0" err="1">
                <a:latin typeface="Calibri" panose="020F0502020204030204" pitchFamily="34" charset="0"/>
                <a:cs typeface="Calibri" panose="020F0502020204030204" pitchFamily="34" charset="0"/>
              </a:rPr>
              <a:t>Diapsid</a:t>
            </a:r>
            <a:r>
              <a:rPr lang="tr-TR" sz="2000" dirty="0">
                <a:latin typeface="Calibri" panose="020F0502020204030204" pitchFamily="34" charset="0"/>
                <a:cs typeface="Calibri" panose="020F0502020204030204" pitchFamily="34" charset="0"/>
              </a:rPr>
              <a:t> kafatasına sahiptir .</a:t>
            </a:r>
            <a:r>
              <a:rPr lang="tr-TR" sz="2000" dirty="0" err="1">
                <a:latin typeface="Calibri" panose="020F0502020204030204" pitchFamily="34" charset="0"/>
                <a:cs typeface="Calibri" panose="020F0502020204030204" pitchFamily="34" charset="0"/>
              </a:rPr>
              <a:t>Cranial</a:t>
            </a:r>
            <a:r>
              <a:rPr lang="tr-TR" sz="2000" dirty="0">
                <a:latin typeface="Calibri" panose="020F0502020204030204" pitchFamily="34" charset="0"/>
                <a:cs typeface="Calibri" panose="020F0502020204030204" pitchFamily="34" charset="0"/>
              </a:rPr>
              <a:t> kemiklerin çoğu </a:t>
            </a:r>
            <a:r>
              <a:rPr lang="tr-TR" sz="2000" dirty="0" err="1">
                <a:latin typeface="Calibri" panose="020F0502020204030204" pitchFamily="34" charset="0"/>
                <a:cs typeface="Calibri" panose="020F0502020204030204" pitchFamily="34" charset="0"/>
              </a:rPr>
              <a:t>pneumatize’dir</a:t>
            </a:r>
            <a:r>
              <a:rPr lang="tr-TR" sz="2000" dirty="0">
                <a:latin typeface="Calibri" panose="020F0502020204030204" pitchFamily="34" charset="0"/>
                <a:cs typeface="Calibri" panose="020F0502020204030204" pitchFamily="34" charset="0"/>
              </a:rPr>
              <a:t>.</a:t>
            </a:r>
          </a:p>
          <a:p>
            <a:r>
              <a:rPr lang="tr-TR" sz="2000" dirty="0">
                <a:latin typeface="Calibri" panose="020F0502020204030204" pitchFamily="34" charset="0"/>
                <a:cs typeface="Calibri" panose="020F0502020204030204" pitchFamily="34" charset="0"/>
              </a:rPr>
              <a:t> </a:t>
            </a:r>
          </a:p>
          <a:p>
            <a:r>
              <a:rPr lang="tr-TR" sz="2000" dirty="0" err="1">
                <a:latin typeface="Calibri" panose="020F0502020204030204" pitchFamily="34" charset="0"/>
                <a:cs typeface="Calibri" panose="020F0502020204030204" pitchFamily="34" charset="0"/>
              </a:rPr>
              <a:t>Parietal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pineal</a:t>
            </a:r>
            <a:r>
              <a:rPr lang="tr-TR" sz="2000" dirty="0">
                <a:latin typeface="Calibri" panose="020F0502020204030204" pitchFamily="34" charset="0"/>
                <a:cs typeface="Calibri" panose="020F0502020204030204" pitchFamily="34" charset="0"/>
              </a:rPr>
              <a:t>) delikleri yoktur.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Timsahların farklı ailelerinde üst çene dişlerinde  büyük olan dişler farklıdır.</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Dişler arasında büyüklük farkı olmasına karşı </a:t>
            </a:r>
            <a:r>
              <a:rPr lang="tr-TR" sz="2000" dirty="0" err="1">
                <a:latin typeface="Calibri" panose="020F0502020204030204" pitchFamily="34" charset="0"/>
                <a:cs typeface="Calibri" panose="020F0502020204030204" pitchFamily="34" charset="0"/>
              </a:rPr>
              <a:t>homodont</a:t>
            </a:r>
            <a:r>
              <a:rPr lang="tr-TR" sz="2000" dirty="0">
                <a:latin typeface="Calibri" panose="020F0502020204030204" pitchFamily="34" charset="0"/>
                <a:cs typeface="Calibri" panose="020F0502020204030204" pitchFamily="34" charset="0"/>
              </a:rPr>
              <a:t> yapıdadırlar ve yenilenme özelliğine sahiptirler. Timsahlarda yeni dişler iş gören dişlerin kökünde belirir ve </a:t>
            </a:r>
            <a:r>
              <a:rPr lang="tr-TR" sz="2000" dirty="0" err="1">
                <a:latin typeface="Calibri" panose="020F0502020204030204" pitchFamily="34" charset="0"/>
                <a:cs typeface="Calibri" panose="020F0502020204030204" pitchFamily="34" charset="0"/>
              </a:rPr>
              <a:t>pulpa</a:t>
            </a:r>
            <a:r>
              <a:rPr lang="tr-TR" sz="2000" dirty="0">
                <a:latin typeface="Calibri" panose="020F0502020204030204" pitchFamily="34" charset="0"/>
                <a:cs typeface="Calibri" panose="020F0502020204030204" pitchFamily="34" charset="0"/>
              </a:rPr>
              <a:t> boşluğunda gelişir. Maksimum büyüklüğe eriştiklerinde, eski dişlerin taç (kron) kısmı, yeni dişlerin üzerine oturur ve eski dişin geri kalan kısmı </a:t>
            </a:r>
            <a:r>
              <a:rPr lang="tr-TR" sz="2000" dirty="0" err="1">
                <a:latin typeface="Calibri" panose="020F0502020204030204" pitchFamily="34" charset="0"/>
                <a:cs typeface="Calibri" panose="020F0502020204030204" pitchFamily="34" charset="0"/>
              </a:rPr>
              <a:t>rezorbe</a:t>
            </a:r>
            <a:r>
              <a:rPr lang="tr-TR" sz="2000" dirty="0">
                <a:latin typeface="Calibri" panose="020F0502020204030204" pitchFamily="34" charset="0"/>
                <a:cs typeface="Calibri" panose="020F0502020204030204" pitchFamily="34" charset="0"/>
              </a:rPr>
              <a:t> edilir.</a:t>
            </a:r>
          </a:p>
          <a:p>
            <a:r>
              <a:rPr lang="tr-TR" sz="2000" dirty="0">
                <a:latin typeface="Calibri" panose="020F0502020204030204" pitchFamily="34" charset="0"/>
                <a:cs typeface="Calibri" panose="020F0502020204030204" pitchFamily="34" charset="0"/>
              </a:rPr>
              <a:t> </a:t>
            </a:r>
          </a:p>
          <a:p>
            <a:r>
              <a:rPr lang="tr-TR" sz="2000" dirty="0">
                <a:latin typeface="Calibri" panose="020F0502020204030204" pitchFamily="34" charset="0"/>
                <a:cs typeface="Calibri" panose="020F0502020204030204" pitchFamily="34" charset="0"/>
              </a:rPr>
              <a:t>Timsahlarda  diş kökleri derin bir alveol içine gömülü olup, çene kemiği ile ancak “kemikleşmemiş” bir </a:t>
            </a:r>
            <a:r>
              <a:rPr lang="tr-TR" sz="2000" dirty="0" err="1">
                <a:latin typeface="Calibri" panose="020F0502020204030204" pitchFamily="34" charset="0"/>
                <a:cs typeface="Calibri" panose="020F0502020204030204" pitchFamily="34" charset="0"/>
              </a:rPr>
              <a:t>sement</a:t>
            </a:r>
            <a:r>
              <a:rPr lang="tr-TR" sz="2000" dirty="0">
                <a:latin typeface="Calibri" panose="020F0502020204030204" pitchFamily="34" charset="0"/>
                <a:cs typeface="Calibri" panose="020F0502020204030204" pitchFamily="34" charset="0"/>
              </a:rPr>
              <a:t> maddesi aracılığıyla bağlanır. Bu tipe  </a:t>
            </a:r>
            <a:r>
              <a:rPr lang="tr-TR" sz="2000" b="1" dirty="0" err="1">
                <a:latin typeface="Calibri" panose="020F0502020204030204" pitchFamily="34" charset="0"/>
                <a:cs typeface="Calibri" panose="020F0502020204030204" pitchFamily="34" charset="0"/>
              </a:rPr>
              <a:t>Thecodont</a:t>
            </a:r>
            <a:r>
              <a:rPr lang="tr-TR" sz="2000" dirty="0">
                <a:latin typeface="Calibri" panose="020F0502020204030204" pitchFamily="34" charset="0"/>
                <a:cs typeface="Calibri" panose="020F0502020204030204" pitchFamily="34" charset="0"/>
              </a:rPr>
              <a:t> adı verilir.</a:t>
            </a:r>
          </a:p>
          <a:p>
            <a:r>
              <a:rPr lang="tr-TR" sz="2000" dirty="0">
                <a:latin typeface="Calibri" panose="020F0502020204030204" pitchFamily="34" charset="0"/>
                <a:cs typeface="Calibri" panose="020F0502020204030204" pitchFamily="34" charset="0"/>
              </a:rPr>
              <a:t>Diş sayıları 60 adettir.</a:t>
            </a:r>
          </a:p>
        </p:txBody>
      </p:sp>
      <p:pic>
        <p:nvPicPr>
          <p:cNvPr id="39938" name="Picture 2" descr="http://www.turkherptil.org/contents/editor/684230.jpg"/>
          <p:cNvPicPr>
            <a:picLocks noChangeAspect="1" noChangeArrowheads="1"/>
          </p:cNvPicPr>
          <p:nvPr/>
        </p:nvPicPr>
        <p:blipFill>
          <a:blip r:embed="rId3" cstate="print"/>
          <a:srcRect/>
          <a:stretch>
            <a:fillRect/>
          </a:stretch>
        </p:blipFill>
        <p:spPr bwMode="auto">
          <a:xfrm>
            <a:off x="3719737" y="4725144"/>
            <a:ext cx="5094064" cy="169221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911424" y="2348880"/>
            <a:ext cx="10801200" cy="2862322"/>
          </a:xfrm>
          <a:prstGeom prst="rect">
            <a:avLst/>
          </a:prstGeom>
        </p:spPr>
        <p:txBody>
          <a:bodyPr wrap="square">
            <a:spAutoFit/>
          </a:bodyPr>
          <a:lstStyle/>
          <a:p>
            <a:r>
              <a:rPr lang="tr-TR" sz="2000" dirty="0">
                <a:latin typeface="Calibri" panose="020F0502020204030204" pitchFamily="34" charset="0"/>
                <a:cs typeface="Calibri" panose="020F0502020204030204" pitchFamily="34" charset="0"/>
              </a:rPr>
              <a:t>60-70 adet arasında omura sahiptirler, bunların 40 kadarı  </a:t>
            </a:r>
            <a:r>
              <a:rPr lang="tr-TR" sz="2000" dirty="0" err="1" smtClean="0">
                <a:latin typeface="Calibri" panose="020F0502020204030204" pitchFamily="34" charset="0"/>
                <a:cs typeface="Calibri" panose="020F0502020204030204" pitchFamily="34" charset="0"/>
              </a:rPr>
              <a:t>fleksibil</a:t>
            </a:r>
            <a:r>
              <a:rPr lang="tr-TR" sz="2000" dirty="0" smtClean="0">
                <a:latin typeface="Calibri" panose="020F0502020204030204" pitchFamily="34" charset="0"/>
                <a:cs typeface="Calibri" panose="020F0502020204030204" pitchFamily="34" charset="0"/>
              </a:rPr>
              <a:t> </a:t>
            </a:r>
            <a:r>
              <a:rPr lang="tr-TR" sz="2000" dirty="0">
                <a:latin typeface="Calibri" panose="020F0502020204030204" pitchFamily="34" charset="0"/>
                <a:cs typeface="Calibri" panose="020F0502020204030204" pitchFamily="34" charset="0"/>
              </a:rPr>
              <a:t>kuyruk omurlarıdır. </a:t>
            </a:r>
          </a:p>
          <a:p>
            <a:endParaRPr lang="tr-TR" sz="2000" dirty="0">
              <a:latin typeface="Calibri" panose="020F0502020204030204" pitchFamily="34" charset="0"/>
              <a:cs typeface="Calibri" panose="020F0502020204030204" pitchFamily="34" charset="0"/>
            </a:endParaRPr>
          </a:p>
          <a:p>
            <a:r>
              <a:rPr lang="tr-TR" sz="2000" dirty="0" err="1">
                <a:latin typeface="Calibri" panose="020F0502020204030204" pitchFamily="34" charset="0"/>
                <a:cs typeface="Calibri" panose="020F0502020204030204" pitchFamily="34" charset="0"/>
              </a:rPr>
              <a:t>Sternum’ları</a:t>
            </a:r>
            <a:r>
              <a:rPr lang="tr-TR" sz="2000" dirty="0">
                <a:latin typeface="Calibri" panose="020F0502020204030204" pitchFamily="34" charset="0"/>
                <a:cs typeface="Calibri" panose="020F0502020204030204" pitchFamily="34" charset="0"/>
              </a:rPr>
              <a:t> ve </a:t>
            </a:r>
            <a:r>
              <a:rPr lang="tr-TR" sz="2000" dirty="0" err="1">
                <a:latin typeface="Calibri" panose="020F0502020204030204" pitchFamily="34" charset="0"/>
                <a:cs typeface="Calibri" panose="020F0502020204030204" pitchFamily="34" charset="0"/>
              </a:rPr>
              <a:t>sternal</a:t>
            </a:r>
            <a:r>
              <a:rPr lang="tr-TR" sz="2000" dirty="0">
                <a:latin typeface="Calibri" panose="020F0502020204030204" pitchFamily="34" charset="0"/>
                <a:cs typeface="Calibri" panose="020F0502020204030204" pitchFamily="34" charset="0"/>
              </a:rPr>
              <a:t> kaburgaları bulunur. </a:t>
            </a:r>
          </a:p>
          <a:p>
            <a:endParaRPr lang="tr-TR" sz="2000"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Dinozorlar gibi </a:t>
            </a:r>
            <a:r>
              <a:rPr lang="tr-TR" sz="2000" dirty="0" err="1">
                <a:latin typeface="Calibri" panose="020F0502020204030204" pitchFamily="34" charset="0"/>
                <a:cs typeface="Calibri" panose="020F0502020204030204" pitchFamily="34" charset="0"/>
              </a:rPr>
              <a:t>dermal</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orjinli</a:t>
            </a:r>
            <a:r>
              <a:rPr lang="tr-TR" sz="2000" dirty="0">
                <a:latin typeface="Calibri" panose="020F0502020204030204" pitchFamily="34" charset="0"/>
                <a:cs typeface="Calibri" panose="020F0502020204030204" pitchFamily="34" charset="0"/>
              </a:rPr>
              <a:t> vücudun </a:t>
            </a:r>
            <a:r>
              <a:rPr lang="tr-TR" sz="2000" dirty="0" err="1">
                <a:latin typeface="Calibri" panose="020F0502020204030204" pitchFamily="34" charset="0"/>
                <a:cs typeface="Calibri" panose="020F0502020204030204" pitchFamily="34" charset="0"/>
              </a:rPr>
              <a:t>ventral</a:t>
            </a:r>
            <a:r>
              <a:rPr lang="tr-TR" sz="2000" dirty="0">
                <a:latin typeface="Calibri" panose="020F0502020204030204" pitchFamily="34" charset="0"/>
                <a:cs typeface="Calibri" panose="020F0502020204030204" pitchFamily="34" charset="0"/>
              </a:rPr>
              <a:t> duvarıyla sınırlı </a:t>
            </a:r>
            <a:r>
              <a:rPr lang="tr-TR" sz="2000" dirty="0" err="1">
                <a:latin typeface="Calibri" panose="020F0502020204030204" pitchFamily="34" charset="0"/>
                <a:cs typeface="Calibri" panose="020F0502020204030204" pitchFamily="34" charset="0"/>
              </a:rPr>
              <a:t>abdominal</a:t>
            </a:r>
            <a:r>
              <a:rPr lang="tr-TR" sz="2000" dirty="0">
                <a:latin typeface="Calibri" panose="020F0502020204030204" pitchFamily="34" charset="0"/>
                <a:cs typeface="Calibri" panose="020F0502020204030204" pitchFamily="34" charset="0"/>
              </a:rPr>
              <a:t> kaburgalara sahiptirler.</a:t>
            </a:r>
          </a:p>
          <a:p>
            <a:endParaRPr lang="tr-TR" sz="2000" dirty="0">
              <a:latin typeface="Calibri" panose="020F0502020204030204" pitchFamily="34" charset="0"/>
              <a:cs typeface="Calibri" panose="020F0502020204030204" pitchFamily="34" charset="0"/>
            </a:endParaRPr>
          </a:p>
          <a:p>
            <a:r>
              <a:rPr lang="tr-TR" sz="2000" dirty="0" err="1">
                <a:latin typeface="Calibri" panose="020F0502020204030204" pitchFamily="34" charset="0"/>
                <a:cs typeface="Calibri" panose="020F0502020204030204" pitchFamily="34" charset="0"/>
              </a:rPr>
              <a:t>Pubis</a:t>
            </a:r>
            <a:r>
              <a:rPr lang="tr-TR" sz="2000" dirty="0">
                <a:latin typeface="Calibri" panose="020F0502020204030204" pitchFamily="34" charset="0"/>
                <a:cs typeface="Calibri" panose="020F0502020204030204" pitchFamily="34" charset="0"/>
              </a:rPr>
              <a:t> </a:t>
            </a:r>
            <a:r>
              <a:rPr lang="tr-TR" sz="2000" dirty="0" err="1">
                <a:latin typeface="Calibri" panose="020F0502020204030204" pitchFamily="34" charset="0"/>
                <a:cs typeface="Calibri" panose="020F0502020204030204" pitchFamily="34" charset="0"/>
              </a:rPr>
              <a:t>acetabulum’un</a:t>
            </a:r>
            <a:r>
              <a:rPr lang="tr-TR" sz="2000" dirty="0">
                <a:latin typeface="Calibri" panose="020F0502020204030204" pitchFamily="34" charset="0"/>
                <a:cs typeface="Calibri" panose="020F0502020204030204" pitchFamily="34" charset="0"/>
              </a:rPr>
              <a:t> oluşumuna katılmaz. </a:t>
            </a:r>
          </a:p>
          <a:p>
            <a:endParaRPr lang="tr-TR" sz="2000" dirty="0">
              <a:latin typeface="Calibri" panose="020F0502020204030204" pitchFamily="34" charset="0"/>
              <a:cs typeface="Calibri" panose="020F0502020204030204" pitchFamily="34" charset="0"/>
            </a:endParaRPr>
          </a:p>
          <a:p>
            <a:r>
              <a:rPr lang="tr-TR" sz="2000" dirty="0" err="1">
                <a:latin typeface="Calibri" panose="020F0502020204030204" pitchFamily="34" charset="0"/>
                <a:cs typeface="Calibri" panose="020F0502020204030204" pitchFamily="34" charset="0"/>
              </a:rPr>
              <a:t>Clavicula’ları</a:t>
            </a:r>
            <a:r>
              <a:rPr lang="tr-TR" sz="2000" dirty="0">
                <a:latin typeface="Calibri" panose="020F0502020204030204" pitchFamily="34" charset="0"/>
                <a:cs typeface="Calibri" panose="020F0502020204030204" pitchFamily="34" charset="0"/>
              </a:rPr>
              <a:t> yoktur.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07368" y="289871"/>
            <a:ext cx="11449272" cy="4708981"/>
          </a:xfrm>
          <a:prstGeom prst="rect">
            <a:avLst/>
          </a:prstGeom>
          <a:noFill/>
        </p:spPr>
        <p:txBody>
          <a:bodyPr wrap="square" rtlCol="0">
            <a:spAutoFit/>
          </a:bodyPr>
          <a:lstStyle/>
          <a:p>
            <a:r>
              <a:rPr lang="tr-TR" sz="2000" dirty="0">
                <a:latin typeface="Calibri" panose="020F0502020204030204" pitchFamily="34" charset="0"/>
                <a:cs typeface="Calibri" panose="020F0502020204030204" pitchFamily="34" charset="0"/>
              </a:rPr>
              <a:t>Timsahları hareket şekillerini sucul ve karasal olmak üzere iki formda incelenebilir.</a:t>
            </a:r>
          </a:p>
          <a:p>
            <a:r>
              <a:rPr lang="tr-TR" sz="2000" b="1" u="sng" dirty="0" smtClean="0">
                <a:latin typeface="Calibri" panose="020F0502020204030204" pitchFamily="34" charset="0"/>
                <a:cs typeface="Calibri" panose="020F0502020204030204" pitchFamily="34" charset="0"/>
              </a:rPr>
              <a:t>KARASAL</a:t>
            </a:r>
            <a:endParaRPr lang="tr-TR" sz="2000" b="1" u="sng" dirty="0">
              <a:latin typeface="Calibri" panose="020F0502020204030204" pitchFamily="34" charset="0"/>
              <a:cs typeface="Calibri" panose="020F0502020204030204" pitchFamily="34" charset="0"/>
            </a:endParaRPr>
          </a:p>
          <a:p>
            <a:r>
              <a:rPr lang="tr-TR" sz="2000" b="1" u="sng" dirty="0">
                <a:latin typeface="Calibri" panose="020F0502020204030204" pitchFamily="34" charset="0"/>
                <a:cs typeface="Calibri" panose="020F0502020204030204" pitchFamily="34" charset="0"/>
              </a:rPr>
              <a:t>Karın sürüyerek</a:t>
            </a:r>
          </a:p>
          <a:p>
            <a:r>
              <a:rPr lang="tr-TR" sz="2000" dirty="0">
                <a:latin typeface="Calibri" panose="020F0502020204030204" pitchFamily="34" charset="0"/>
                <a:cs typeface="Calibri" panose="020F0502020204030204" pitchFamily="34" charset="0"/>
              </a:rPr>
              <a:t>Kısa mesafeli ve yavaş yürüyüş şeklidir.</a:t>
            </a:r>
          </a:p>
          <a:p>
            <a:r>
              <a:rPr lang="tr-TR" sz="2000" dirty="0">
                <a:latin typeface="Calibri" panose="020F0502020204030204" pitchFamily="34" charset="0"/>
                <a:cs typeface="Calibri" panose="020F0502020204030204" pitchFamily="34" charset="0"/>
              </a:rPr>
              <a:t>Genellikle suya dalarken bu şekilde yürürler.Karnı yere temas </a:t>
            </a:r>
          </a:p>
          <a:p>
            <a:r>
              <a:rPr lang="tr-TR" sz="2000" dirty="0">
                <a:latin typeface="Calibri" panose="020F0502020204030204" pitchFamily="34" charset="0"/>
                <a:cs typeface="Calibri" panose="020F0502020204030204" pitchFamily="34" charset="0"/>
              </a:rPr>
              <a:t>ettirirler ayaklar yana açılmıştır.Kürek çeker gibi hareket ederler.</a:t>
            </a:r>
          </a:p>
          <a:p>
            <a:r>
              <a:rPr lang="tr-TR" sz="2000" dirty="0">
                <a:latin typeface="Calibri" panose="020F0502020204030204" pitchFamily="34" charset="0"/>
                <a:cs typeface="Calibri" panose="020F0502020204030204" pitchFamily="34" charset="0"/>
              </a:rPr>
              <a:t>Çok sık görülen hareket tarzıdır.</a:t>
            </a:r>
          </a:p>
          <a:p>
            <a:r>
              <a:rPr lang="tr-TR" sz="2000" b="1" u="sng" dirty="0" smtClean="0">
                <a:latin typeface="Calibri" panose="020F0502020204030204" pitchFamily="34" charset="0"/>
                <a:cs typeface="Calibri" panose="020F0502020204030204" pitchFamily="34" charset="0"/>
              </a:rPr>
              <a:t>Yüksek </a:t>
            </a:r>
            <a:r>
              <a:rPr lang="tr-TR" sz="2000" b="1" u="sng" dirty="0">
                <a:latin typeface="Calibri" panose="020F0502020204030204" pitchFamily="34" charset="0"/>
                <a:cs typeface="Calibri" panose="020F0502020204030204" pitchFamily="34" charset="0"/>
              </a:rPr>
              <a:t>yürüyüş</a:t>
            </a:r>
          </a:p>
          <a:p>
            <a:r>
              <a:rPr lang="tr-TR" sz="2000" dirty="0">
                <a:latin typeface="Calibri" panose="020F0502020204030204" pitchFamily="34" charset="0"/>
                <a:cs typeface="Calibri" panose="020F0502020204030204" pitchFamily="34" charset="0"/>
              </a:rPr>
              <a:t>Daha uzun mesafede yürümek istediklerinde vücutlarını yerden</a:t>
            </a:r>
          </a:p>
          <a:p>
            <a:r>
              <a:rPr lang="tr-TR" sz="2000" dirty="0">
                <a:latin typeface="Calibri" panose="020F0502020204030204" pitchFamily="34" charset="0"/>
                <a:cs typeface="Calibri" panose="020F0502020204030204" pitchFamily="34" charset="0"/>
              </a:rPr>
              <a:t> kaldırırlar böylelikle uzağı ve engelleri daha rahat görürler.</a:t>
            </a:r>
          </a:p>
          <a:p>
            <a:r>
              <a:rPr lang="tr-TR" sz="2000" b="1" u="sng" dirty="0" smtClean="0">
                <a:latin typeface="Calibri" panose="020F0502020204030204" pitchFamily="34" charset="0"/>
                <a:cs typeface="Calibri" panose="020F0502020204030204" pitchFamily="34" charset="0"/>
              </a:rPr>
              <a:t>Dörtnala</a:t>
            </a:r>
            <a:endParaRPr lang="tr-TR" sz="2000" b="1" u="sng" dirty="0">
              <a:latin typeface="Calibri" panose="020F0502020204030204" pitchFamily="34" charset="0"/>
              <a:cs typeface="Calibri" panose="020F0502020204030204" pitchFamily="34" charset="0"/>
            </a:endParaRPr>
          </a:p>
          <a:p>
            <a:r>
              <a:rPr lang="tr-TR" sz="2000" dirty="0">
                <a:latin typeface="Calibri" panose="020F0502020204030204" pitchFamily="34" charset="0"/>
                <a:cs typeface="Calibri" panose="020F0502020204030204" pitchFamily="34" charset="0"/>
              </a:rPr>
              <a:t>Genellikle bu hareket tarzını  avını yakalamak veya </a:t>
            </a:r>
          </a:p>
          <a:p>
            <a:r>
              <a:rPr lang="tr-TR" sz="2000" dirty="0">
                <a:latin typeface="Calibri" panose="020F0502020204030204" pitchFamily="34" charset="0"/>
                <a:cs typeface="Calibri" panose="020F0502020204030204" pitchFamily="34" charset="0"/>
              </a:rPr>
              <a:t>kaçmak istediğinde tercih eder. </a:t>
            </a:r>
            <a:r>
              <a:rPr lang="tr-TR" sz="2000" dirty="0" smtClean="0">
                <a:latin typeface="Calibri" panose="020F0502020204030204" pitchFamily="34" charset="0"/>
                <a:cs typeface="Calibri" panose="020F0502020204030204" pitchFamily="34" charset="0"/>
              </a:rPr>
              <a:t>Bu </a:t>
            </a:r>
            <a:r>
              <a:rPr lang="tr-TR" sz="2000" dirty="0">
                <a:latin typeface="Calibri" panose="020F0502020204030204" pitchFamily="34" charset="0"/>
                <a:cs typeface="Calibri" panose="020F0502020204030204" pitchFamily="34" charset="0"/>
              </a:rPr>
              <a:t>yürüyüş de arka bacaklarla vücudu </a:t>
            </a:r>
            <a:endParaRPr lang="tr-TR" sz="2000" dirty="0" smtClean="0">
              <a:latin typeface="Calibri" panose="020F0502020204030204" pitchFamily="34" charset="0"/>
              <a:cs typeface="Calibri" panose="020F0502020204030204" pitchFamily="34" charset="0"/>
            </a:endParaRPr>
          </a:p>
          <a:p>
            <a:r>
              <a:rPr lang="tr-TR" sz="2000" dirty="0" smtClean="0">
                <a:latin typeface="Calibri" panose="020F0502020204030204" pitchFamily="34" charset="0"/>
                <a:cs typeface="Calibri" panose="020F0502020204030204" pitchFamily="34" charset="0"/>
              </a:rPr>
              <a:t>yukarı </a:t>
            </a:r>
            <a:r>
              <a:rPr lang="tr-TR" sz="2000" dirty="0">
                <a:latin typeface="Calibri" panose="020F0502020204030204" pitchFamily="34" charset="0"/>
                <a:cs typeface="Calibri" panose="020F0502020204030204" pitchFamily="34" charset="0"/>
              </a:rPr>
              <a:t>ve öne iterler. Bu şekilde 3-17km/</a:t>
            </a:r>
            <a:r>
              <a:rPr lang="tr-TR" sz="2000" dirty="0" err="1">
                <a:latin typeface="Calibri" panose="020F0502020204030204" pitchFamily="34" charset="0"/>
                <a:cs typeface="Calibri" panose="020F0502020204030204" pitchFamily="34" charset="0"/>
              </a:rPr>
              <a:t>sa</a:t>
            </a:r>
            <a:r>
              <a:rPr lang="tr-TR" sz="2000" dirty="0">
                <a:latin typeface="Calibri" panose="020F0502020204030204" pitchFamily="34" charset="0"/>
                <a:cs typeface="Calibri" panose="020F0502020204030204" pitchFamily="34" charset="0"/>
              </a:rPr>
              <a:t> </a:t>
            </a:r>
            <a:r>
              <a:rPr lang="tr-TR" sz="2000" dirty="0" smtClean="0">
                <a:latin typeface="Calibri" panose="020F0502020204030204" pitchFamily="34" charset="0"/>
                <a:cs typeface="Calibri" panose="020F0502020204030204" pitchFamily="34" charset="0"/>
              </a:rPr>
              <a:t>hız </a:t>
            </a:r>
            <a:r>
              <a:rPr lang="tr-TR" sz="2000" dirty="0">
                <a:latin typeface="Calibri" panose="020F0502020204030204" pitchFamily="34" charset="0"/>
                <a:cs typeface="Calibri" panose="020F0502020204030204" pitchFamily="34" charset="0"/>
              </a:rPr>
              <a:t>yapabilirler.</a:t>
            </a:r>
          </a:p>
          <a:p>
            <a:endParaRPr lang="tr-TR" sz="2000" dirty="0">
              <a:latin typeface="Calibri" panose="020F0502020204030204" pitchFamily="34" charset="0"/>
              <a:cs typeface="Calibri" panose="020F0502020204030204" pitchFamily="34" charset="0"/>
            </a:endParaRPr>
          </a:p>
        </p:txBody>
      </p:sp>
      <p:pic>
        <p:nvPicPr>
          <p:cNvPr id="41986" name="Picture 2" descr="This is a Belly Crawl"/>
          <p:cNvPicPr>
            <a:picLocks noChangeAspect="1" noChangeArrowheads="1"/>
          </p:cNvPicPr>
          <p:nvPr/>
        </p:nvPicPr>
        <p:blipFill>
          <a:blip r:embed="rId3" cstate="print"/>
          <a:srcRect/>
          <a:stretch>
            <a:fillRect/>
          </a:stretch>
        </p:blipFill>
        <p:spPr bwMode="auto">
          <a:xfrm>
            <a:off x="8256240" y="1916832"/>
            <a:ext cx="3168352" cy="2376264"/>
          </a:xfrm>
          <a:prstGeom prst="rect">
            <a:avLst/>
          </a:prstGeom>
          <a:noFill/>
        </p:spPr>
      </p:pic>
      <p:pic>
        <p:nvPicPr>
          <p:cNvPr id="41988" name="Picture 4" descr="_C.porosus_ in a high walk"/>
          <p:cNvPicPr>
            <a:picLocks noChangeAspect="1" noChangeArrowheads="1"/>
          </p:cNvPicPr>
          <p:nvPr/>
        </p:nvPicPr>
        <p:blipFill>
          <a:blip r:embed="rId4" cstate="print"/>
          <a:srcRect/>
          <a:stretch>
            <a:fillRect/>
          </a:stretch>
        </p:blipFill>
        <p:spPr bwMode="auto">
          <a:xfrm>
            <a:off x="6996100" y="5222619"/>
            <a:ext cx="3384375" cy="1472127"/>
          </a:xfrm>
          <a:prstGeom prst="rect">
            <a:avLst/>
          </a:prstGeom>
          <a:noFill/>
        </p:spPr>
      </p:pic>
      <p:pic>
        <p:nvPicPr>
          <p:cNvPr id="41990" name="Picture 6" descr="_C.johnstoni_ still galloping"/>
          <p:cNvPicPr>
            <a:picLocks noChangeAspect="1" noChangeArrowheads="1"/>
          </p:cNvPicPr>
          <p:nvPr/>
        </p:nvPicPr>
        <p:blipFill>
          <a:blip r:embed="rId5" cstate="print"/>
          <a:srcRect/>
          <a:stretch>
            <a:fillRect/>
          </a:stretch>
        </p:blipFill>
        <p:spPr bwMode="auto">
          <a:xfrm>
            <a:off x="1227979" y="5215530"/>
            <a:ext cx="3355853" cy="1381822"/>
          </a:xfrm>
          <a:prstGeom prst="rect">
            <a:avLst/>
          </a:prstGeom>
          <a:noFill/>
        </p:spPr>
      </p:pic>
    </p:spTree>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2495</TotalTime>
  <Words>2041</Words>
  <Application>Microsoft Office PowerPoint</Application>
  <PresentationFormat>Geniş ekran</PresentationFormat>
  <Paragraphs>203</Paragraphs>
  <Slides>22</Slides>
  <Notes>21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HAZIROĞLU</dc:creator>
  <cp:lastModifiedBy>R.Merih Haziroglu</cp:lastModifiedBy>
  <cp:revision>237</cp:revision>
  <dcterms:created xsi:type="dcterms:W3CDTF">2012-12-18T08:52:43Z</dcterms:created>
  <dcterms:modified xsi:type="dcterms:W3CDTF">2019-12-24T11:48:36Z</dcterms:modified>
</cp:coreProperties>
</file>