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84" r:id="rId2"/>
    <p:sldId id="286" r:id="rId3"/>
    <p:sldId id="289" r:id="rId4"/>
    <p:sldId id="290" r:id="rId5"/>
    <p:sldId id="298" r:id="rId6"/>
    <p:sldId id="299" r:id="rId7"/>
    <p:sldId id="300" r:id="rId8"/>
    <p:sldId id="301" r:id="rId9"/>
    <p:sldId id="308" r:id="rId10"/>
    <p:sldId id="309" r:id="rId11"/>
    <p:sldId id="310" r:id="rId12"/>
    <p:sldId id="258" r:id="rId13"/>
    <p:sldId id="259" r:id="rId14"/>
    <p:sldId id="262" r:id="rId15"/>
    <p:sldId id="263" r:id="rId16"/>
    <p:sldId id="267" r:id="rId17"/>
    <p:sldId id="268" r:id="rId18"/>
    <p:sldId id="269" r:id="rId19"/>
    <p:sldId id="270" r:id="rId20"/>
    <p:sldId id="271" r:id="rId21"/>
    <p:sldId id="276" r:id="rId22"/>
    <p:sldId id="277" r:id="rId23"/>
    <p:sldId id="278" r:id="rId24"/>
    <p:sldId id="279" r:id="rId25"/>
    <p:sldId id="282" r:id="rId26"/>
    <p:sldId id="283" r:id="rId27"/>
    <p:sldId id="311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DBED0-387B-AD41-8FE6-F64CD89F6301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B497BE-7817-2B4E-8762-F6E8036D5A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0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86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9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75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196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70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06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88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91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043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5511E-9BEF-D34C-B1D0-B95D577E87A6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3A073-DB1D-2D49-BD16-E6B82A84BE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87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628800"/>
            <a:ext cx="8229600" cy="108012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SİYASAL SİSTEMLER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53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6632"/>
            <a:ext cx="8892480" cy="6624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000" b="1" i="1" dirty="0" smtClean="0">
                <a:solidFill>
                  <a:schemeClr val="bg2">
                    <a:lumMod val="25000"/>
                  </a:schemeClr>
                </a:solidFill>
              </a:rPr>
              <a:t> Katmanlaşmanın Ortaya Çıkışı</a:t>
            </a:r>
            <a:endParaRPr lang="en-US" sz="4000" i="1" dirty="0" smtClean="0"/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Varlık</a:t>
            </a:r>
            <a:r>
              <a:rPr lang="en-US" b="1" dirty="0" smtClean="0"/>
              <a:t> – </a:t>
            </a:r>
            <a:r>
              <a:rPr lang="en-US" b="1" dirty="0" err="1" smtClean="0"/>
              <a:t>Ekonomik</a:t>
            </a:r>
            <a:r>
              <a:rPr lang="en-US" b="1" dirty="0" smtClean="0"/>
              <a:t> </a:t>
            </a:r>
            <a:r>
              <a:rPr lang="en-US" b="1" dirty="0" err="1" smtClean="0"/>
              <a:t>Statü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Güç</a:t>
            </a:r>
            <a:r>
              <a:rPr lang="en-US" b="1" dirty="0" smtClean="0"/>
              <a:t> – </a:t>
            </a:r>
            <a:r>
              <a:rPr lang="en-US" b="1" dirty="0" err="1" smtClean="0"/>
              <a:t>Siyasi</a:t>
            </a:r>
            <a:r>
              <a:rPr lang="en-US" b="1" dirty="0" smtClean="0"/>
              <a:t> </a:t>
            </a:r>
            <a:r>
              <a:rPr lang="en-US" b="1" dirty="0" err="1" smtClean="0"/>
              <a:t>Statü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b="1" dirty="0" err="1" smtClean="0"/>
              <a:t>İtibar</a:t>
            </a:r>
            <a:r>
              <a:rPr lang="en-US" b="1" dirty="0" smtClean="0"/>
              <a:t> – </a:t>
            </a:r>
            <a:r>
              <a:rPr lang="en-US" b="1" dirty="0" err="1" smtClean="0"/>
              <a:t>Toplumsal</a:t>
            </a:r>
            <a:r>
              <a:rPr lang="en-US" b="1" dirty="0" smtClean="0"/>
              <a:t> </a:t>
            </a:r>
            <a:r>
              <a:rPr lang="en-US" b="1" dirty="0" err="1" smtClean="0"/>
              <a:t>Statü</a:t>
            </a:r>
            <a:endParaRPr lang="en-US" b="1" dirty="0" smtClean="0"/>
          </a:p>
          <a:p>
            <a:pPr marL="0" indent="0">
              <a:buNone/>
            </a:pPr>
            <a:endParaRPr lang="en-US" sz="2600" dirty="0" smtClean="0"/>
          </a:p>
          <a:p>
            <a:pPr marL="0" indent="0" algn="just">
              <a:buNone/>
            </a:pPr>
            <a:r>
              <a:rPr lang="en-US" sz="2600" dirty="0" smtClean="0"/>
              <a:t>  </a:t>
            </a:r>
            <a:r>
              <a:rPr lang="en-US" sz="2600" dirty="0" err="1" smtClean="0"/>
              <a:t>Şefliklerde</a:t>
            </a:r>
            <a:r>
              <a:rPr lang="en-US" sz="2600" dirty="0" smtClean="0"/>
              <a:t> </a:t>
            </a:r>
            <a:r>
              <a:rPr lang="en-US" sz="2600" dirty="0" err="1" smtClean="0"/>
              <a:t>tek</a:t>
            </a:r>
            <a:r>
              <a:rPr lang="en-US" sz="2600" dirty="0" smtClean="0"/>
              <a:t> </a:t>
            </a:r>
            <a:r>
              <a:rPr lang="en-US" sz="2600" dirty="0" err="1" smtClean="0"/>
              <a:t>elde</a:t>
            </a:r>
            <a:r>
              <a:rPr lang="en-US" sz="2600" dirty="0" smtClean="0"/>
              <a:t> </a:t>
            </a:r>
            <a:r>
              <a:rPr lang="en-US" sz="2600" dirty="0" err="1" smtClean="0"/>
              <a:t>toplanan</a:t>
            </a:r>
            <a:r>
              <a:rPr lang="en-US" sz="2600" dirty="0"/>
              <a:t> </a:t>
            </a:r>
            <a:r>
              <a:rPr lang="en-US" sz="2600" dirty="0" err="1" smtClean="0"/>
              <a:t>bu</a:t>
            </a:r>
            <a:r>
              <a:rPr lang="en-US" sz="2600" dirty="0"/>
              <a:t> </a:t>
            </a:r>
            <a:r>
              <a:rPr lang="en-US" sz="2600" dirty="0" err="1" smtClean="0"/>
              <a:t>statüler</a:t>
            </a:r>
            <a:r>
              <a:rPr lang="en-US" sz="2600" dirty="0" smtClean="0"/>
              <a:t> </a:t>
            </a:r>
            <a:r>
              <a:rPr lang="en-US" sz="2600" dirty="0" err="1" smtClean="0"/>
              <a:t>zenginlik</a:t>
            </a:r>
            <a:r>
              <a:rPr lang="en-US" sz="2600" dirty="0" smtClean="0"/>
              <a:t> </a:t>
            </a:r>
            <a:r>
              <a:rPr lang="en-US" sz="2600" dirty="0" err="1" smtClean="0"/>
              <a:t>ve</a:t>
            </a:r>
            <a:r>
              <a:rPr lang="en-US" sz="2600" dirty="0" smtClean="0"/>
              <a:t> </a:t>
            </a:r>
            <a:r>
              <a:rPr lang="en-US" sz="2600" dirty="0" err="1" smtClean="0"/>
              <a:t>erkin</a:t>
            </a:r>
            <a:r>
              <a:rPr lang="en-US" sz="2600" dirty="0"/>
              <a:t> </a:t>
            </a:r>
            <a:r>
              <a:rPr lang="en-US" sz="2600" dirty="0" err="1" smtClean="0"/>
              <a:t>ayrıştığı</a:t>
            </a:r>
            <a:r>
              <a:rPr lang="en-US" sz="2600" dirty="0"/>
              <a:t> </a:t>
            </a:r>
            <a:r>
              <a:rPr lang="en-US" sz="2600" dirty="0" err="1" smtClean="0"/>
              <a:t>durumlarda</a:t>
            </a:r>
            <a:r>
              <a:rPr lang="en-US" sz="2600" dirty="0" smtClean="0"/>
              <a:t> </a:t>
            </a:r>
            <a:r>
              <a:rPr lang="en-US" sz="2600" dirty="0" err="1" smtClean="0"/>
              <a:t>bozulabilir</a:t>
            </a:r>
            <a:r>
              <a:rPr lang="en-US" sz="2600" dirty="0" smtClean="0"/>
              <a:t>. </a:t>
            </a:r>
            <a:r>
              <a:rPr lang="en-US" sz="2600" dirty="0" err="1" smtClean="0"/>
              <a:t>Bozulmada</a:t>
            </a:r>
            <a:r>
              <a:rPr lang="en-US" sz="2600" dirty="0"/>
              <a:t> </a:t>
            </a:r>
            <a:r>
              <a:rPr lang="en-US" sz="2600" b="1" dirty="0" err="1" smtClean="0"/>
              <a:t>farklı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toplumsal</a:t>
            </a:r>
            <a:r>
              <a:rPr lang="en-US" sz="2600" b="1" dirty="0"/>
              <a:t> </a:t>
            </a:r>
            <a:r>
              <a:rPr lang="en-US" sz="2600" b="1" dirty="0" err="1" smtClean="0"/>
              <a:t>katmanların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ortaya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çıkmasına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katmanlaşma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denir</a:t>
            </a:r>
            <a:r>
              <a:rPr lang="en-US" sz="2600" dirty="0" smtClean="0"/>
              <a:t>. Bu </a:t>
            </a:r>
            <a:r>
              <a:rPr lang="en-US" sz="2600" dirty="0" err="1" smtClean="0"/>
              <a:t>değişim</a:t>
            </a:r>
            <a:r>
              <a:rPr lang="en-US" sz="2600" dirty="0"/>
              <a:t> </a:t>
            </a:r>
            <a:r>
              <a:rPr lang="en-US" sz="2600" b="1" dirty="0" err="1" smtClean="0"/>
              <a:t>şeflikten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devlete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geçişin</a:t>
            </a:r>
            <a:r>
              <a:rPr lang="en-US" sz="2600" b="1" dirty="0" smtClean="0"/>
              <a:t> en </a:t>
            </a:r>
            <a:r>
              <a:rPr lang="en-US" sz="2600" b="1" dirty="0" err="1" smtClean="0"/>
              <a:t>önemli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göstergesidir</a:t>
            </a:r>
            <a:r>
              <a:rPr lang="en-US" sz="2600" b="1" dirty="0" smtClean="0"/>
              <a:t>. </a:t>
            </a:r>
            <a:r>
              <a:rPr lang="en-US" sz="2600" b="1" dirty="0" err="1" smtClean="0"/>
              <a:t>Zira</a:t>
            </a:r>
            <a:r>
              <a:rPr lang="en-US" sz="2600" b="1" dirty="0"/>
              <a:t> </a:t>
            </a:r>
            <a:r>
              <a:rPr lang="en-US" sz="2600" b="1" dirty="0" err="1"/>
              <a:t>k</a:t>
            </a:r>
            <a:r>
              <a:rPr lang="en-US" sz="2600" b="1" dirty="0" err="1" smtClean="0"/>
              <a:t>atmanlaşma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devlet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sisteminin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ayırt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edici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bir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özelliğidir</a:t>
            </a:r>
            <a:r>
              <a:rPr lang="en-US" sz="2600" b="1" dirty="0" smtClean="0"/>
              <a:t>.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731100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61206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b="1" dirty="0" smtClean="0">
                <a:solidFill>
                  <a:srgbClr val="984807"/>
                </a:solidFill>
              </a:rPr>
              <a:t>DEVLET SİSTEMLERİ</a:t>
            </a:r>
          </a:p>
          <a:p>
            <a:pPr>
              <a:buFontTx/>
              <a:buChar char="-"/>
            </a:pPr>
            <a:r>
              <a:rPr lang="tr-TR" dirty="0" smtClean="0"/>
              <a:t>Devletler, toplumsal katmanlaşma sergileyen resmi bir hükümete sahip özerk siyasi birimlerdir.</a:t>
            </a:r>
          </a:p>
          <a:p>
            <a:pPr>
              <a:buFontTx/>
              <a:buChar char="-"/>
            </a:pPr>
            <a:r>
              <a:rPr lang="tr-TR" dirty="0" smtClean="0"/>
              <a:t>Devletin Alt sistemleri: </a:t>
            </a:r>
          </a:p>
          <a:p>
            <a:pPr marL="514350" indent="-514350">
              <a:buAutoNum type="arabicPeriod"/>
            </a:pPr>
            <a:r>
              <a:rPr lang="tr-TR" dirty="0" smtClean="0"/>
              <a:t>Nüfusun Denetimi: Vatandaşlığın tanımlanması ve nüfus sayımı</a:t>
            </a:r>
          </a:p>
          <a:p>
            <a:pPr marL="514350" indent="-514350">
              <a:buAutoNum type="arabicPeriod"/>
            </a:pPr>
            <a:r>
              <a:rPr lang="tr-TR" dirty="0" smtClean="0"/>
              <a:t>Yargı: Anayasalar, kanunlar ve yasal süreçler</a:t>
            </a:r>
          </a:p>
          <a:p>
            <a:pPr marL="514350" indent="-514350">
              <a:buAutoNum type="arabicPeriod"/>
            </a:pPr>
            <a:r>
              <a:rPr lang="tr-TR" dirty="0" smtClean="0"/>
              <a:t>Kolluk: Kalıcı asker ve polis gücü; yaptırım yeteneği</a:t>
            </a:r>
          </a:p>
          <a:p>
            <a:pPr marL="514350" indent="-514350">
              <a:buAutoNum type="arabicPeriod"/>
            </a:pPr>
            <a:r>
              <a:rPr lang="tr-TR" dirty="0" smtClean="0"/>
              <a:t>Mali Sistem: Finansal düzenin tesisi ve vergilendirme</a:t>
            </a:r>
          </a:p>
          <a:p>
            <a:pPr>
              <a:buFontTx/>
              <a:buChar char="-"/>
            </a:pPr>
            <a:endParaRPr lang="tr-T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195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81000"/>
            <a:ext cx="8229600" cy="16002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Cambria"/>
                <a:cs typeface="Cambria"/>
              </a:rPr>
              <a:t>Dünya</a:t>
            </a:r>
            <a:r>
              <a:rPr lang="en-US" b="1" dirty="0" smtClean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Cambria"/>
                <a:cs typeface="Cambria"/>
              </a:rPr>
              <a:t>Sistemi</a:t>
            </a:r>
            <a:endParaRPr lang="en-US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19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>
                <a:latin typeface="Cambria"/>
                <a:cs typeface="Cambria"/>
              </a:rPr>
              <a:t>Dünya </a:t>
            </a:r>
            <a:r>
              <a:rPr lang="tr-TR" b="1" dirty="0">
                <a:latin typeface="Cambria"/>
                <a:cs typeface="Cambria"/>
              </a:rPr>
              <a:t>S</a:t>
            </a:r>
            <a:r>
              <a:rPr lang="tr-TR" b="1" dirty="0" smtClean="0">
                <a:latin typeface="Cambria"/>
                <a:cs typeface="Cambria"/>
              </a:rPr>
              <a:t>istemi Teorisi: Zenginlik ve güç farklılıkları temelinde, ülkeler aşırı toplumsal bir sistemin var olduğu görüşü </a:t>
            </a:r>
            <a:r>
              <a:rPr lang="tr-TR" dirty="0" smtClean="0">
                <a:latin typeface="Cambria"/>
                <a:cs typeface="Cambria"/>
              </a:rPr>
              <a:t>(</a:t>
            </a:r>
            <a:r>
              <a:rPr lang="tr-TR" dirty="0" err="1" smtClean="0">
                <a:latin typeface="Cambria"/>
                <a:cs typeface="Cambria"/>
              </a:rPr>
              <a:t>Fernand</a:t>
            </a:r>
            <a:r>
              <a:rPr lang="tr-TR" dirty="0" smtClean="0">
                <a:latin typeface="Cambria"/>
                <a:cs typeface="Cambria"/>
              </a:rPr>
              <a:t> </a:t>
            </a:r>
            <a:r>
              <a:rPr lang="tr-TR" dirty="0" err="1" smtClean="0">
                <a:latin typeface="Cambria"/>
                <a:cs typeface="Cambria"/>
              </a:rPr>
              <a:t>Braudel</a:t>
            </a:r>
            <a:r>
              <a:rPr lang="tr-TR" dirty="0" smtClean="0">
                <a:latin typeface="Cambria"/>
                <a:cs typeface="Cambria"/>
              </a:rPr>
              <a:t>)</a:t>
            </a:r>
          </a:p>
          <a:p>
            <a:r>
              <a:rPr lang="tr-TR" dirty="0" smtClean="0">
                <a:latin typeface="Cambria"/>
                <a:cs typeface="Cambria"/>
              </a:rPr>
              <a:t>Toplumlar </a:t>
            </a:r>
            <a:r>
              <a:rPr lang="tr-TR" dirty="0">
                <a:latin typeface="Cambria"/>
                <a:cs typeface="Cambria"/>
              </a:rPr>
              <a:t>daha geniş çaplı sistemlerin alt sistemleridir ve bu sistemlerin en büyüğüne dünya sistemi denir</a:t>
            </a:r>
            <a:r>
              <a:rPr lang="tr-TR" dirty="0" smtClean="0">
                <a:latin typeface="Cambria"/>
                <a:cs typeface="Cambria"/>
              </a:rPr>
              <a:t>. </a:t>
            </a:r>
          </a:p>
          <a:p>
            <a:r>
              <a:rPr lang="tr-TR" dirty="0" smtClean="0">
                <a:latin typeface="Cambria"/>
                <a:cs typeface="Cambria"/>
              </a:rPr>
              <a:t>Dünya </a:t>
            </a:r>
            <a:r>
              <a:rPr lang="tr-TR" dirty="0">
                <a:latin typeface="Cambria"/>
                <a:cs typeface="Cambria"/>
              </a:rPr>
              <a:t>sistemi teorisinin </a:t>
            </a:r>
            <a:r>
              <a:rPr lang="tr-TR" b="1" dirty="0">
                <a:latin typeface="Cambria"/>
                <a:cs typeface="Cambria"/>
              </a:rPr>
              <a:t>en temel önermesi, varlık ve güç farkına dayalı olarak tanımlanabilir hiçbir toplumsal sistemin tek bir ülkeyle sınırlı kalmayacağıdır</a:t>
            </a:r>
            <a:r>
              <a:rPr lang="tr-TR" dirty="0" smtClean="0">
                <a:latin typeface="Cambria"/>
                <a:cs typeface="Cambria"/>
              </a:rPr>
              <a:t>. </a:t>
            </a:r>
            <a:endParaRPr lang="en-US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52954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576" y="1090097"/>
            <a:ext cx="8229600" cy="5829831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Cambria"/>
                <a:cs typeface="Cambria"/>
              </a:rPr>
              <a:t>Merkez Ülkeler: </a:t>
            </a:r>
            <a:r>
              <a:rPr lang="tr-TR" dirty="0" smtClean="0">
                <a:latin typeface="Cambria"/>
                <a:cs typeface="Cambria"/>
              </a:rPr>
              <a:t>Dünya sistemindeki baskın konum; gelişmiş üretim sistemlerine sahip ülkeler.</a:t>
            </a:r>
          </a:p>
          <a:p>
            <a:r>
              <a:rPr lang="tr-TR" b="1" dirty="0" smtClean="0">
                <a:latin typeface="Cambria"/>
                <a:cs typeface="Cambria"/>
              </a:rPr>
              <a:t>Yarı Çevre Ülkeler: </a:t>
            </a:r>
            <a:r>
              <a:rPr lang="tr-TR" dirty="0" smtClean="0">
                <a:latin typeface="Cambria"/>
                <a:cs typeface="Cambria"/>
              </a:rPr>
              <a:t>Dünya sisteminde merkez ile çevre arasındaki konum.</a:t>
            </a:r>
          </a:p>
          <a:p>
            <a:r>
              <a:rPr lang="tr-TR" b="1" dirty="0" smtClean="0">
                <a:latin typeface="Cambria"/>
                <a:cs typeface="Cambria"/>
              </a:rPr>
              <a:t>Çevre Ülkeler: </a:t>
            </a:r>
            <a:r>
              <a:rPr lang="tr-TR" dirty="0" smtClean="0">
                <a:latin typeface="Cambria"/>
                <a:cs typeface="Cambria"/>
              </a:rPr>
              <a:t>Dünya sistemindeki en zayıf yapısal ve ekonomik konum.</a:t>
            </a:r>
          </a:p>
        </p:txBody>
      </p:sp>
    </p:spTree>
    <p:extLst>
      <p:ext uri="{BB962C8B-B14F-4D97-AF65-F5344CB8AC3E}">
        <p14:creationId xmlns:p14="http://schemas.microsoft.com/office/powerpoint/2010/main" val="603706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346348"/>
            <a:ext cx="8229600" cy="692696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rgbClr val="FF0000"/>
                </a:solidFill>
                <a:latin typeface="Cambria"/>
                <a:cs typeface="Cambria"/>
              </a:rPr>
              <a:t>Sanayileşme</a:t>
            </a:r>
            <a:endParaRPr lang="tr-TR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199" y="1116252"/>
            <a:ext cx="8367279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>
                <a:latin typeface="Cambria"/>
                <a:cs typeface="Cambria"/>
              </a:rPr>
              <a:t>18. Yüzyıla gelindiğinde sahne, ekonominin sanayileşmesiyle gelenekselden moderne geçiş anlamına gelen sanayi devrimi için açılmıştı.</a:t>
            </a:r>
          </a:p>
          <a:p>
            <a:pPr>
              <a:buNone/>
            </a:pPr>
            <a:r>
              <a:rPr lang="tr-TR" dirty="0" smtClean="0">
                <a:latin typeface="Cambria"/>
                <a:cs typeface="Cambria"/>
              </a:rPr>
              <a:t>Varlıklı insanlar yatırım arayışındaydı. Bu imkanları makineler ve bu makinelere enerji sağlayan motorlarda bulmuşlardı.</a:t>
            </a:r>
          </a:p>
          <a:p>
            <a:pPr>
              <a:buNone/>
            </a:pPr>
            <a:r>
              <a:rPr lang="tr-TR" b="1" dirty="0" smtClean="0">
                <a:latin typeface="Cambria"/>
                <a:cs typeface="Cambria"/>
              </a:rPr>
              <a:t>Sanayi Devrimi: </a:t>
            </a:r>
            <a:r>
              <a:rPr lang="tr-TR" dirty="0" smtClean="0">
                <a:latin typeface="Cambria"/>
                <a:cs typeface="Cambria"/>
              </a:rPr>
              <a:t>Avrupa’da 1750’ler sonrası sanayileşmeyle birlikte gerçekleşen sosyoekonomik dönüşüm.</a:t>
            </a:r>
            <a:endParaRPr lang="tr-TR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928802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-246576"/>
            <a:ext cx="8229600" cy="1600200"/>
          </a:xfrm>
        </p:spPr>
        <p:txBody>
          <a:bodyPr/>
          <a:lstStyle/>
          <a:p>
            <a:pPr algn="l"/>
            <a:r>
              <a:rPr lang="en-US" sz="4400" b="1" dirty="0" err="1" smtClean="0">
                <a:solidFill>
                  <a:srgbClr val="3366FF"/>
                </a:solidFill>
                <a:latin typeface="Cambria"/>
                <a:cs typeface="Cambria"/>
              </a:rPr>
              <a:t>Sanayi</a:t>
            </a:r>
            <a:r>
              <a:rPr lang="en-US" sz="4400" b="1" dirty="0" smtClean="0">
                <a:solidFill>
                  <a:srgbClr val="3366FF"/>
                </a:solidFill>
                <a:latin typeface="Cambria"/>
                <a:cs typeface="Cambria"/>
              </a:rPr>
              <a:t> </a:t>
            </a:r>
            <a:r>
              <a:rPr lang="en-US" sz="4400" b="1" dirty="0" err="1" smtClean="0">
                <a:solidFill>
                  <a:srgbClr val="3366FF"/>
                </a:solidFill>
                <a:latin typeface="Cambria"/>
                <a:cs typeface="Cambria"/>
              </a:rPr>
              <a:t>Devrimi</a:t>
            </a:r>
            <a:r>
              <a:rPr lang="en-US" sz="4400" b="1" dirty="0" smtClean="0">
                <a:solidFill>
                  <a:srgbClr val="3366FF"/>
                </a:solidFill>
                <a:latin typeface="Cambria"/>
                <a:cs typeface="Cambria"/>
              </a:rPr>
              <a:t> </a:t>
            </a:r>
            <a:r>
              <a:rPr lang="en-US" sz="4400" b="1" dirty="0" err="1" smtClean="0">
                <a:solidFill>
                  <a:srgbClr val="3366FF"/>
                </a:solidFill>
                <a:latin typeface="Cambria"/>
                <a:cs typeface="Cambria"/>
              </a:rPr>
              <a:t>Neden</a:t>
            </a:r>
            <a:r>
              <a:rPr lang="en-US" sz="4400" b="1" dirty="0" smtClean="0">
                <a:solidFill>
                  <a:srgbClr val="3366FF"/>
                </a:solidFill>
                <a:latin typeface="Cambria"/>
                <a:cs typeface="Cambria"/>
              </a:rPr>
              <a:t> </a:t>
            </a:r>
            <a:r>
              <a:rPr lang="en-US" sz="4400" b="1" dirty="0" err="1">
                <a:solidFill>
                  <a:srgbClr val="3366FF"/>
                </a:solidFill>
                <a:latin typeface="Cambria"/>
                <a:cs typeface="Cambria"/>
              </a:rPr>
              <a:t>O</a:t>
            </a:r>
            <a:r>
              <a:rPr lang="en-US" sz="4400" b="1" dirty="0" err="1" smtClean="0">
                <a:solidFill>
                  <a:srgbClr val="3366FF"/>
                </a:solidFill>
                <a:latin typeface="Cambria"/>
                <a:cs typeface="Cambria"/>
              </a:rPr>
              <a:t>ldu</a:t>
            </a:r>
            <a:r>
              <a:rPr lang="en-US" sz="4400" b="1" dirty="0" smtClean="0">
                <a:solidFill>
                  <a:srgbClr val="3366FF"/>
                </a:solidFill>
                <a:latin typeface="Cambria"/>
                <a:cs typeface="Cambria"/>
              </a:rPr>
              <a:t>?</a:t>
            </a:r>
            <a:endParaRPr lang="en-US" sz="44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65200"/>
            <a:ext cx="8390467" cy="5892800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latin typeface="Cambria"/>
                <a:cs typeface="Cambria"/>
              </a:rPr>
              <a:t>Makineler sayesinde </a:t>
            </a:r>
            <a:r>
              <a:rPr lang="tr-TR" b="1" dirty="0">
                <a:latin typeface="Cambria"/>
                <a:cs typeface="Cambria"/>
              </a:rPr>
              <a:t>ü</a:t>
            </a:r>
            <a:r>
              <a:rPr lang="tr-TR" b="1" dirty="0" smtClean="0">
                <a:latin typeface="Cambria"/>
                <a:cs typeface="Cambria"/>
              </a:rPr>
              <a:t>retim </a:t>
            </a:r>
            <a:r>
              <a:rPr lang="tr-TR" b="1" dirty="0">
                <a:latin typeface="Cambria"/>
                <a:cs typeface="Cambria"/>
              </a:rPr>
              <a:t>evlerden fabrikalara </a:t>
            </a:r>
            <a:r>
              <a:rPr lang="tr-TR" b="1" dirty="0" smtClean="0">
                <a:latin typeface="Cambria"/>
                <a:cs typeface="Cambria"/>
              </a:rPr>
              <a:t>taşınınca, </a:t>
            </a:r>
            <a:r>
              <a:rPr lang="tr-TR" b="1" dirty="0">
                <a:latin typeface="Cambria"/>
                <a:cs typeface="Cambria"/>
              </a:rPr>
              <a:t>tarım toplumları sanayi toplumlarına dönüşmeye başlamıştır</a:t>
            </a:r>
            <a:r>
              <a:rPr lang="tr-TR" b="1" dirty="0" smtClean="0">
                <a:latin typeface="Cambria"/>
                <a:cs typeface="Cambria"/>
              </a:rPr>
              <a:t>. </a:t>
            </a:r>
            <a:r>
              <a:rPr lang="tr-TR" dirty="0" smtClean="0">
                <a:latin typeface="Cambria"/>
                <a:cs typeface="Cambria"/>
              </a:rPr>
              <a:t>Zaten devrim denen şey de budur.</a:t>
            </a:r>
          </a:p>
          <a:p>
            <a:r>
              <a:rPr lang="tr-TR" dirty="0" smtClean="0">
                <a:latin typeface="Cambria"/>
                <a:cs typeface="Cambria"/>
              </a:rPr>
              <a:t>Fabrikalar </a:t>
            </a:r>
            <a:r>
              <a:rPr lang="tr-TR" dirty="0">
                <a:latin typeface="Cambria"/>
                <a:cs typeface="Cambria"/>
              </a:rPr>
              <a:t>temel ürünleri daha ucuza üretmeye </a:t>
            </a:r>
            <a:r>
              <a:rPr lang="tr-TR" dirty="0" smtClean="0">
                <a:latin typeface="Cambria"/>
                <a:cs typeface="Cambria"/>
              </a:rPr>
              <a:t>başlayınca </a:t>
            </a:r>
            <a:r>
              <a:rPr lang="tr-TR" dirty="0">
                <a:latin typeface="Cambria"/>
                <a:cs typeface="Cambria"/>
              </a:rPr>
              <a:t>üretimde bir patlamaya sebep olmuştur</a:t>
            </a:r>
            <a:r>
              <a:rPr lang="tr-TR" dirty="0" smtClean="0">
                <a:latin typeface="Cambria"/>
                <a:cs typeface="Cambria"/>
              </a:rPr>
              <a:t>. Kömür </a:t>
            </a:r>
            <a:r>
              <a:rPr lang="tr-TR" dirty="0">
                <a:latin typeface="Cambria"/>
                <a:cs typeface="Cambria"/>
              </a:rPr>
              <a:t>ve iş gücünün ucuz olduğu bölgelerdeki fabrikalar yoğun nüfuslu yeni bir kentleşme türünü ortaya çıkarmıştır</a:t>
            </a:r>
            <a:r>
              <a:rPr lang="tr-TR" dirty="0" smtClean="0">
                <a:latin typeface="Cambria"/>
                <a:cs typeface="Cambria"/>
              </a:rPr>
              <a:t>.</a:t>
            </a:r>
          </a:p>
          <a:p>
            <a:r>
              <a:rPr lang="tr-TR" dirty="0"/>
              <a:t> </a:t>
            </a:r>
            <a:r>
              <a:rPr lang="tr-TR" b="1" dirty="0">
                <a:latin typeface="Cambria"/>
                <a:cs typeface="Cambria"/>
              </a:rPr>
              <a:t>Sanayi </a:t>
            </a:r>
            <a:r>
              <a:rPr lang="tr-TR" b="1" dirty="0" smtClean="0">
                <a:latin typeface="Cambria"/>
                <a:cs typeface="Cambria"/>
              </a:rPr>
              <a:t>Devrimi’nin başladığı</a:t>
            </a:r>
            <a:r>
              <a:rPr lang="tr-TR" dirty="0" smtClean="0">
                <a:latin typeface="Cambria"/>
                <a:cs typeface="Cambria"/>
              </a:rPr>
              <a:t> </a:t>
            </a:r>
            <a:r>
              <a:rPr lang="tr-TR" b="1" dirty="0" smtClean="0">
                <a:latin typeface="Cambria"/>
                <a:cs typeface="Cambria"/>
              </a:rPr>
              <a:t>İngiltere</a:t>
            </a:r>
            <a:r>
              <a:rPr lang="tr-TR" dirty="0" smtClean="0">
                <a:latin typeface="Cambria"/>
                <a:cs typeface="Cambria"/>
              </a:rPr>
              <a:t>, </a:t>
            </a:r>
            <a:r>
              <a:rPr lang="tr-TR" dirty="0">
                <a:latin typeface="Cambria"/>
                <a:cs typeface="Cambria"/>
              </a:rPr>
              <a:t>artan talebi karşılamak için </a:t>
            </a:r>
            <a:r>
              <a:rPr lang="tr-TR" b="1" dirty="0" smtClean="0">
                <a:latin typeface="Cambria"/>
                <a:cs typeface="Cambria"/>
              </a:rPr>
              <a:t>sanayileşmek </a:t>
            </a:r>
            <a:r>
              <a:rPr lang="tr-TR" b="1" dirty="0">
                <a:latin typeface="Cambria"/>
                <a:cs typeface="Cambria"/>
              </a:rPr>
              <a:t>zorunda kalmıştır</a:t>
            </a:r>
            <a:r>
              <a:rPr lang="tr-TR" dirty="0" smtClean="0">
                <a:latin typeface="Cambria"/>
                <a:cs typeface="Cambria"/>
              </a:rPr>
              <a:t>. Sanayileşmenin </a:t>
            </a:r>
            <a:r>
              <a:rPr lang="tr-TR" dirty="0">
                <a:latin typeface="Cambria"/>
                <a:cs typeface="Cambria"/>
              </a:rPr>
              <a:t>ilerlemesiyle İngiltere’nin nüfusu da hızla artmaya başlamıştır</a:t>
            </a:r>
            <a:r>
              <a:rPr lang="tr-TR" dirty="0" smtClean="0">
                <a:latin typeface="Cambria"/>
                <a:cs typeface="Cambria"/>
              </a:rPr>
              <a:t>. </a:t>
            </a:r>
            <a:r>
              <a:rPr lang="tr-TR" b="1" dirty="0" smtClean="0">
                <a:latin typeface="Cambria"/>
                <a:cs typeface="Cambria"/>
              </a:rPr>
              <a:t>Bu </a:t>
            </a:r>
            <a:r>
              <a:rPr lang="tr-TR" b="1" dirty="0">
                <a:latin typeface="Cambria"/>
                <a:cs typeface="Cambria"/>
              </a:rPr>
              <a:t>durum tecrübeyi, yeniliği ve hızlı teknolojiyi teşvik etmiştir.</a:t>
            </a:r>
            <a:endParaRPr lang="en-US" b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29903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41028" y="254000"/>
            <a:ext cx="8229600" cy="922114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3366FF"/>
                </a:solidFill>
                <a:latin typeface="Cambria"/>
                <a:cs typeface="Cambria"/>
              </a:rPr>
              <a:t>Endüstriyel Tabakalaşma</a:t>
            </a:r>
            <a:endParaRPr lang="tr-TR" sz="40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9333" y="1352525"/>
            <a:ext cx="8527811" cy="550547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>
                <a:latin typeface="Cambria"/>
                <a:cs typeface="Cambria"/>
              </a:rPr>
              <a:t>Karl </a:t>
            </a:r>
            <a:r>
              <a:rPr lang="tr-TR" dirty="0" err="1" smtClean="0">
                <a:latin typeface="Cambria"/>
                <a:cs typeface="Cambria"/>
              </a:rPr>
              <a:t>Marx</a:t>
            </a:r>
            <a:r>
              <a:rPr lang="tr-TR" dirty="0" smtClean="0">
                <a:latin typeface="Cambria"/>
                <a:cs typeface="Cambria"/>
              </a:rPr>
              <a:t> sosyoekonomik </a:t>
            </a:r>
            <a:r>
              <a:rPr lang="tr-TR" dirty="0" err="1" smtClean="0">
                <a:latin typeface="Cambria"/>
                <a:cs typeface="Cambria"/>
              </a:rPr>
              <a:t>tabakalaşmayı</a:t>
            </a:r>
            <a:r>
              <a:rPr lang="tr-TR" dirty="0" smtClean="0">
                <a:latin typeface="Cambria"/>
                <a:cs typeface="Cambria"/>
              </a:rPr>
              <a:t> iki karşıt sınıf arasında keskin ve basit bir ayrım olarak görür:</a:t>
            </a:r>
          </a:p>
          <a:p>
            <a:pPr algn="just">
              <a:buNone/>
            </a:pPr>
            <a:r>
              <a:rPr lang="tr-TR" b="1" dirty="0" smtClean="0">
                <a:latin typeface="Cambria"/>
                <a:cs typeface="Cambria"/>
              </a:rPr>
              <a:t>Proletarya</a:t>
            </a:r>
            <a:r>
              <a:rPr lang="tr-TR" dirty="0" smtClean="0">
                <a:latin typeface="Cambria"/>
                <a:cs typeface="Cambria"/>
              </a:rPr>
              <a:t>: İşçi sınıfı,  hayatta kalmak için emeklerini satmak zorunda olan insanlar.</a:t>
            </a:r>
          </a:p>
          <a:p>
            <a:pPr algn="just">
              <a:buNone/>
            </a:pPr>
            <a:r>
              <a:rPr lang="tr-TR" b="1" dirty="0" smtClean="0">
                <a:latin typeface="Cambria"/>
                <a:cs typeface="Cambria"/>
              </a:rPr>
              <a:t>Burjuvazi</a:t>
            </a:r>
            <a:r>
              <a:rPr lang="tr-TR" dirty="0" smtClean="0">
                <a:latin typeface="Cambria"/>
                <a:cs typeface="Cambria"/>
              </a:rPr>
              <a:t>: Üretim araçlarının sahipleri. </a:t>
            </a:r>
          </a:p>
          <a:p>
            <a:pPr algn="just">
              <a:buNone/>
            </a:pPr>
            <a:endParaRPr lang="tr-TR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124025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9833"/>
            <a:ext cx="8229600" cy="2696675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tr-TR" dirty="0" smtClean="0">
                <a:latin typeface="Cambria"/>
                <a:cs typeface="Cambria"/>
              </a:rPr>
              <a:t>      Bugünün kapitalist dünya sisteminde sermaye sahipleri ile işçiler arasındaki sınıf ayrımı küresel bir olgudur. Ancak sanayileşmiş ülkelerde halka açık şirketler bu ayrımı güçleştirmektedir. Artık işçiler mülkü olmayan işçiler değil, hissedarlardır.</a:t>
            </a:r>
            <a:endParaRPr lang="tr-TR" dirty="0">
              <a:latin typeface="Cambria"/>
              <a:cs typeface="Cambria"/>
            </a:endParaRPr>
          </a:p>
        </p:txBody>
      </p:sp>
      <p:pic>
        <p:nvPicPr>
          <p:cNvPr id="4" name="3 Resim" descr="indir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3465" y="2510325"/>
            <a:ext cx="5821867" cy="41995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94960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rgbClr val="3366FF"/>
                </a:solidFill>
                <a:latin typeface="Cambria"/>
                <a:cs typeface="Cambria"/>
              </a:rPr>
              <a:t>Modern Tabakalaşma Sistemleri </a:t>
            </a:r>
            <a:endParaRPr lang="tr-TR" sz="4000" b="1" dirty="0">
              <a:solidFill>
                <a:srgbClr val="3366FF"/>
              </a:solidFill>
              <a:latin typeface="Cambria"/>
              <a:cs typeface="Cambria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dirty="0" smtClean="0">
                <a:latin typeface="Cambria"/>
                <a:cs typeface="Cambria"/>
              </a:rPr>
              <a:t> </a:t>
            </a:r>
            <a:r>
              <a:rPr lang="tr-TR" dirty="0">
                <a:latin typeface="Cambria"/>
                <a:cs typeface="Cambria"/>
              </a:rPr>
              <a:t> </a:t>
            </a:r>
            <a:r>
              <a:rPr lang="tr-TR" b="1" dirty="0" smtClean="0">
                <a:latin typeface="Cambria"/>
                <a:cs typeface="Cambria"/>
              </a:rPr>
              <a:t>Modern tabakalaşma sistemleri basit ya da ikili yapıya ayrılmış değildir. Orta sınıfın istihdamının artması toplumsal hareketlilik açısından fırsatlar yaratır. Bu da tabakalaşma sistemlerini daha karmaşık hale getirir.</a:t>
            </a:r>
            <a:endParaRPr lang="tr-TR" b="1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79060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8938448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>
                <a:latin typeface="Cambria"/>
                <a:cs typeface="Cambria"/>
              </a:rPr>
              <a:t>   </a:t>
            </a:r>
          </a:p>
          <a:p>
            <a:pPr>
              <a:buNone/>
            </a:pPr>
            <a:endParaRPr lang="tr-TR" dirty="0">
              <a:latin typeface="Cambria"/>
              <a:cs typeface="Cambria"/>
            </a:endParaRPr>
          </a:p>
          <a:p>
            <a:pPr>
              <a:buNone/>
            </a:pPr>
            <a:r>
              <a:rPr lang="tr-TR" dirty="0" smtClean="0">
                <a:latin typeface="Cambria"/>
                <a:cs typeface="Cambria"/>
              </a:rPr>
              <a:t> </a:t>
            </a:r>
            <a:r>
              <a:rPr lang="tr-TR" b="1" dirty="0" err="1" smtClean="0">
                <a:latin typeface="Cambria"/>
                <a:cs typeface="Cambria"/>
              </a:rPr>
              <a:t>Max</a:t>
            </a:r>
            <a:r>
              <a:rPr lang="tr-TR" b="1" dirty="0" smtClean="0">
                <a:latin typeface="Cambria"/>
                <a:cs typeface="Cambria"/>
              </a:rPr>
              <a:t> </a:t>
            </a:r>
            <a:r>
              <a:rPr lang="tr-TR" b="1" dirty="0" err="1" smtClean="0">
                <a:latin typeface="Cambria"/>
                <a:cs typeface="Cambria"/>
              </a:rPr>
              <a:t>Weber</a:t>
            </a:r>
            <a:r>
              <a:rPr lang="tr-TR" b="1" dirty="0" smtClean="0">
                <a:latin typeface="Cambria"/>
                <a:cs typeface="Cambria"/>
              </a:rPr>
              <a:t> üç kademeli bir toplumsal tabakalaşma sistemi tanımlamıştır: varlık, güç ve itibar. </a:t>
            </a:r>
            <a:r>
              <a:rPr lang="tr-TR" dirty="0" smtClean="0">
                <a:latin typeface="Cambria"/>
                <a:cs typeface="Cambria"/>
              </a:rPr>
              <a:t>Ancak </a:t>
            </a:r>
            <a:r>
              <a:rPr lang="tr-TR" dirty="0" err="1" smtClean="0">
                <a:latin typeface="Cambria"/>
                <a:cs typeface="Cambria"/>
              </a:rPr>
              <a:t>Weber’in</a:t>
            </a:r>
            <a:r>
              <a:rPr lang="tr-TR" dirty="0" smtClean="0">
                <a:latin typeface="Cambria"/>
                <a:cs typeface="Cambria"/>
              </a:rPr>
              <a:t> belirttiği gibi varlık, güç ve itibar toplumsal tabakalaşmanın ayrı bileşenleri olsa da, üçü de birbirleriyle ilişkilidir.</a:t>
            </a:r>
            <a:endParaRPr lang="tr-TR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1689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827584" y="1710828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 smtClean="0"/>
              <a:t>“Siyaset nedir?” </a:t>
            </a:r>
            <a:r>
              <a:rPr lang="tr-TR" sz="3600" dirty="0" smtClean="0"/>
              <a:t>sorusuna verilen en eski yanıt, </a:t>
            </a:r>
            <a:r>
              <a:rPr lang="tr-TR" sz="3600" b="1" dirty="0" smtClean="0"/>
              <a:t>devlet yönetme sanatı veya devlet etrafında ortaya çıkan yönetim etkinliği </a:t>
            </a:r>
            <a:r>
              <a:rPr lang="tr-TR" sz="3600" dirty="0" smtClean="0"/>
              <a:t>olarak gelişen tanımdır.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50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85333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Cambria"/>
                <a:cs typeface="Cambria"/>
              </a:rPr>
              <a:t>Sömürgecilik</a:t>
            </a:r>
            <a:endParaRPr lang="en-US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>
                <a:latin typeface="Cambria"/>
                <a:cs typeface="Cambria"/>
              </a:rPr>
              <a:t>19.yüzyılda Avrupa’nın ticari çıkarları yeni pazar arayışlarına yol açmıştır. Bunun sonucunda da Afrika, Asya ve Okyanusya’da Avrupa sömürgeciliği başlamıştır.</a:t>
            </a:r>
          </a:p>
          <a:p>
            <a:r>
              <a:rPr lang="tr-TR" b="1" dirty="0">
                <a:solidFill>
                  <a:schemeClr val="tx1"/>
                </a:solidFill>
                <a:latin typeface="Cambria"/>
                <a:cs typeface="Cambria"/>
              </a:rPr>
              <a:t>Emperyalizm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: </a:t>
            </a:r>
            <a:r>
              <a:rPr lang="tr-TR" dirty="0">
                <a:latin typeface="Cambria"/>
                <a:cs typeface="Cambria"/>
              </a:rPr>
              <a:t>Yabancı ülke </a:t>
            </a:r>
            <a:r>
              <a:rPr lang="tr-TR" b="1" dirty="0">
                <a:latin typeface="Cambria"/>
                <a:cs typeface="Cambria"/>
              </a:rPr>
              <a:t>topraklarını ve halklarını </a:t>
            </a:r>
            <a:r>
              <a:rPr lang="tr-TR" dirty="0">
                <a:latin typeface="Cambria"/>
                <a:cs typeface="Cambria"/>
              </a:rPr>
              <a:t>egemenlik altına almayı amaçlayan siyaset.</a:t>
            </a:r>
          </a:p>
          <a:p>
            <a:r>
              <a:rPr lang="tr-TR" dirty="0">
                <a:latin typeface="Cambria"/>
                <a:cs typeface="Cambria"/>
              </a:rPr>
              <a:t>Emperyalizm Eski Dünya’da Mısır, Yeni Dünya’da ise </a:t>
            </a:r>
            <a:r>
              <a:rPr lang="tr-TR" dirty="0" err="1">
                <a:latin typeface="Cambria"/>
                <a:cs typeface="Cambria"/>
              </a:rPr>
              <a:t>İnkalar</a:t>
            </a:r>
            <a:r>
              <a:rPr lang="tr-TR" dirty="0">
                <a:latin typeface="Cambria"/>
                <a:cs typeface="Cambria"/>
              </a:rPr>
              <a:t> gibi eski devletlerde de görülen bir durumdu.</a:t>
            </a:r>
          </a:p>
          <a:p>
            <a:r>
              <a:rPr lang="tr-TR" b="1" dirty="0">
                <a:solidFill>
                  <a:srgbClr val="000000"/>
                </a:solidFill>
                <a:latin typeface="Cambria"/>
                <a:cs typeface="Cambria"/>
              </a:rPr>
              <a:t>Sömürgecilik</a:t>
            </a:r>
            <a:r>
              <a:rPr lang="tr-TR" dirty="0">
                <a:solidFill>
                  <a:srgbClr val="000000"/>
                </a:solidFill>
                <a:latin typeface="Cambria"/>
                <a:cs typeface="Cambria"/>
              </a:rPr>
              <a:t>: </a:t>
            </a:r>
            <a:r>
              <a:rPr lang="tr-TR" dirty="0">
                <a:latin typeface="Cambria"/>
                <a:cs typeface="Cambria"/>
              </a:rPr>
              <a:t>Bir bölgenin ve bölge halkının yabancı bir gücün uzun süreli </a:t>
            </a:r>
            <a:r>
              <a:rPr lang="tr-TR" b="1" dirty="0">
                <a:latin typeface="Cambria"/>
                <a:cs typeface="Cambria"/>
              </a:rPr>
              <a:t>siyasi, toplumsal, ekonomik ve kültürel </a:t>
            </a:r>
            <a:r>
              <a:rPr lang="tr-TR" dirty="0">
                <a:latin typeface="Cambria"/>
                <a:cs typeface="Cambria"/>
              </a:rPr>
              <a:t>hakimiyeti altına girmesi.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347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3916"/>
            <a:ext cx="8229600" cy="867833"/>
          </a:xfrm>
        </p:spPr>
        <p:txBody>
          <a:bodyPr/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Cambria"/>
                <a:cs typeface="Cambria"/>
              </a:rPr>
              <a:t>Kalkınma</a:t>
            </a:r>
            <a:endParaRPr lang="en-US" sz="44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smtClean="0">
                <a:solidFill>
                  <a:prstClr val="black"/>
                </a:solidFill>
                <a:latin typeface="Cambria"/>
                <a:cs typeface="Cambria"/>
              </a:rPr>
              <a:t>Müdahaleci Felsefe: </a:t>
            </a:r>
            <a:r>
              <a:rPr lang="tr-TR" dirty="0" smtClean="0">
                <a:solidFill>
                  <a:prstClr val="black"/>
                </a:solidFill>
                <a:latin typeface="Cambria"/>
                <a:cs typeface="Cambria"/>
              </a:rPr>
              <a:t>Dışarıdan gelenlerin yerli halklara rehberlik ya da liderlik etmesinin ideolojik savunması. Örnek: Sömürgecilikte </a:t>
            </a:r>
            <a:r>
              <a:rPr lang="tr-TR" dirty="0">
                <a:solidFill>
                  <a:prstClr val="black"/>
                </a:solidFill>
                <a:latin typeface="Cambria"/>
                <a:cs typeface="Cambria"/>
              </a:rPr>
              <a:t>emperyalist misyonlarını makul göstermek için İngiltere «beyaz adam sorumluluğunu», Fransa ise «medenileştirme misyonunu üstlenme</a:t>
            </a:r>
            <a:r>
              <a:rPr lang="tr-TR" dirty="0" smtClean="0">
                <a:solidFill>
                  <a:prstClr val="black"/>
                </a:solidFill>
                <a:latin typeface="Cambria"/>
                <a:cs typeface="Cambria"/>
              </a:rPr>
              <a:t>» kavramını geliştirmişlerdi.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Bunun </a:t>
            </a:r>
            <a:r>
              <a:rPr lang="tr-TR" b="1" dirty="0">
                <a:solidFill>
                  <a:schemeClr val="tx1"/>
                </a:solidFill>
                <a:latin typeface="Cambria"/>
                <a:cs typeface="Cambria"/>
              </a:rPr>
              <a:t>altında sanayileşme, modernleşme, batılılaşma ve </a:t>
            </a:r>
            <a:r>
              <a:rPr lang="tr-TR" b="1" dirty="0" err="1">
                <a:solidFill>
                  <a:schemeClr val="tx1"/>
                </a:solidFill>
                <a:latin typeface="Cambria"/>
                <a:cs typeface="Cambria"/>
              </a:rPr>
              <a:t>bireyselciliğin</a:t>
            </a:r>
            <a:r>
              <a:rPr lang="tr-TR" b="1" dirty="0">
                <a:solidFill>
                  <a:schemeClr val="tx1"/>
                </a:solidFill>
                <a:latin typeface="Cambria"/>
                <a:cs typeface="Cambria"/>
              </a:rPr>
              <a:t> arzu edilir nitelikte evrimsel gelişmeler olduğu fikri ve bunları sağlayan kalkınma programlarının da yerel halk için uzun vadede faydalı olacağı düşüncesi yatmaktadır.  </a:t>
            </a:r>
            <a:endParaRPr lang="tr-TR" b="1" dirty="0">
              <a:solidFill>
                <a:prstClr val="black"/>
              </a:solidFill>
              <a:latin typeface="Cambria"/>
              <a:cs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444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46667"/>
          </a:xfrm>
        </p:spPr>
        <p:txBody>
          <a:bodyPr/>
          <a:lstStyle/>
          <a:p>
            <a:r>
              <a:rPr lang="en-US" sz="4400" b="1" dirty="0" err="1" smtClean="0">
                <a:solidFill>
                  <a:srgbClr val="FF0000"/>
                </a:solidFill>
                <a:latin typeface="Cambria"/>
                <a:cs typeface="Cambria"/>
              </a:rPr>
              <a:t>Neoliberalizm</a:t>
            </a:r>
            <a:endParaRPr lang="en-US" sz="44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46668"/>
            <a:ext cx="8229600" cy="527949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tr-TR" b="1" dirty="0">
                <a:solidFill>
                  <a:schemeClr val="tx1"/>
                </a:solidFill>
                <a:latin typeface="Cambria"/>
                <a:cs typeface="Cambria"/>
              </a:rPr>
              <a:t>Hükümetlerin özel girişimciliğe karşı yasal düzenlemelere gitmemesi ve serbest piyasa kurallarının işlemesi gerektiğine dair ilkeler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e denir.</a:t>
            </a:r>
          </a:p>
          <a:p>
            <a:pPr marL="45720" indent="0">
              <a:buNone/>
            </a:pP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Herhangi bir ticari engel ya da gümrük vergisinin uygulanmadığı açık uluslararası ticaret ve yatırım ortamını ifade eder. </a:t>
            </a:r>
            <a:endParaRPr lang="tr-TR" dirty="0" smtClean="0">
              <a:solidFill>
                <a:schemeClr val="tx1"/>
              </a:solidFill>
              <a:latin typeface="Cambria"/>
              <a:cs typeface="Cambria"/>
            </a:endParaRPr>
          </a:p>
          <a:p>
            <a:pPr marL="45720" indent="0">
              <a:buNone/>
            </a:pPr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Verimliliği </a:t>
            </a:r>
            <a:r>
              <a:rPr lang="tr-TR" b="1" dirty="0">
                <a:solidFill>
                  <a:schemeClr val="tx1"/>
                </a:solidFill>
                <a:latin typeface="Cambria"/>
                <a:cs typeface="Cambria"/>
              </a:rPr>
              <a:t>arttırarak, işçi çıkartarak yada daha düşük ücretle çalışmayı kabul edecek işçiler arayarak, giderlerin azaltılması yoluyla daha fazla kar elde etmeyi amaçlar</a:t>
            </a:r>
          </a:p>
        </p:txBody>
      </p:sp>
    </p:spTree>
    <p:extLst>
      <p:ext uri="{BB962C8B-B14F-4D97-AF65-F5344CB8AC3E}">
        <p14:creationId xmlns:p14="http://schemas.microsoft.com/office/powerpoint/2010/main" val="8647030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05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13834"/>
            <a:ext cx="8229600" cy="551233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tr-TR" b="1" dirty="0" err="1" smtClean="0">
                <a:solidFill>
                  <a:prstClr val="black"/>
                </a:solidFill>
                <a:latin typeface="Cambria"/>
                <a:cs typeface="Cambria"/>
              </a:rPr>
              <a:t>Neoliberalizm</a:t>
            </a:r>
            <a:r>
              <a:rPr lang="tr-TR" b="1" dirty="0">
                <a:solidFill>
                  <a:prstClr val="black"/>
                </a:solidFill>
                <a:latin typeface="Cambria"/>
                <a:cs typeface="Cambria"/>
              </a:rPr>
              <a:t>, Adam Smith’in </a:t>
            </a:r>
            <a:r>
              <a:rPr lang="tr-TR" dirty="0">
                <a:solidFill>
                  <a:prstClr val="black"/>
                </a:solidFill>
                <a:latin typeface="Cambria"/>
                <a:cs typeface="Cambria"/>
              </a:rPr>
              <a:t>Sanayi Devrimi’nin hemen sonrasında, </a:t>
            </a:r>
            <a:r>
              <a:rPr lang="tr-TR" b="1" dirty="0">
                <a:solidFill>
                  <a:prstClr val="black"/>
                </a:solidFill>
                <a:latin typeface="Cambria"/>
                <a:cs typeface="Cambria"/>
              </a:rPr>
              <a:t>1776 yılında yayınlanmış olan meşhur kapitalist manifestosu «Ulusların Zenginliği» </a:t>
            </a:r>
            <a:r>
              <a:rPr lang="tr-TR" dirty="0">
                <a:solidFill>
                  <a:prstClr val="black"/>
                </a:solidFill>
                <a:latin typeface="Cambria"/>
                <a:cs typeface="Cambria"/>
              </a:rPr>
              <a:t>adlı eserinde temel özelliklerini ortaya koyduğu klasik liberalizmin modern bir versiyonudur. </a:t>
            </a:r>
            <a:endParaRPr lang="tr-TR" dirty="0" smtClean="0">
              <a:solidFill>
                <a:prstClr val="black"/>
              </a:solidFill>
              <a:latin typeface="Cambria"/>
              <a:cs typeface="Cambria"/>
            </a:endParaRPr>
          </a:p>
          <a:p>
            <a:pPr lvl="0"/>
            <a:r>
              <a:rPr lang="tr-TR" dirty="0" smtClean="0">
                <a:solidFill>
                  <a:prstClr val="black"/>
                </a:solidFill>
                <a:latin typeface="Cambria"/>
                <a:cs typeface="Cambria"/>
              </a:rPr>
              <a:t>Kapitalizmin</a:t>
            </a:r>
            <a:r>
              <a:rPr lang="tr-TR" b="1" dirty="0" smtClean="0">
                <a:solidFill>
                  <a:prstClr val="black"/>
                </a:solidFill>
                <a:latin typeface="Cambria"/>
                <a:cs typeface="Cambria"/>
              </a:rPr>
              <a:t> </a:t>
            </a:r>
            <a:r>
              <a:rPr lang="tr-TR" b="1" dirty="0">
                <a:solidFill>
                  <a:prstClr val="black"/>
                </a:solidFill>
                <a:latin typeface="Cambria"/>
                <a:cs typeface="Cambria"/>
              </a:rPr>
              <a:t>temeli olarak müdahil olmama prensibi</a:t>
            </a:r>
            <a:r>
              <a:rPr lang="tr-TR" dirty="0">
                <a:solidFill>
                  <a:prstClr val="black"/>
                </a:solidFill>
                <a:latin typeface="Cambria"/>
                <a:cs typeface="Cambria"/>
              </a:rPr>
              <a:t>ni </a:t>
            </a:r>
            <a:r>
              <a:rPr lang="tr-TR" dirty="0" smtClean="0">
                <a:solidFill>
                  <a:prstClr val="black"/>
                </a:solidFill>
                <a:latin typeface="Cambria"/>
                <a:cs typeface="Cambria"/>
              </a:rPr>
              <a:t>savunuyor. </a:t>
            </a:r>
            <a:r>
              <a:rPr lang="tr-TR" b="1" dirty="0">
                <a:solidFill>
                  <a:prstClr val="black"/>
                </a:solidFill>
                <a:latin typeface="Cambria"/>
                <a:cs typeface="Cambria"/>
              </a:rPr>
              <a:t>Hükümetler ülkelerinin ekonomisinin dışında kalmalıydı</a:t>
            </a:r>
            <a:r>
              <a:rPr lang="tr-TR" dirty="0">
                <a:solidFill>
                  <a:prstClr val="black"/>
                </a:solidFill>
                <a:latin typeface="Cambria"/>
                <a:cs typeface="Cambria"/>
              </a:rPr>
              <a:t>. </a:t>
            </a:r>
            <a:endParaRPr lang="tr-TR" dirty="0" smtClean="0">
              <a:solidFill>
                <a:prstClr val="black"/>
              </a:solidFill>
              <a:latin typeface="Cambria"/>
              <a:cs typeface="Cambria"/>
            </a:endParaRPr>
          </a:p>
          <a:p>
            <a:pPr lvl="0"/>
            <a:r>
              <a:rPr lang="tr-TR" b="1" dirty="0" smtClean="0">
                <a:solidFill>
                  <a:prstClr val="black"/>
                </a:solidFill>
                <a:latin typeface="Cambria"/>
                <a:cs typeface="Cambria"/>
              </a:rPr>
              <a:t>Üretim </a:t>
            </a:r>
            <a:r>
              <a:rPr lang="tr-TR" b="1" dirty="0">
                <a:solidFill>
                  <a:prstClr val="black"/>
                </a:solidFill>
                <a:latin typeface="Cambria"/>
                <a:cs typeface="Cambria"/>
              </a:rPr>
              <a:t>üzerinde herhangi bir kısıtlama, ticaretin önünde herhangi bir engel ve herhangi bir gümrük vergisi olmamalıydı.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810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57200" y="867834"/>
            <a:ext cx="8229600" cy="5258330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>
                <a:latin typeface="Cambria"/>
                <a:cs typeface="Cambria"/>
              </a:rPr>
              <a:t>‘</a:t>
            </a:r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Birinci Dünya’ ‘demokratik batıyı’, ’i</a:t>
            </a:r>
            <a:r>
              <a:rPr lang="tr-TR" b="1" i="1" dirty="0" smtClean="0">
                <a:solidFill>
                  <a:schemeClr val="tx1"/>
                </a:solidFill>
                <a:latin typeface="Cambria"/>
                <a:cs typeface="Cambria"/>
              </a:rPr>
              <a:t>kinci Dünya’ </a:t>
            </a:r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sosyalist olan ülkeleri ifade etmek için kullanılır.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Az gelişmiş ülkeler ise </a:t>
            </a:r>
            <a:r>
              <a:rPr lang="tr-TR" i="1" dirty="0" smtClean="0">
                <a:solidFill>
                  <a:schemeClr val="tx1"/>
                </a:solidFill>
                <a:latin typeface="Cambria"/>
                <a:cs typeface="Cambria"/>
              </a:rPr>
              <a:t>‘Üçüncü Dünya‘yı oluşturur.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Komünizm doruğu: 1949-1989 arası 40 yıllık dönem.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1985 yılındaki 23 ülkeye karşılık şu an sadece beş Komünist devlet varlığını sürdürmektedir: Çin, Küba, Laos, Kuzey Kore ve 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V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ietnam.</a:t>
            </a:r>
          </a:p>
          <a:p>
            <a:r>
              <a:rPr lang="tr-TR" b="1" dirty="0" err="1" smtClean="0">
                <a:solidFill>
                  <a:schemeClr val="tx1"/>
                </a:solidFill>
                <a:latin typeface="Cambria"/>
                <a:cs typeface="Cambria"/>
              </a:rPr>
              <a:t>Marx</a:t>
            </a:r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 ve Engels’ten </a:t>
            </a:r>
            <a:r>
              <a:rPr lang="tr-TR" b="1" dirty="0">
                <a:solidFill>
                  <a:schemeClr val="tx1"/>
                </a:solidFill>
                <a:latin typeface="Cambria"/>
                <a:cs typeface="Cambria"/>
              </a:rPr>
              <a:t>ilham alan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ve Rusya’da 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1917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Bolşevik 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Devrimiyle ortaya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çıkan </a:t>
            </a:r>
            <a:r>
              <a:rPr lang="tr-TR" b="1" dirty="0">
                <a:solidFill>
                  <a:schemeClr val="tx1"/>
                </a:solidFill>
                <a:latin typeface="Cambria"/>
                <a:cs typeface="Cambria"/>
              </a:rPr>
              <a:t>Komünizm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,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farklı 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ülkelerde farklı seyirler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izlemiştir. Ancak bütün 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Komünist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rejimlerin ortak niteliği </a:t>
            </a:r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otoriter ve totaliter sistemler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olmalarıdır. Yani 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bireysel özgürlüğü değil otoriteye itaat etmeyi teşvik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eder ve çok </a:t>
            </a:r>
            <a:r>
              <a:rPr lang="tr-TR" dirty="0">
                <a:solidFill>
                  <a:schemeClr val="tx1"/>
                </a:solidFill>
                <a:latin typeface="Cambria"/>
                <a:cs typeface="Cambria"/>
              </a:rPr>
              <a:t>partili rejime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karşıdırlar.</a:t>
            </a:r>
            <a:endParaRPr lang="tr-TR" dirty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67833"/>
          </a:xfrm>
        </p:spPr>
        <p:txBody>
          <a:bodyPr/>
          <a:lstStyle/>
          <a:p>
            <a:r>
              <a:rPr lang="tr-TR" sz="4400" b="1" dirty="0" smtClean="0">
                <a:solidFill>
                  <a:srgbClr val="FF0000"/>
                </a:solidFill>
                <a:latin typeface="Cambria"/>
                <a:cs typeface="Cambria"/>
              </a:rPr>
              <a:t>İkinci Dünya: Komünizm</a:t>
            </a:r>
            <a:endParaRPr lang="tr-TR" sz="44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549807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57200" y="1185332"/>
            <a:ext cx="8229600" cy="4940831"/>
          </a:xfrm>
        </p:spPr>
        <p:txBody>
          <a:bodyPr>
            <a:normAutofit fontScale="925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1900’lü yıllara gelindiğinde ABD,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dünya sisteminin çekirdek ülkelerden biri haline gelmiş ve kömür, demir ve pamuk üretiminde </a:t>
            </a:r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Birleşik </a:t>
            </a:r>
            <a:r>
              <a:rPr lang="tr-TR" b="1" dirty="0" err="1" smtClean="0">
                <a:solidFill>
                  <a:schemeClr val="tx1"/>
                </a:solidFill>
                <a:latin typeface="Cambria"/>
                <a:cs typeface="Cambria"/>
              </a:rPr>
              <a:t>Krallık’ı</a:t>
            </a:r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 geride bırakmıştı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.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Japonya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 20-30 yıl içinde el emeğine dayalı bir ortaçağ ekonomisinden sanayileşmiş bir ekonomide dönüşümünü tamamlamıştır. </a:t>
            </a:r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1900 yılına gelindiğinde yarı-çevreye, 1945 yılından 1970 yılına kadarki dönemde ise merkez ülkelere dahil olmuştur. 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4833"/>
          </a:xfrm>
        </p:spPr>
        <p:txBody>
          <a:bodyPr/>
          <a:lstStyle/>
          <a:p>
            <a:r>
              <a:rPr lang="tr-TR" sz="4000" b="1" dirty="0" smtClean="0">
                <a:solidFill>
                  <a:srgbClr val="FF0000"/>
                </a:solidFill>
                <a:latin typeface="Cambria"/>
                <a:cs typeface="Cambria"/>
              </a:rPr>
              <a:t>GÜNÜMÜZ DÜNYA SİSTEMİ</a:t>
            </a:r>
            <a:endParaRPr lang="tr-TR" sz="4000" b="1" dirty="0">
              <a:solidFill>
                <a:srgbClr val="FF0000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290799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57200" y="275168"/>
            <a:ext cx="8229600" cy="5850996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Hindistan ve Çin son dönemde yarı çevreden merkeze yönelmeye başlarken, Brezilya, Türkiye, Endonezya gibi ülkeler yarı-çevre ülkelerin liderleri olmuşlardır</a:t>
            </a:r>
            <a:r>
              <a:rPr lang="tr-TR" b="1" dirty="0" smtClean="0">
                <a:latin typeface="Cambria"/>
                <a:cs typeface="Cambria"/>
              </a:rPr>
              <a:t>. 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Cambria"/>
                <a:cs typeface="Cambria"/>
              </a:rPr>
              <a:t>Sanayileşme yenilenebilir kaynaklardan ziyade fosil yakıtların kullanımına dayalı bir gelişme izlemiştir. </a:t>
            </a:r>
            <a:r>
              <a:rPr lang="tr-TR" dirty="0" smtClean="0">
                <a:solidFill>
                  <a:schemeClr val="tx1"/>
                </a:solidFill>
                <a:latin typeface="Cambria"/>
                <a:cs typeface="Cambria"/>
              </a:rPr>
              <a:t>Bugün dünya, bu kaynakları elde etmek için yaşanan savaşların arenası haline gelmiştir. </a:t>
            </a:r>
          </a:p>
          <a:p>
            <a:endParaRPr lang="tr-TR" b="1" dirty="0" smtClean="0">
              <a:latin typeface="Cambria"/>
              <a:cs typeface="Cambria"/>
            </a:endParaRPr>
          </a:p>
          <a:p>
            <a:endParaRPr lang="tr-TR" dirty="0" smtClean="0">
              <a:solidFill>
                <a:schemeClr val="tx1"/>
              </a:solidFill>
              <a:latin typeface="Cambria"/>
              <a:cs typeface="Cambria"/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75167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7960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Yararlanılan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dirty="0" err="1">
                <a:solidFill>
                  <a:srgbClr val="3366FF"/>
                </a:solidFill>
              </a:rPr>
              <a:t>Kottak</a:t>
            </a:r>
            <a:r>
              <a:rPr lang="tr-TR" dirty="0">
                <a:solidFill>
                  <a:srgbClr val="3366FF"/>
                </a:solidFill>
              </a:rPr>
              <a:t>, C. P. (2014). Antropoloji: İnsan Çeşitliliğine Bir Bakış. İstanbul: Deki Yayınevi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1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2">
                    <a:lumMod val="25000"/>
                  </a:schemeClr>
                </a:solidFill>
              </a:rPr>
              <a:t>TİPLER ve EĞİLİMLER</a:t>
            </a:r>
            <a:endParaRPr lang="tr-TR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683568" y="1412776"/>
            <a:ext cx="770485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tr-TR" sz="3000" dirty="0" smtClean="0"/>
              <a:t>Yüzlerce farklı bölgede yürütülen etnografya ve arkeoloji çalışmaları, ekonomi ile toplumsal ve siyasi örgütlenme konuları arasında pek çok bağlantı ortaya koymuştur.</a:t>
            </a:r>
          </a:p>
          <a:p>
            <a:pPr marL="457200" indent="-457200">
              <a:buFontTx/>
              <a:buChar char="-"/>
            </a:pPr>
            <a:r>
              <a:rPr lang="tr-TR" sz="3000" dirty="0" smtClean="0"/>
              <a:t> Antropolog Elman Service siyasi örgütlenmenin dört tür, ya da düzeyini tanımlamıştır: </a:t>
            </a:r>
          </a:p>
          <a:p>
            <a:r>
              <a:rPr lang="tr-TR" sz="3000" dirty="0"/>
              <a:t>	</a:t>
            </a:r>
            <a:r>
              <a:rPr lang="tr-TR" sz="4000" b="1" dirty="0" smtClean="0"/>
              <a:t>takım, kabile, şeflik ve devlet.</a:t>
            </a:r>
          </a:p>
          <a:p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107810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611560" y="1955658"/>
            <a:ext cx="8424936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>
                <a:solidFill>
                  <a:schemeClr val="bg2">
                    <a:lumMod val="25000"/>
                  </a:schemeClr>
                </a:solidFill>
              </a:rPr>
              <a:t>Takım</a:t>
            </a:r>
            <a:r>
              <a:rPr lang="tr-TR" sz="3600" b="1" dirty="0" smtClean="0"/>
              <a:t>, avcı-toplayıcı toplumlarda görülen, bütün üyeleri akrabalık ya da evlilik yoluyla birbirine bağlı olan akrabalığa dayalı bir gruptur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625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467544" y="620688"/>
            <a:ext cx="83529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b="1" dirty="0" smtClean="0">
                <a:solidFill>
                  <a:schemeClr val="bg2">
                    <a:lumMod val="25000"/>
                  </a:schemeClr>
                </a:solidFill>
              </a:rPr>
              <a:t>Kabileler </a:t>
            </a:r>
            <a:r>
              <a:rPr lang="tr-TR" sz="3000" b="1" dirty="0" smtClean="0"/>
              <a:t>bahçecilik ya da hayvancılık </a:t>
            </a:r>
            <a:r>
              <a:rPr lang="tr-TR" sz="3000" dirty="0" smtClean="0"/>
              <a:t>gibi yoğun olmayan yiyecek üretimi faaliyetlerinin yürütüldüğü ekonomilere sahiptir. </a:t>
            </a:r>
          </a:p>
          <a:p>
            <a:endParaRPr lang="tr-TR" sz="3000" dirty="0"/>
          </a:p>
          <a:p>
            <a:r>
              <a:rPr lang="tr-TR" sz="3000" b="1" dirty="0" smtClean="0"/>
              <a:t>Aynı kökenden gelmeye (klan ya da soy) bağlı</a:t>
            </a:r>
            <a:r>
              <a:rPr lang="tr-TR" sz="3000" dirty="0" smtClean="0"/>
              <a:t> olup, akrabalığa dayalı topluluklar halinde ve köy ölçeğindeki yerleşimlerde yaşayan kabilelerde resmi </a:t>
            </a:r>
            <a:r>
              <a:rPr lang="tr-TR" sz="3000" b="1" dirty="0" smtClean="0"/>
              <a:t>bir hükümet ya da siyasi kararları uygulamaya koyma işlevini üstlenebilecek herhangi bir araç yoktur.</a:t>
            </a:r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2694956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539552" y="971963"/>
            <a:ext cx="79928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000" b="1" dirty="0" smtClean="0">
                <a:solidFill>
                  <a:schemeClr val="bg2">
                    <a:lumMod val="25000"/>
                  </a:schemeClr>
                </a:solidFill>
              </a:rPr>
              <a:t>Şeflik</a:t>
            </a:r>
            <a:r>
              <a:rPr lang="tr-TR" sz="3000" b="1" dirty="0" smtClean="0"/>
              <a:t>, kabile ile devlet arasında yer alan </a:t>
            </a:r>
            <a:r>
              <a:rPr lang="tr-TR" sz="3000" dirty="0" smtClean="0"/>
              <a:t>bir </a:t>
            </a:r>
            <a:r>
              <a:rPr lang="tr-TR" sz="3000" dirty="0" err="1" smtClean="0"/>
              <a:t>sosyopolitik</a:t>
            </a:r>
            <a:r>
              <a:rPr lang="tr-TR" sz="3000" dirty="0" smtClean="0"/>
              <a:t> örgütlenme türüdür. </a:t>
            </a:r>
            <a:endParaRPr lang="tr-TR" sz="3000" dirty="0"/>
          </a:p>
          <a:p>
            <a:endParaRPr lang="tr-TR" sz="3000" dirty="0"/>
          </a:p>
          <a:p>
            <a:r>
              <a:rPr lang="tr-TR" sz="3000" b="1" dirty="0" smtClean="0"/>
              <a:t>Şeflikler</a:t>
            </a:r>
            <a:r>
              <a:rPr lang="tr-TR" sz="3000" dirty="0" smtClean="0"/>
              <a:t>, her ne kadar takım ve kabileler gibi akrabalık temelli örgütlenmeler olsalar da, kaynaklara erişim yani bazılarının </a:t>
            </a:r>
            <a:r>
              <a:rPr lang="tr-TR" sz="3000" b="1" dirty="0" smtClean="0"/>
              <a:t>diğerlerine oranla daha fazla varlık, itibar ve güce sahip olmaları konusunda farklılıklar sergiler ve kalıcı bir siyasi örgütlenme şekline sahiptir.</a:t>
            </a:r>
            <a:endParaRPr lang="tr-TR" sz="3000" b="1" dirty="0"/>
          </a:p>
        </p:txBody>
      </p:sp>
    </p:spTree>
    <p:extLst>
      <p:ext uri="{BB962C8B-B14F-4D97-AF65-F5344CB8AC3E}">
        <p14:creationId xmlns:p14="http://schemas.microsoft.com/office/powerpoint/2010/main" val="5871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/>
          <p:nvPr/>
        </p:nvSpPr>
        <p:spPr>
          <a:xfrm>
            <a:off x="611559" y="2011385"/>
            <a:ext cx="79928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b="1" dirty="0" smtClean="0">
                <a:solidFill>
                  <a:schemeClr val="bg2">
                    <a:lumMod val="25000"/>
                  </a:schemeClr>
                </a:solidFill>
              </a:rPr>
              <a:t>Devlet</a:t>
            </a:r>
            <a:r>
              <a:rPr lang="tr-TR" sz="3600" b="1" dirty="0" smtClean="0"/>
              <a:t>, resmi bir hükümet yapısı ve sosyoekonomik katmanlaşma olgusuna dayanan bir </a:t>
            </a:r>
            <a:r>
              <a:rPr lang="tr-TR" sz="3600" b="1" dirty="0" err="1" smtClean="0"/>
              <a:t>sosyopolitik</a:t>
            </a:r>
            <a:r>
              <a:rPr lang="tr-TR" sz="3600" b="1" dirty="0" smtClean="0"/>
              <a:t> örgütlenme şeklidir.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47632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984807"/>
                </a:solidFill>
              </a:rPr>
              <a:t>TAKIMLAR ve KABİLELER</a:t>
            </a:r>
            <a:endParaRPr lang="tr-TR" b="1" dirty="0">
              <a:solidFill>
                <a:srgbClr val="984807"/>
              </a:solidFill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323528" y="1268760"/>
            <a:ext cx="8064896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b="1" dirty="0" smtClean="0">
                <a:solidFill>
                  <a:schemeClr val="bg2">
                    <a:lumMod val="25000"/>
                  </a:schemeClr>
                </a:solidFill>
              </a:rPr>
              <a:t>Avcı-Toplayıcı Takımlar</a:t>
            </a:r>
          </a:p>
          <a:p>
            <a:r>
              <a:rPr lang="tr-TR" sz="2500" dirty="0" smtClean="0"/>
              <a:t>Bugün </a:t>
            </a:r>
            <a:r>
              <a:rPr lang="tr-TR" sz="2500" b="1" dirty="0" smtClean="0"/>
              <a:t>kendi toplulukları dışındaki </a:t>
            </a:r>
            <a:r>
              <a:rPr lang="tr-TR" sz="2500" b="1" dirty="0" err="1" smtClean="0"/>
              <a:t>sosyopolitik</a:t>
            </a:r>
            <a:r>
              <a:rPr lang="tr-TR" sz="2500" b="1" dirty="0" smtClean="0"/>
              <a:t> gruplarla ilişki halinde olmaları </a:t>
            </a:r>
            <a:r>
              <a:rPr lang="tr-TR" sz="2500" dirty="0" smtClean="0"/>
              <a:t>onları taş devrindeki avcı-toplayıcılardan önemli ölçüde farklılaştırmıştır. </a:t>
            </a:r>
          </a:p>
          <a:p>
            <a:endParaRPr lang="tr-TR" sz="2500" dirty="0"/>
          </a:p>
          <a:p>
            <a:r>
              <a:rPr lang="tr-TR" sz="2500" dirty="0" smtClean="0"/>
              <a:t>Bugün avcı-toplayıcı topluluklar, </a:t>
            </a:r>
            <a:r>
              <a:rPr lang="tr-TR" sz="2500" b="1" dirty="0" smtClean="0"/>
              <a:t>ulus-devletler bünyesinde ve dünyayla etkileşim halinde yaşamaktadır. </a:t>
            </a:r>
            <a:r>
              <a:rPr lang="tr-TR" sz="2500" dirty="0" smtClean="0"/>
              <a:t>Günümüzde yiyecek üreticileriyle ticaret yapmayan avcı-toplayıcı topluluk yoktur. Hatta </a:t>
            </a:r>
            <a:r>
              <a:rPr lang="tr-TR" sz="2500" b="1" dirty="0" smtClean="0"/>
              <a:t>çoğu avcı-toplayıcı topluluk en azından kısmen hükümetler ya da misyonerler tarafından temin edilen yiyeceklere bağımlı durumdadır.</a:t>
            </a:r>
            <a:endParaRPr lang="tr-TR" sz="2500" b="1" dirty="0"/>
          </a:p>
        </p:txBody>
      </p:sp>
    </p:spTree>
    <p:extLst>
      <p:ext uri="{BB962C8B-B14F-4D97-AF65-F5344CB8AC3E}">
        <p14:creationId xmlns:p14="http://schemas.microsoft.com/office/powerpoint/2010/main" val="4055196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984807"/>
                </a:solidFill>
              </a:rPr>
              <a:t>ŞEFLİKLER</a:t>
            </a:r>
            <a:endParaRPr lang="en-US" dirty="0">
              <a:solidFill>
                <a:srgbClr val="98480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r>
              <a:rPr lang="en-US" dirty="0" err="1" smtClean="0"/>
              <a:t>Devletlerden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r>
              <a:rPr lang="en-US" dirty="0" smtClean="0"/>
              <a:t>: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 </a:t>
            </a:r>
            <a:r>
              <a:rPr lang="en-US" dirty="0" err="1" smtClean="0"/>
              <a:t>kalıtsaldır</a:t>
            </a:r>
            <a:endParaRPr lang="en-US" dirty="0" smtClean="0"/>
          </a:p>
          <a:p>
            <a:r>
              <a:rPr lang="en-US" dirty="0" err="1" smtClean="0"/>
              <a:t>Takım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Kabilelerden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r>
              <a:rPr lang="en-US" dirty="0" smtClean="0"/>
              <a:t>: </a:t>
            </a:r>
            <a:r>
              <a:rPr lang="en-US" dirty="0" err="1" smtClean="0"/>
              <a:t>Kesin</a:t>
            </a:r>
            <a:r>
              <a:rPr lang="en-US" dirty="0" smtClean="0"/>
              <a:t> </a:t>
            </a:r>
            <a:r>
              <a:rPr lang="en-US" dirty="0" err="1" smtClean="0"/>
              <a:t>sınırlarla</a:t>
            </a:r>
            <a:r>
              <a:rPr lang="en-US" dirty="0" smtClean="0"/>
              <a:t> </a:t>
            </a:r>
            <a:r>
              <a:rPr lang="en-US" dirty="0" err="1" smtClean="0"/>
              <a:t>belirlenmiş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devamlılık</a:t>
            </a:r>
            <a:r>
              <a:rPr lang="en-US" dirty="0" smtClean="0"/>
              <a:t>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alanları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sistemlerle</a:t>
            </a:r>
            <a:r>
              <a:rPr lang="en-US" dirty="0" smtClean="0"/>
              <a:t> </a:t>
            </a:r>
            <a:r>
              <a:rPr lang="en-US" dirty="0" err="1" smtClean="0"/>
              <a:t>yönetirler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dağıtıma</a:t>
            </a:r>
            <a:r>
              <a:rPr lang="en-US" dirty="0" smtClean="0"/>
              <a:t> </a:t>
            </a:r>
            <a:r>
              <a:rPr lang="en-US" dirty="0" err="1" smtClean="0"/>
              <a:t>dayanır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Örnek</a:t>
            </a:r>
            <a:r>
              <a:rPr lang="en-US" dirty="0" smtClean="0"/>
              <a:t> </a:t>
            </a:r>
            <a:r>
              <a:rPr lang="en-US" dirty="0" err="1" smtClean="0"/>
              <a:t>Şeflikler</a:t>
            </a:r>
            <a:r>
              <a:rPr lang="en-US" dirty="0" smtClean="0"/>
              <a:t>: Amazon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Polinezya</a:t>
            </a:r>
            <a:r>
              <a:rPr lang="en-US" dirty="0" smtClean="0"/>
              <a:t> </a:t>
            </a:r>
            <a:r>
              <a:rPr lang="en-US" dirty="0" err="1" smtClean="0"/>
              <a:t>bölgeleri</a:t>
            </a:r>
            <a:endParaRPr lang="en-US" dirty="0" smtClean="0"/>
          </a:p>
          <a:p>
            <a:r>
              <a:rPr lang="en-US" dirty="0" err="1" smtClean="0"/>
              <a:t>Statü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 </a:t>
            </a:r>
            <a:r>
              <a:rPr lang="en-US" dirty="0" err="1" smtClean="0"/>
              <a:t>soyun</a:t>
            </a:r>
            <a:r>
              <a:rPr lang="en-US" dirty="0" smtClean="0"/>
              <a:t> </a:t>
            </a:r>
            <a:r>
              <a:rPr lang="en-US" dirty="0" err="1" smtClean="0"/>
              <a:t>geçmişine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belirlenir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71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1360</Words>
  <Application>Microsoft Macintosh PowerPoint</Application>
  <PresentationFormat>On-screen Show (4:3)</PresentationFormat>
  <Paragraphs>96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SİYASAL SİSTEMLER</vt:lpstr>
      <vt:lpstr>PowerPoint Presentation</vt:lpstr>
      <vt:lpstr>TİPLER ve EĞİLİMLER</vt:lpstr>
      <vt:lpstr>PowerPoint Presentation</vt:lpstr>
      <vt:lpstr>PowerPoint Presentation</vt:lpstr>
      <vt:lpstr>PowerPoint Presentation</vt:lpstr>
      <vt:lpstr>PowerPoint Presentation</vt:lpstr>
      <vt:lpstr>TAKIMLAR ve KABİLELER</vt:lpstr>
      <vt:lpstr>ŞEFLİKLER</vt:lpstr>
      <vt:lpstr>PowerPoint Presentation</vt:lpstr>
      <vt:lpstr>PowerPoint Presentation</vt:lpstr>
      <vt:lpstr>Dünya Sistemi</vt:lpstr>
      <vt:lpstr>PowerPoint Presentation</vt:lpstr>
      <vt:lpstr>Sanayileşme</vt:lpstr>
      <vt:lpstr>Sanayi Devrimi Neden Oldu?</vt:lpstr>
      <vt:lpstr>Endüstriyel Tabakalaşma</vt:lpstr>
      <vt:lpstr>PowerPoint Presentation</vt:lpstr>
      <vt:lpstr>Modern Tabakalaşma Sistemleri </vt:lpstr>
      <vt:lpstr>PowerPoint Presentation</vt:lpstr>
      <vt:lpstr>Sömürgecilik</vt:lpstr>
      <vt:lpstr>Kalkınma</vt:lpstr>
      <vt:lpstr>Neoliberalizm</vt:lpstr>
      <vt:lpstr>PowerPoint Presentation</vt:lpstr>
      <vt:lpstr>İkinci Dünya: Komünizm</vt:lpstr>
      <vt:lpstr>GÜNÜMÜZ DÜNYA SİSTEMİ</vt:lpstr>
      <vt:lpstr>PowerPoint Presentation</vt:lpstr>
      <vt:lpstr>PowerPoint Presentation</vt:lpstr>
    </vt:vector>
  </TitlesOfParts>
  <Company>ahmet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Dünya Sistemi ve Sömürgecilik</dc:title>
  <dc:creator>ahmet ahmet</dc:creator>
  <cp:lastModifiedBy>ahmet ahmet</cp:lastModifiedBy>
  <cp:revision>3</cp:revision>
  <dcterms:created xsi:type="dcterms:W3CDTF">2018-02-22T15:58:29Z</dcterms:created>
  <dcterms:modified xsi:type="dcterms:W3CDTF">2018-02-23T12:10:50Z</dcterms:modified>
</cp:coreProperties>
</file>