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9" r:id="rId1"/>
  </p:sldMasterIdLst>
  <p:notesMasterIdLst>
    <p:notesMasterId r:id="rId12"/>
  </p:notesMasterIdLst>
  <p:handoutMasterIdLst>
    <p:handoutMasterId r:id="rId13"/>
  </p:handoutMasterIdLst>
  <p:sldIdLst>
    <p:sldId id="500" r:id="rId2"/>
    <p:sldId id="280" r:id="rId3"/>
    <p:sldId id="479" r:id="rId4"/>
    <p:sldId id="452" r:id="rId5"/>
    <p:sldId id="276" r:id="rId6"/>
    <p:sldId id="258" r:id="rId7"/>
    <p:sldId id="384" r:id="rId8"/>
    <p:sldId id="259" r:id="rId9"/>
    <p:sldId id="260" r:id="rId10"/>
    <p:sldId id="501" r:id="rId11"/>
  </p:sldIdLst>
  <p:sldSz cx="9144000" cy="6858000" type="screen4x3"/>
  <p:notesSz cx="6808788" cy="982345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7" autoAdjust="0"/>
    <p:restoredTop sz="50067" autoAdjust="0"/>
  </p:normalViewPr>
  <p:slideViewPr>
    <p:cSldViewPr>
      <p:cViewPr varScale="1">
        <p:scale>
          <a:sx n="110" d="100"/>
          <a:sy n="110" d="100"/>
        </p:scale>
        <p:origin x="16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DEEE3FC-F211-4B26-BAC2-285A9CB15820}" type="datetimeFigureOut">
              <a:rPr lang="tr-TR"/>
              <a:pPr>
                <a:defRPr/>
              </a:pPr>
              <a:t>7.03.2021</a:t>
            </a:fld>
            <a:endParaRPr lang="tr-TR"/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5F1CF1-98E4-4D66-8C70-D95BBECAB4E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242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36600"/>
            <a:ext cx="4913312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65663"/>
            <a:ext cx="5446712" cy="442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ADFA10-4B49-4354-89E5-DC342D604C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414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80F7A-B794-46BA-A30B-243FB40C2DA6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14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06E7A0-69F7-4094-927D-25880FBB4906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917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E2FFA4-0825-4A89-B781-AFEA43AA11B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128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71FC5-AAEB-4C3A-A55D-A7CF76FE5B4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612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BDE9C-A965-4C5E-A99A-BF0404BD2F18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636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BDE9C-A965-4C5E-A99A-BF0404BD2F18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197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4D2BC-7762-429F-B905-740547CD986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17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CE8ED-0D90-431F-B4FB-D305E6448EE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43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B8714-F525-41E4-854F-BC2936BADA7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40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B98EA-7B98-4B27-A623-D4B28588FB9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80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46FDC-3B45-4077-B724-A7C2E746D23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19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BCA37-3C66-49DE-AE74-216C1ECE49E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62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82931-8BA2-401C-8ECC-02BC02C631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68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CB348-BF9D-444A-BAEB-7923D3E901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63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8BB16-95C0-45C1-ACF0-A1A45C3A9FF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32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2E83C4-66B5-48FA-8E41-E6F73E65459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48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6DB18-46FD-45DE-84C4-FDE16CFD4F1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75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B269D7-B9A0-4B99-AD59-7B0A569834B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91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23528" y="2348880"/>
            <a:ext cx="7886700" cy="85516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Bakterilerin Morfolojisi</a:t>
            </a:r>
          </a:p>
        </p:txBody>
      </p:sp>
    </p:spTree>
    <p:extLst>
      <p:ext uri="{BB962C8B-B14F-4D97-AF65-F5344CB8AC3E}">
        <p14:creationId xmlns:p14="http://schemas.microsoft.com/office/powerpoint/2010/main" val="109691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836712"/>
            <a:ext cx="8229600" cy="6477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Ödev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1768" y="2060848"/>
            <a:ext cx="8301360" cy="1512168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Bakterilerin mikroskobik ve </a:t>
            </a:r>
            <a:r>
              <a:rPr lang="tr-TR" sz="2800" dirty="0" err="1">
                <a:latin typeface="Times New Roman" pitchFamily="18" charset="0"/>
              </a:rPr>
              <a:t>makroskopik</a:t>
            </a:r>
            <a:r>
              <a:rPr lang="tr-TR" sz="2800" dirty="0">
                <a:latin typeface="Times New Roman" pitchFamily="18" charset="0"/>
              </a:rPr>
              <a:t> morfoloji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Bakterilerde boyama yöntemleri</a:t>
            </a:r>
          </a:p>
        </p:txBody>
      </p:sp>
    </p:spTree>
    <p:extLst>
      <p:ext uri="{BB962C8B-B14F-4D97-AF65-F5344CB8AC3E}">
        <p14:creationId xmlns:p14="http://schemas.microsoft.com/office/powerpoint/2010/main" val="153164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1560" y="1124744"/>
            <a:ext cx="8229600" cy="922338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>
                <a:latin typeface="Times New Roman" pitchFamily="18" charset="0"/>
              </a:rPr>
              <a:t>Bakterilerin Morfolojisi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2852936"/>
            <a:ext cx="6142950" cy="182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Bireysel Morfoloji (</a:t>
            </a:r>
            <a:r>
              <a:rPr lang="tr-TR" sz="2800" dirty="0" err="1">
                <a:latin typeface="Times New Roman" pitchFamily="18" charset="0"/>
              </a:rPr>
              <a:t>Mikroskopik</a:t>
            </a:r>
            <a:r>
              <a:rPr lang="tr-TR" sz="2800" dirty="0">
                <a:latin typeface="Times New Roman" pitchFamily="18" charset="0"/>
              </a:rPr>
              <a:t>)</a:t>
            </a:r>
          </a:p>
          <a:p>
            <a:pPr eaLnBrk="1" hangingPunct="1">
              <a:buNone/>
              <a:defRPr/>
            </a:pP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Koloni Morfolojisi (</a:t>
            </a:r>
            <a:r>
              <a:rPr lang="tr-TR" sz="2800" dirty="0" err="1">
                <a:latin typeface="Times New Roman" pitchFamily="18" charset="0"/>
              </a:rPr>
              <a:t>Makroskopik</a:t>
            </a:r>
            <a:r>
              <a:rPr lang="tr-TR" sz="2800" dirty="0">
                <a:latin typeface="Times New Roman" pitchFamily="18" charset="0"/>
              </a:rPr>
              <a:t>)</a:t>
            </a:r>
          </a:p>
          <a:p>
            <a:pPr eaLnBrk="1" hangingPunct="1">
              <a:defRPr/>
            </a:pPr>
            <a:endParaRPr lang="tr-TR" sz="28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/>
          </a:bodyPr>
          <a:lstStyle/>
          <a:p>
            <a:r>
              <a:rPr lang="tr-TR" sz="3600" b="1" dirty="0">
                <a:latin typeface="Times New Roman" pitchFamily="18" charset="0"/>
              </a:rPr>
              <a:t>Bireysel Morfoloji (</a:t>
            </a:r>
            <a:r>
              <a:rPr lang="tr-TR" sz="3600" b="1" dirty="0" err="1">
                <a:latin typeface="Times New Roman" pitchFamily="18" charset="0"/>
              </a:rPr>
              <a:t>Mikroskopik</a:t>
            </a:r>
            <a:r>
              <a:rPr lang="tr-TR" sz="3600" b="1" dirty="0">
                <a:latin typeface="Times New Roman" pitchFamily="18" charset="0"/>
              </a:rPr>
              <a:t>)</a:t>
            </a:r>
            <a:endParaRPr lang="tr-TR" sz="3600" b="1" dirty="0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FC58CBFA-48A1-0549-BC88-EAF09701A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08297"/>
              </p:ext>
            </p:extLst>
          </p:nvPr>
        </p:nvGraphicFramePr>
        <p:xfrm>
          <a:off x="457200" y="1397000"/>
          <a:ext cx="8291264" cy="4768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731">
                  <a:extLst>
                    <a:ext uri="{9D8B030D-6E8A-4147-A177-3AD203B41FA5}">
                      <a16:colId xmlns:a16="http://schemas.microsoft.com/office/drawing/2014/main" val="336022364"/>
                    </a:ext>
                  </a:extLst>
                </a:gridCol>
                <a:gridCol w="6353533">
                  <a:extLst>
                    <a:ext uri="{9D8B030D-6E8A-4147-A177-3AD203B41FA5}">
                      <a16:colId xmlns:a16="http://schemas.microsoft.com/office/drawing/2014/main" val="899349975"/>
                    </a:ext>
                  </a:extLst>
                </a:gridCol>
              </a:tblGrid>
              <a:tr h="567655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Mikroskopi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Bakteri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55648"/>
                  </a:ext>
                </a:extLst>
              </a:tr>
              <a:tr h="1475904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Streptococcus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Diplokok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Streptokok, Stafilokok,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Sarsina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Tetrakok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121616"/>
                  </a:ext>
                </a:extLst>
              </a:tr>
              <a:tr h="1021779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Çomak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Salmonella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E.coli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Vibrio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Clostridium</a:t>
                      </a:r>
                      <a:r>
                        <a:rPr lang="tr-TR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Bacillus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312918"/>
                  </a:ext>
                </a:extLst>
              </a:tr>
              <a:tr h="567655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Leptospira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583596"/>
                  </a:ext>
                </a:extLst>
              </a:tr>
              <a:tr h="567655">
                <a:tc rowSpan="2"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Pleomorfik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Mycoplasma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404655"/>
                  </a:ext>
                </a:extLst>
              </a:tr>
              <a:tr h="567655">
                <a:tc vMerge="1">
                  <a:txBody>
                    <a:bodyPr/>
                    <a:lstStyle/>
                    <a:p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L-formları, </a:t>
                      </a:r>
                      <a:r>
                        <a:rPr lang="tr-TR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involüsyon</a:t>
                      </a:r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formları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8898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 pitchFamily="18" charset="0"/>
              </a:rPr>
              <a:t>Koloni Morfolojisi (</a:t>
            </a:r>
            <a:r>
              <a:rPr lang="tr-TR" sz="3600" b="1" dirty="0" err="1">
                <a:latin typeface="Times New Roman" pitchFamily="18" charset="0"/>
              </a:rPr>
              <a:t>Makroskopik</a:t>
            </a:r>
            <a:r>
              <a:rPr lang="tr-TR" sz="3600" b="1" dirty="0">
                <a:latin typeface="Times New Roman" pitchFamily="18" charset="0"/>
              </a:rPr>
              <a:t>)</a:t>
            </a:r>
            <a:endParaRPr lang="tr-TR" sz="3600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432042" y="1916832"/>
            <a:ext cx="8229600" cy="2546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S-tipli koloni morfolojisi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Staphylococcus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R-tipli koloni morfolojisi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Bacillus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anthracis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M-tipli koloni morfolojisi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Klebsiella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68313" y="476250"/>
            <a:ext cx="8229600" cy="952486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Bakterilerin</a:t>
            </a:r>
            <a:r>
              <a:rPr lang="tr-TR" sz="3200" b="1" dirty="0">
                <a:solidFill>
                  <a:schemeClr val="tx1"/>
                </a:solidFill>
                <a:latin typeface="Times New Roman" pitchFamily="18" charset="0"/>
              </a:rPr>
              <a:t> Anatomik Yapısı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68313" y="1604434"/>
            <a:ext cx="3886200" cy="43513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Dış yapılar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Hücre duvarı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Kapsül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Flagella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Fimbria</a:t>
            </a:r>
            <a:r>
              <a:rPr lang="tr-TR" sz="2800" dirty="0">
                <a:latin typeface="Times New Roman" pitchFamily="18" charset="0"/>
              </a:rPr>
              <a:t> (</a:t>
            </a:r>
            <a:r>
              <a:rPr lang="tr-TR" sz="2800" dirty="0" err="1">
                <a:latin typeface="Times New Roman" pitchFamily="18" charset="0"/>
              </a:rPr>
              <a:t>pilus</a:t>
            </a:r>
            <a:r>
              <a:rPr lang="tr-TR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200847" y="1604434"/>
            <a:ext cx="4474840" cy="478634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İç yapılar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Mesosom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Nukleotid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Ribozom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granüller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Spor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Diğer (</a:t>
            </a:r>
            <a:r>
              <a:rPr lang="tr-TR" sz="2800" dirty="0" err="1">
                <a:latin typeface="Times New Roman" pitchFamily="18" charset="0"/>
              </a:rPr>
              <a:t>plazmid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faj</a:t>
            </a:r>
            <a:r>
              <a:rPr lang="tr-TR" sz="2800" dirty="0">
                <a:latin typeface="Times New Roman" pitchFamily="18" charset="0"/>
              </a:rPr>
              <a:t>, pigment, </a:t>
            </a:r>
            <a:r>
              <a:rPr lang="tr-TR" sz="2800" dirty="0" err="1">
                <a:latin typeface="Times New Roman" pitchFamily="18" charset="0"/>
              </a:rPr>
              <a:t>transpozon</a:t>
            </a:r>
            <a:r>
              <a:rPr lang="tr-TR" sz="2800" dirty="0">
                <a:latin typeface="Times New Roman" pitchFamily="18" charset="0"/>
              </a:rPr>
              <a:t>, is element)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6388" y="299316"/>
            <a:ext cx="7931224" cy="120967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Hücre duvarı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82352" y="1688648"/>
            <a:ext cx="8579296" cy="469268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membranın</a:t>
            </a:r>
            <a:r>
              <a:rPr lang="tr-TR" sz="2800" dirty="0">
                <a:latin typeface="Times New Roman" pitchFamily="18" charset="0"/>
              </a:rPr>
              <a:t> dışında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Mikoplasma</a:t>
            </a:r>
            <a:r>
              <a:rPr lang="tr-TR" sz="2800" dirty="0">
                <a:latin typeface="Times New Roman" pitchFamily="18" charset="0"/>
              </a:rPr>
              <a:t> ve L-formları hariç tüm bakterilerde bulunur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Bakterilerde iki gruba ayırır</a:t>
            </a:r>
          </a:p>
          <a:p>
            <a:pPr lvl="1">
              <a:defRPr/>
            </a:pPr>
            <a:r>
              <a:rPr lang="tr-TR" sz="2800" dirty="0">
                <a:latin typeface="Times New Roman" pitchFamily="18" charset="0"/>
              </a:rPr>
              <a:t>Gram pozitif</a:t>
            </a:r>
          </a:p>
          <a:p>
            <a:pPr lvl="1">
              <a:defRPr/>
            </a:pPr>
            <a:r>
              <a:rPr lang="tr-TR" sz="2800" dirty="0">
                <a:latin typeface="Times New Roman" pitchFamily="18" charset="0"/>
              </a:rPr>
              <a:t>Gram negatif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Farklı kimyasallarla giderilebilirler</a:t>
            </a:r>
          </a:p>
          <a:p>
            <a:pPr lvl="1">
              <a:defRPr/>
            </a:pPr>
            <a:r>
              <a:rPr lang="tr-TR" sz="2800" dirty="0" err="1">
                <a:latin typeface="Times New Roman" pitchFamily="18" charset="0"/>
              </a:rPr>
              <a:t>Protoplast</a:t>
            </a:r>
            <a:r>
              <a:rPr lang="tr-TR" sz="2800" dirty="0">
                <a:latin typeface="Times New Roman" pitchFamily="18" charset="0"/>
              </a:rPr>
              <a:t> (Gram pozitif) </a:t>
            </a:r>
          </a:p>
          <a:p>
            <a:pPr lvl="1">
              <a:defRPr/>
            </a:pPr>
            <a:r>
              <a:rPr lang="tr-TR" sz="2800" dirty="0" err="1">
                <a:latin typeface="Times New Roman" pitchFamily="18" charset="0"/>
              </a:rPr>
              <a:t>Sferoplastlar</a:t>
            </a:r>
            <a:r>
              <a:rPr lang="tr-TR" sz="2800" dirty="0">
                <a:latin typeface="Times New Roman" pitchFamily="18" charset="0"/>
              </a:rPr>
              <a:t> (Gram negatif) oluşur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Bakterilerin yaşaması için zorunlu değildir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08" y="1268760"/>
            <a:ext cx="8856984" cy="5112568"/>
          </a:xfrm>
        </p:spPr>
        <p:txBody>
          <a:bodyPr>
            <a:noAutofit/>
          </a:bodyPr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Bakterileri çevresel etkilerden korur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Bakterilere şekil verir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Permeabilite</a:t>
            </a:r>
            <a:r>
              <a:rPr lang="tr-TR" sz="2800" dirty="0">
                <a:latin typeface="Times New Roman" pitchFamily="18" charset="0"/>
              </a:rPr>
              <a:t> ve </a:t>
            </a:r>
            <a:r>
              <a:rPr lang="tr-TR" sz="2800" dirty="0" err="1">
                <a:latin typeface="Times New Roman" pitchFamily="18" charset="0"/>
              </a:rPr>
              <a:t>osmozisi</a:t>
            </a:r>
            <a:r>
              <a:rPr lang="tr-TR" sz="2800" dirty="0">
                <a:latin typeface="Times New Roman" pitchFamily="18" charset="0"/>
              </a:rPr>
              <a:t> sağlar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Bakterinin bölünmesinde ve spor oluşumunda rol oynar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Antijenik</a:t>
            </a:r>
            <a:r>
              <a:rPr lang="tr-TR" sz="2800" dirty="0">
                <a:latin typeface="Times New Roman" pitchFamily="18" charset="0"/>
              </a:rPr>
              <a:t> özelliği vardır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Virulenste</a:t>
            </a:r>
            <a:r>
              <a:rPr lang="tr-TR" sz="2800" dirty="0">
                <a:latin typeface="Times New Roman" pitchFamily="18" charset="0"/>
              </a:rPr>
              <a:t>  rol oynar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Yapısında reseptörleri içerir (</a:t>
            </a:r>
            <a:r>
              <a:rPr lang="tr-TR" sz="2800" dirty="0" err="1">
                <a:latin typeface="Times New Roman" pitchFamily="18" charset="0"/>
              </a:rPr>
              <a:t>faj</a:t>
            </a:r>
            <a:r>
              <a:rPr lang="tr-TR" sz="2800" dirty="0">
                <a:latin typeface="Times New Roman" pitchFamily="18" charset="0"/>
              </a:rPr>
              <a:t>, antikor, </a:t>
            </a:r>
            <a:r>
              <a:rPr lang="tr-TR" sz="2800" dirty="0" err="1">
                <a:latin typeface="Times New Roman" pitchFamily="18" charset="0"/>
              </a:rPr>
              <a:t>bakteriyosin</a:t>
            </a:r>
            <a:r>
              <a:rPr lang="tr-TR" sz="2800" dirty="0">
                <a:latin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tr-TR" sz="28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F2A44C9-AED3-6146-B2D0-FFF7EF44A4A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67544" y="464537"/>
            <a:ext cx="7931224" cy="75342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Hücre duvarının görevleri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3028" y="188640"/>
            <a:ext cx="8555068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Hücre duvarının yapısı-Gram pozitif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65F063F4-67CC-B140-AF43-A50418D43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8" y="909365"/>
            <a:ext cx="8697944" cy="5791498"/>
          </a:xfrm>
        </p:spPr>
        <p:txBody>
          <a:bodyPr>
            <a:noAutofit/>
          </a:bodyPr>
          <a:lstStyle/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Peptidoglikan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murein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% 40-90 oranındadır</a:t>
            </a:r>
          </a:p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Peptidoglikan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NAMA (N-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muramik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asit) ve NAGA (N-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glukozamin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moleküllerinin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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-1,4-glikozid bağları ile birleşmesinden oluşur</a:t>
            </a:r>
          </a:p>
          <a:p>
            <a:pPr lvl="1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NAMA molekülleri kısa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tetrapeptid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zincirlerine sahiptir (L-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glutamik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asit, D-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lizin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NAMA molekülü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pentapeptid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bağları ile birbirine bağlanmıştır </a:t>
            </a:r>
          </a:p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Teikoik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teikuronik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lipoteikoik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 bulunur</a:t>
            </a:r>
          </a:p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Teikoik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yapısında, karbonhidrat, kolin ve D-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bulunur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antijenik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yapıyı oluşturur</a:t>
            </a:r>
          </a:p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Teikoik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asit, hücre duvarı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teikoik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asidi olarak iki çeşittir	 </a:t>
            </a:r>
          </a:p>
          <a:p>
            <a:pPr lvl="1"/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Peptidoglikan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giderildiğinde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protoplastlar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oluşur</a:t>
            </a: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6477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Hücre duvarının yapısı</a:t>
            </a:r>
            <a:r>
              <a:rPr lang="tr-TR" sz="3600" b="1" dirty="0">
                <a:latin typeface="Times New Roman" pitchFamily="18" charset="0"/>
              </a:rPr>
              <a:t>-Gram negatif</a:t>
            </a:r>
            <a:endParaRPr lang="tr-TR" sz="3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052736"/>
            <a:ext cx="8301360" cy="5544914"/>
          </a:xfrm>
        </p:spPr>
        <p:txBody>
          <a:bodyPr>
            <a:normAutofit fontScale="85000" lnSpcReduction="10000"/>
          </a:bodyPr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Gram pozitif bakterilere göre daha karışık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Peptidoglikan</a:t>
            </a:r>
            <a:r>
              <a:rPr lang="tr-TR" sz="2800" dirty="0">
                <a:latin typeface="Times New Roman" pitchFamily="18" charset="0"/>
              </a:rPr>
              <a:t> tabakası daha ince (%5-10) ve ortada lokalize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Teikoik</a:t>
            </a:r>
            <a:r>
              <a:rPr lang="tr-TR" sz="2800" dirty="0">
                <a:latin typeface="Times New Roman" pitchFamily="18" charset="0"/>
              </a:rPr>
              <a:t> asit bulunmaz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Porin</a:t>
            </a:r>
            <a:r>
              <a:rPr lang="tr-TR" sz="2800" dirty="0">
                <a:latin typeface="Times New Roman" pitchFamily="18" charset="0"/>
              </a:rPr>
              <a:t> proteinlerine sahiptir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Peptidoglikan</a:t>
            </a:r>
            <a:r>
              <a:rPr lang="tr-TR" sz="2800" dirty="0">
                <a:latin typeface="Times New Roman" pitchFamily="18" charset="0"/>
              </a:rPr>
              <a:t> tabakasının dışında 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dış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endParaRPr lang="tr-TR" sz="2800" dirty="0">
              <a:latin typeface="Times New Roman" pitchFamily="18" charset="0"/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lipoprotein</a:t>
            </a:r>
            <a:r>
              <a:rPr lang="tr-TR" sz="2800" dirty="0">
                <a:latin typeface="Times New Roman" pitchFamily="18" charset="0"/>
              </a:rPr>
              <a:t> 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lipopolisakkarit</a:t>
            </a:r>
            <a:r>
              <a:rPr lang="tr-TR" sz="2800" dirty="0">
                <a:latin typeface="Times New Roman" pitchFamily="18" charset="0"/>
              </a:rPr>
              <a:t> (LPS, </a:t>
            </a:r>
            <a:r>
              <a:rPr lang="tr-TR" sz="2800" dirty="0" err="1">
                <a:latin typeface="Times New Roman" pitchFamily="18" charset="0"/>
              </a:rPr>
              <a:t>endotoksin</a:t>
            </a:r>
            <a:r>
              <a:rPr lang="tr-TR" sz="2800" dirty="0">
                <a:latin typeface="Times New Roman" pitchFamily="18" charset="0"/>
              </a:rPr>
              <a:t>) tabakaları bulunur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Peptidoglikan</a:t>
            </a:r>
            <a:r>
              <a:rPr lang="tr-TR" sz="2800" dirty="0">
                <a:latin typeface="Times New Roman" pitchFamily="18" charset="0"/>
              </a:rPr>
              <a:t> giderildiğinde </a:t>
            </a:r>
            <a:r>
              <a:rPr lang="tr-TR" sz="2800" dirty="0" err="1">
                <a:latin typeface="Times New Roman" pitchFamily="18" charset="0"/>
              </a:rPr>
              <a:t>sferoplastlar</a:t>
            </a:r>
            <a:r>
              <a:rPr lang="tr-TR" sz="2800" dirty="0">
                <a:latin typeface="Times New Roman" pitchFamily="18" charset="0"/>
              </a:rPr>
              <a:t> oluşur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3364</TotalTime>
  <Words>362</Words>
  <Application>Microsoft Macintosh PowerPoint</Application>
  <PresentationFormat>Ekran Gösterisi (4:3)</PresentationFormat>
  <Paragraphs>82</Paragraphs>
  <Slides>10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Times New Roman</vt:lpstr>
      <vt:lpstr>Office Teması</vt:lpstr>
      <vt:lpstr>Bakterilerin Morfolojisi</vt:lpstr>
      <vt:lpstr>Bakterilerin Morfolojisi</vt:lpstr>
      <vt:lpstr>Bireysel Morfoloji (Mikroskopik)</vt:lpstr>
      <vt:lpstr>Koloni Morfolojisi (Makroskopik)</vt:lpstr>
      <vt:lpstr>Bakterilerin Anatomik Yapısı</vt:lpstr>
      <vt:lpstr>Hücre duvarı</vt:lpstr>
      <vt:lpstr>Hücre duvarının görevleri</vt:lpstr>
      <vt:lpstr>Hücre duvarının yapısı-Gram pozitif</vt:lpstr>
      <vt:lpstr>Hücre duvarının yapısı-Gram negatif</vt:lpstr>
      <vt:lpstr>Ödev</vt:lpstr>
    </vt:vector>
  </TitlesOfParts>
  <Company>mikro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H. Kaan M.</dc:creator>
  <cp:lastModifiedBy>Microsoft Office User</cp:lastModifiedBy>
  <cp:revision>338</cp:revision>
  <dcterms:created xsi:type="dcterms:W3CDTF">2006-03-08T13:53:11Z</dcterms:created>
  <dcterms:modified xsi:type="dcterms:W3CDTF">2021-03-07T09:49:00Z</dcterms:modified>
</cp:coreProperties>
</file>