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317" r:id="rId3"/>
    <p:sldId id="330" r:id="rId4"/>
    <p:sldId id="331" r:id="rId5"/>
    <p:sldId id="334" r:id="rId6"/>
    <p:sldId id="332" r:id="rId7"/>
    <p:sldId id="333" r:id="rId8"/>
    <p:sldId id="335" r:id="rId9"/>
    <p:sldId id="343" r:id="rId10"/>
    <p:sldId id="344" r:id="rId11"/>
    <p:sldId id="345" r:id="rId12"/>
    <p:sldId id="346" r:id="rId13"/>
    <p:sldId id="336" r:id="rId14"/>
    <p:sldId id="337" r:id="rId15"/>
    <p:sldId id="338" r:id="rId16"/>
    <p:sldId id="339" r:id="rId17"/>
    <p:sldId id="341" r:id="rId18"/>
    <p:sldId id="342" r:id="rId1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7" d="100"/>
          <a:sy n="77" d="100"/>
        </p:scale>
        <p:origin x="141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679D75-CD60-4B04-B83D-22387634754C}" type="datetimeFigureOut">
              <a:rPr lang="tr-TR" smtClean="0"/>
              <a:t>6.11.2017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80C9A0-10BC-4FC4-AABC-3ED8DD20C9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40327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80C9A0-10BC-4FC4-AABC-3ED8DD20C936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20894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5CE52-007C-4F30-B0B3-90C002B95D2D}" type="datetime1">
              <a:rPr lang="tr-TR" smtClean="0"/>
              <a:t>6.11.2017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CE2CE-10EF-422B-8428-DC9A139AAA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2018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84EC2-F150-439F-8CFD-ADB41203F0A3}" type="datetime1">
              <a:rPr lang="tr-TR" smtClean="0"/>
              <a:t>6.11.2017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CE2CE-10EF-422B-8428-DC9A139AAA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9035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CFBFF-384E-4DBB-A2A3-38511958ED04}" type="datetime1">
              <a:rPr lang="tr-TR" smtClean="0"/>
              <a:t>6.11.2017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CE2CE-10EF-422B-8428-DC9A139AAA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4864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B0CC9-F482-4ADB-BF98-D9DE913A076C}" type="datetime1">
              <a:rPr lang="tr-TR" smtClean="0"/>
              <a:t>6.11.2017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CE2CE-10EF-422B-8428-DC9A139AAA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2213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E0CE-8B0B-41CE-A386-2EBD2F82EE16}" type="datetime1">
              <a:rPr lang="tr-TR" smtClean="0"/>
              <a:t>6.11.2017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CE2CE-10EF-422B-8428-DC9A139AAA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1997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ECD60-9DF5-4CD0-AEBA-500DEC5DBE53}" type="datetime1">
              <a:rPr lang="tr-TR" smtClean="0"/>
              <a:t>6.11.2017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CE2CE-10EF-422B-8428-DC9A139AAA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9801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A3A96-4DD9-406F-8393-B8D8B05A80AA}" type="datetime1">
              <a:rPr lang="tr-TR" smtClean="0"/>
              <a:t>6.11.2017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CE2CE-10EF-422B-8428-DC9A139AAA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6224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5F7F0-55BC-4A8F-B349-F3406306FDDB}" type="datetime1">
              <a:rPr lang="tr-TR" smtClean="0"/>
              <a:t>6.11.2017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CE2CE-10EF-422B-8428-DC9A139AAA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6798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78C62-2082-47E3-8AF2-4BB17AA9FED0}" type="datetime1">
              <a:rPr lang="tr-TR" smtClean="0"/>
              <a:t>6.11.2017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CE2CE-10EF-422B-8428-DC9A139AAA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2337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723D1-AADD-44C6-BF50-1CB4E0DA282D}" type="datetime1">
              <a:rPr lang="tr-TR" smtClean="0"/>
              <a:t>6.11.2017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CE2CE-10EF-422B-8428-DC9A139AAA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2895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34441-7F99-4DDA-8FF0-FB4717F0460E}" type="datetime1">
              <a:rPr lang="tr-TR" smtClean="0"/>
              <a:t>6.11.2017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CE2CE-10EF-422B-8428-DC9A139AAA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9120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F67ABD-85BC-4C0D-9136-6EBDCD8BAFAC}" type="datetime1">
              <a:rPr lang="tr-TR" smtClean="0"/>
              <a:t>6.11.2017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DCE2CE-10EF-422B-8428-DC9A139AAA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25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1.pn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openxmlformats.org/officeDocument/2006/relationships/image" Target="../media/image9.jpg"/><Relationship Id="rId5" Type="http://schemas.openxmlformats.org/officeDocument/2006/relationships/image" Target="../media/image3.jpg"/><Relationship Id="rId10" Type="http://schemas.openxmlformats.org/officeDocument/2006/relationships/image" Target="../media/image8.jpg"/><Relationship Id="rId4" Type="http://schemas.openxmlformats.org/officeDocument/2006/relationships/image" Target="../media/image2.tiff"/><Relationship Id="rId9" Type="http://schemas.openxmlformats.org/officeDocument/2006/relationships/image" Target="../media/image7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7" Type="http://schemas.openxmlformats.org/officeDocument/2006/relationships/image" Target="../media/image15.jpg"/><Relationship Id="rId2" Type="http://schemas.openxmlformats.org/officeDocument/2006/relationships/image" Target="../media/image10.tif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7" Type="http://schemas.openxmlformats.org/officeDocument/2006/relationships/image" Target="../media/image15.jpg"/><Relationship Id="rId2" Type="http://schemas.openxmlformats.org/officeDocument/2006/relationships/image" Target="../media/image10.tif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7" Type="http://schemas.openxmlformats.org/officeDocument/2006/relationships/image" Target="../media/image15.jpg"/><Relationship Id="rId2" Type="http://schemas.openxmlformats.org/officeDocument/2006/relationships/image" Target="../media/image10.tif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7" Type="http://schemas.openxmlformats.org/officeDocument/2006/relationships/image" Target="../media/image15.jpg"/><Relationship Id="rId2" Type="http://schemas.openxmlformats.org/officeDocument/2006/relationships/image" Target="../media/image10.tif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7" Type="http://schemas.openxmlformats.org/officeDocument/2006/relationships/image" Target="../media/image15.jpg"/><Relationship Id="rId2" Type="http://schemas.openxmlformats.org/officeDocument/2006/relationships/image" Target="../media/image10.tif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7" Type="http://schemas.openxmlformats.org/officeDocument/2006/relationships/image" Target="../media/image15.jpg"/><Relationship Id="rId2" Type="http://schemas.openxmlformats.org/officeDocument/2006/relationships/image" Target="../media/image10.tif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7" Type="http://schemas.openxmlformats.org/officeDocument/2006/relationships/image" Target="../media/image15.jpg"/><Relationship Id="rId2" Type="http://schemas.openxmlformats.org/officeDocument/2006/relationships/image" Target="../media/image10.tif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7" Type="http://schemas.openxmlformats.org/officeDocument/2006/relationships/image" Target="../media/image15.jpg"/><Relationship Id="rId2" Type="http://schemas.openxmlformats.org/officeDocument/2006/relationships/image" Target="../media/image10.tif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7" Type="http://schemas.openxmlformats.org/officeDocument/2006/relationships/image" Target="../media/image15.jpg"/><Relationship Id="rId2" Type="http://schemas.openxmlformats.org/officeDocument/2006/relationships/image" Target="../media/image10.tif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7" Type="http://schemas.openxmlformats.org/officeDocument/2006/relationships/image" Target="../media/image15.jpg"/><Relationship Id="rId2" Type="http://schemas.openxmlformats.org/officeDocument/2006/relationships/image" Target="../media/image10.tif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7" Type="http://schemas.openxmlformats.org/officeDocument/2006/relationships/image" Target="../media/image15.jpg"/><Relationship Id="rId2" Type="http://schemas.openxmlformats.org/officeDocument/2006/relationships/image" Target="../media/image10.tif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7" Type="http://schemas.openxmlformats.org/officeDocument/2006/relationships/image" Target="../media/image15.jpg"/><Relationship Id="rId2" Type="http://schemas.openxmlformats.org/officeDocument/2006/relationships/image" Target="../media/image10.tif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7" Type="http://schemas.openxmlformats.org/officeDocument/2006/relationships/image" Target="../media/image15.jpg"/><Relationship Id="rId2" Type="http://schemas.openxmlformats.org/officeDocument/2006/relationships/image" Target="../media/image10.tif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7" Type="http://schemas.openxmlformats.org/officeDocument/2006/relationships/image" Target="../media/image15.jpg"/><Relationship Id="rId2" Type="http://schemas.openxmlformats.org/officeDocument/2006/relationships/image" Target="../media/image10.tif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7" Type="http://schemas.openxmlformats.org/officeDocument/2006/relationships/image" Target="../media/image15.jpg"/><Relationship Id="rId2" Type="http://schemas.openxmlformats.org/officeDocument/2006/relationships/image" Target="../media/image10.tif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7" Type="http://schemas.openxmlformats.org/officeDocument/2006/relationships/image" Target="../media/image15.jpg"/><Relationship Id="rId2" Type="http://schemas.openxmlformats.org/officeDocument/2006/relationships/image" Target="../media/image10.tif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7" Type="http://schemas.openxmlformats.org/officeDocument/2006/relationships/image" Target="../media/image15.jpg"/><Relationship Id="rId2" Type="http://schemas.openxmlformats.org/officeDocument/2006/relationships/image" Target="../media/image10.tif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033132" y="2828506"/>
            <a:ext cx="6858000" cy="17907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solidFill>
                  <a:srgbClr val="C00000"/>
                </a:solidFill>
              </a:rPr>
              <a:t/>
            </a:r>
            <a:br>
              <a:rPr lang="tr-TR" sz="3600" b="1" dirty="0" smtClean="0">
                <a:solidFill>
                  <a:srgbClr val="C00000"/>
                </a:solidFill>
              </a:rPr>
            </a:br>
            <a:r>
              <a:rPr lang="tr-TR" sz="3600" b="1" dirty="0">
                <a:solidFill>
                  <a:srgbClr val="C00000"/>
                </a:solidFill>
              </a:rPr>
              <a:t/>
            </a:r>
            <a:br>
              <a:rPr lang="tr-TR" sz="3600" b="1" dirty="0">
                <a:solidFill>
                  <a:srgbClr val="C00000"/>
                </a:solidFill>
              </a:rPr>
            </a:br>
            <a:r>
              <a:rPr lang="tr-TR" sz="5400" b="1" dirty="0" err="1">
                <a:solidFill>
                  <a:srgbClr val="C00000"/>
                </a:solidFill>
              </a:rPr>
              <a:t>Feed</a:t>
            </a:r>
            <a:r>
              <a:rPr lang="tr-TR" sz="5400" b="1" dirty="0">
                <a:solidFill>
                  <a:srgbClr val="C00000"/>
                </a:solidFill>
              </a:rPr>
              <a:t> </a:t>
            </a:r>
            <a:r>
              <a:rPr lang="tr-TR" sz="5400" b="1" dirty="0" err="1">
                <a:solidFill>
                  <a:srgbClr val="C00000"/>
                </a:solidFill>
              </a:rPr>
              <a:t>Additives</a:t>
            </a:r>
            <a:r>
              <a:rPr lang="tr-TR" sz="3600" dirty="0" smtClean="0">
                <a:solidFill>
                  <a:srgbClr val="C00000"/>
                </a:solidFill>
              </a:rPr>
              <a:t/>
            </a:r>
            <a:br>
              <a:rPr lang="tr-TR" sz="3600" dirty="0" smtClean="0">
                <a:solidFill>
                  <a:srgbClr val="C00000"/>
                </a:solidFill>
              </a:rPr>
            </a:br>
            <a:r>
              <a:rPr lang="tr-TR" sz="3600" dirty="0" smtClean="0">
                <a:solidFill>
                  <a:srgbClr val="C00000"/>
                </a:solidFill>
              </a:rPr>
              <a:t/>
            </a:r>
            <a:br>
              <a:rPr lang="tr-TR" sz="3600" dirty="0" smtClean="0">
                <a:solidFill>
                  <a:srgbClr val="C00000"/>
                </a:solidFill>
              </a:rPr>
            </a:br>
            <a:r>
              <a:rPr lang="tr-TR" sz="3600" b="1" u="sng" dirty="0" smtClean="0"/>
              <a:t>Dr. Özge SIZMAZ</a:t>
            </a:r>
            <a:r>
              <a:rPr lang="tr-TR" sz="3600" u="sng" baseline="30000" dirty="0" smtClean="0"/>
              <a:t/>
            </a:r>
            <a:br>
              <a:rPr lang="tr-TR" sz="3600" u="sng" baseline="30000" dirty="0" smtClean="0"/>
            </a:br>
            <a:r>
              <a:rPr lang="tr-TR" sz="1800" dirty="0" err="1" smtClean="0"/>
              <a:t>University</a:t>
            </a:r>
            <a:r>
              <a:rPr lang="tr-TR" sz="1800" dirty="0" smtClean="0"/>
              <a:t> of Ankara </a:t>
            </a:r>
            <a:r>
              <a:rPr lang="tr-TR" sz="1800" dirty="0" err="1" smtClean="0"/>
              <a:t>Faculty</a:t>
            </a:r>
            <a:r>
              <a:rPr lang="tr-TR" sz="1800" dirty="0" smtClean="0"/>
              <a:t> of </a:t>
            </a:r>
            <a:r>
              <a:rPr lang="tr-TR" sz="1800" dirty="0" err="1" smtClean="0"/>
              <a:t>Veterinary</a:t>
            </a:r>
            <a:r>
              <a:rPr lang="tr-TR" sz="1800" dirty="0" smtClean="0"/>
              <a:t> </a:t>
            </a:r>
            <a:r>
              <a:rPr lang="tr-TR" sz="1800" dirty="0" err="1" smtClean="0"/>
              <a:t>Medicine</a:t>
            </a:r>
            <a:r>
              <a:rPr lang="tr-TR" sz="1800" dirty="0" smtClean="0"/>
              <a:t> </a:t>
            </a:r>
            <a:r>
              <a:rPr lang="tr-TR" sz="1800" dirty="0" err="1" smtClean="0"/>
              <a:t>Department</a:t>
            </a:r>
            <a:r>
              <a:rPr lang="tr-TR" sz="1800" dirty="0" smtClean="0"/>
              <a:t> of </a:t>
            </a:r>
            <a:r>
              <a:rPr lang="tr-TR" sz="1800" dirty="0" err="1" smtClean="0"/>
              <a:t>Animal</a:t>
            </a:r>
            <a:r>
              <a:rPr lang="tr-TR" sz="1800" dirty="0" smtClean="0"/>
              <a:t> </a:t>
            </a:r>
            <a:r>
              <a:rPr lang="tr-TR" sz="1800" dirty="0" err="1" smtClean="0"/>
              <a:t>Nutrition</a:t>
            </a:r>
            <a:r>
              <a:rPr lang="tr-TR" sz="1800" dirty="0" smtClean="0"/>
              <a:t> </a:t>
            </a:r>
            <a:r>
              <a:rPr lang="tr-TR" sz="1800" dirty="0" err="1" smtClean="0"/>
              <a:t>and</a:t>
            </a:r>
            <a:r>
              <a:rPr lang="tr-TR" sz="1800" dirty="0" smtClean="0"/>
              <a:t> </a:t>
            </a:r>
            <a:r>
              <a:rPr lang="tr-TR" sz="1800" dirty="0" err="1" smtClean="0"/>
              <a:t>Nutritional</a:t>
            </a:r>
            <a:r>
              <a:rPr lang="tr-TR" sz="1800" dirty="0" smtClean="0"/>
              <a:t> </a:t>
            </a:r>
            <a:r>
              <a:rPr lang="tr-TR" sz="1800" dirty="0" err="1" smtClean="0"/>
              <a:t>Diseases</a:t>
            </a:r>
            <a:r>
              <a:rPr lang="tr-TR" sz="1800" dirty="0" smtClean="0"/>
              <a:t>, Ankara, </a:t>
            </a:r>
            <a:r>
              <a:rPr lang="tr-TR" sz="1800" dirty="0" err="1" smtClean="0"/>
              <a:t>Turkey</a:t>
            </a:r>
            <a:r>
              <a:rPr lang="tr-TR" sz="1800" b="1" dirty="0" smtClean="0"/>
              <a:t/>
            </a:r>
            <a:br>
              <a:rPr lang="tr-TR" sz="1800" b="1" dirty="0" smtClean="0"/>
            </a:br>
            <a:endParaRPr lang="tr-TR" sz="1800" dirty="0"/>
          </a:p>
        </p:txBody>
      </p:sp>
      <p:pic>
        <p:nvPicPr>
          <p:cNvPr id="4" name="Picture 5" descr="AÜTF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1408BA"/>
              </a:clrFrom>
              <a:clrTo>
                <a:srgbClr val="1408BA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4096" y="6047629"/>
            <a:ext cx="689735" cy="688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4991" y="6025543"/>
            <a:ext cx="793404" cy="710923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4928" y="-1"/>
            <a:ext cx="2080639" cy="1076385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5567" y="-2"/>
            <a:ext cx="1417989" cy="1076385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2713" y="0"/>
            <a:ext cx="1151591" cy="1076385"/>
          </a:xfrm>
          <a:prstGeom prst="rect">
            <a:avLst/>
          </a:prstGeom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1132" y="-6"/>
            <a:ext cx="1248619" cy="1076384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43337" cy="1076384"/>
          </a:xfrm>
          <a:prstGeom prst="rect">
            <a:avLst/>
          </a:prstGeom>
        </p:spPr>
      </p:pic>
      <p:pic>
        <p:nvPicPr>
          <p:cNvPr id="13" name="Resim 1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780" y="0"/>
            <a:ext cx="1176910" cy="1076385"/>
          </a:xfrm>
          <a:prstGeom prst="rect">
            <a:avLst/>
          </a:prstGeom>
        </p:spPr>
      </p:pic>
      <p:pic>
        <p:nvPicPr>
          <p:cNvPr id="14" name="Resim 13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8434" y="-3"/>
            <a:ext cx="1182698" cy="1076385"/>
          </a:xfrm>
          <a:prstGeom prst="rect">
            <a:avLst/>
          </a:prstGeom>
        </p:spPr>
      </p:pic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471667" y="6371341"/>
            <a:ext cx="5338823" cy="365125"/>
          </a:xfrm>
        </p:spPr>
        <p:txBody>
          <a:bodyPr/>
          <a:lstStyle/>
          <a:p>
            <a:r>
              <a:rPr lang="tr-TR" dirty="0" smtClean="0"/>
              <a:t>Ankara Üniversitesi Veteriner Fakültesi Hayvan Besleme ve Beslenme Hastalıkları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87061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4877" y="104302"/>
            <a:ext cx="844952" cy="803917"/>
          </a:xfrm>
          <a:prstGeom prst="rect">
            <a:avLst/>
          </a:prstGeom>
        </p:spPr>
      </p:pic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>
          <a:xfrm>
            <a:off x="1" y="5379530"/>
            <a:ext cx="8574602" cy="49955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fld id="{2FDCE2CE-10EF-422B-8428-DC9A139AAAF8}" type="slidenum">
              <a:rPr lang="tr-TR" sz="1200" b="1"/>
              <a:t>10</a:t>
            </a:fld>
            <a:endParaRPr lang="tr-TR" sz="1200" b="1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00" y="5388740"/>
            <a:ext cx="846308" cy="490341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910" y="537953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2714" y="5388740"/>
            <a:ext cx="651076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788" y="5388740"/>
            <a:ext cx="518691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481" y="538874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776288" y="1044576"/>
            <a:ext cx="7597691" cy="4129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  <a:spcAft>
                <a:spcPts val="300"/>
              </a:spcAft>
            </a:pPr>
            <a:endParaRPr lang="en-US" altLang="tr-TR" dirty="0" smtClean="0"/>
          </a:p>
        </p:txBody>
      </p:sp>
      <p:sp>
        <p:nvSpPr>
          <p:cNvPr id="4" name="Metin kutusu 3"/>
          <p:cNvSpPr txBox="1"/>
          <p:nvPr/>
        </p:nvSpPr>
        <p:spPr>
          <a:xfrm>
            <a:off x="4656222" y="1848492"/>
            <a:ext cx="3633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800" dirty="0"/>
          </a:p>
        </p:txBody>
      </p:sp>
      <p:sp>
        <p:nvSpPr>
          <p:cNvPr id="15" name="TextBox 5"/>
          <p:cNvSpPr txBox="1"/>
          <p:nvPr/>
        </p:nvSpPr>
        <p:spPr>
          <a:xfrm>
            <a:off x="-961317" y="82859"/>
            <a:ext cx="89154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tr-TR" sz="3600" b="1" dirty="0" err="1" smtClean="0">
                <a:solidFill>
                  <a:srgbClr val="C00000"/>
                </a:solidFill>
              </a:rPr>
              <a:t>Toxin</a:t>
            </a:r>
            <a:r>
              <a:rPr lang="tr-TR" sz="3600" b="1" dirty="0" smtClean="0">
                <a:solidFill>
                  <a:srgbClr val="C00000"/>
                </a:solidFill>
              </a:rPr>
              <a:t> </a:t>
            </a:r>
            <a:r>
              <a:rPr lang="tr-TR" sz="3600" b="1" dirty="0" err="1" smtClean="0">
                <a:solidFill>
                  <a:srgbClr val="C00000"/>
                </a:solidFill>
              </a:rPr>
              <a:t>Binders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402040" y="1044576"/>
            <a:ext cx="8215313" cy="38996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b="1" dirty="0" err="1"/>
              <a:t>Silicate</a:t>
            </a:r>
            <a:r>
              <a:rPr lang="tr-TR" b="1" dirty="0"/>
              <a:t> </a:t>
            </a:r>
            <a:r>
              <a:rPr lang="tr-TR" b="1" dirty="0" err="1" smtClean="0"/>
              <a:t>binders</a:t>
            </a:r>
            <a:endParaRPr lang="tr-TR" b="1" dirty="0" smtClean="0"/>
          </a:p>
          <a:p>
            <a:r>
              <a:rPr lang="tr-TR" sz="2400" dirty="0" smtClean="0"/>
              <a:t>..</a:t>
            </a:r>
            <a:r>
              <a:rPr lang="en-US" sz="2400" dirty="0" smtClean="0"/>
              <a:t>can </a:t>
            </a:r>
            <a:r>
              <a:rPr lang="en-US" sz="2400" dirty="0"/>
              <a:t>bind </a:t>
            </a:r>
            <a:r>
              <a:rPr lang="en-US" sz="2400" dirty="0" smtClean="0"/>
              <a:t>aflatoxin </a:t>
            </a:r>
            <a:r>
              <a:rPr lang="en-US" sz="2400" dirty="0"/>
              <a:t>by chelating the β-</a:t>
            </a:r>
            <a:r>
              <a:rPr lang="en-US" sz="2400" dirty="0" err="1"/>
              <a:t>dicarbonyl</a:t>
            </a:r>
            <a:r>
              <a:rPr lang="en-US" sz="2400" dirty="0"/>
              <a:t> </a:t>
            </a:r>
            <a:r>
              <a:rPr lang="en-US" sz="2400" dirty="0" smtClean="0"/>
              <a:t>with </a:t>
            </a:r>
            <a:r>
              <a:rPr lang="en-US" sz="2400" dirty="0"/>
              <a:t>uncoordinated metal ions in the clay </a:t>
            </a:r>
            <a:r>
              <a:rPr lang="en-US" sz="2400" dirty="0" smtClean="0"/>
              <a:t>materials</a:t>
            </a:r>
            <a:endParaRPr lang="tr-TR" sz="2400" dirty="0" smtClean="0"/>
          </a:p>
          <a:p>
            <a:r>
              <a:rPr lang="tr-TR" sz="2400" dirty="0" smtClean="0"/>
              <a:t>..c</a:t>
            </a:r>
            <a:r>
              <a:rPr lang="tr-TR" sz="2400" dirty="0" smtClean="0"/>
              <a:t>an be </a:t>
            </a:r>
            <a:r>
              <a:rPr lang="tr-TR" sz="2400" dirty="0" err="1" smtClean="0"/>
              <a:t>mentioned</a:t>
            </a:r>
            <a:r>
              <a:rPr lang="en-US" sz="2400" i="1" dirty="0" smtClean="0"/>
              <a:t>“aflatoxin-selective </a:t>
            </a:r>
            <a:r>
              <a:rPr lang="en-US" sz="2400" i="1" dirty="0"/>
              <a:t>clay</a:t>
            </a:r>
            <a:r>
              <a:rPr lang="en-US" sz="2400" dirty="0" smtClean="0"/>
              <a:t>,”</a:t>
            </a:r>
            <a:endParaRPr lang="tr-TR" sz="2400" dirty="0" smtClean="0"/>
          </a:p>
          <a:p>
            <a:pPr marL="0" indent="0">
              <a:buNone/>
            </a:pPr>
            <a:r>
              <a:rPr lang="en-US" sz="2400" dirty="0" smtClean="0"/>
              <a:t>not a good adsorbent of other mycotoxins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/>
              <a:t>n</a:t>
            </a:r>
            <a:r>
              <a:rPr lang="tr-TR" sz="2400" dirty="0" smtClean="0"/>
              <a:t>ot </a:t>
            </a:r>
            <a:r>
              <a:rPr lang="en-US" sz="2400" dirty="0" smtClean="0"/>
              <a:t>to </a:t>
            </a:r>
            <a:r>
              <a:rPr lang="en-US" sz="2400" dirty="0"/>
              <a:t>be protective against </a:t>
            </a:r>
            <a:r>
              <a:rPr lang="en-US" sz="2400" dirty="0" smtClean="0"/>
              <a:t>multiple mycotoxins 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1473528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4877" y="104302"/>
            <a:ext cx="844952" cy="803917"/>
          </a:xfrm>
          <a:prstGeom prst="rect">
            <a:avLst/>
          </a:prstGeom>
        </p:spPr>
      </p:pic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>
          <a:xfrm>
            <a:off x="1" y="5379530"/>
            <a:ext cx="8574602" cy="49955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fld id="{2FDCE2CE-10EF-422B-8428-DC9A139AAAF8}" type="slidenum">
              <a:rPr lang="tr-TR" sz="1200" b="1"/>
              <a:t>11</a:t>
            </a:fld>
            <a:endParaRPr lang="tr-TR" sz="1200" b="1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00" y="5388740"/>
            <a:ext cx="846308" cy="490341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910" y="537953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2714" y="5388740"/>
            <a:ext cx="651076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788" y="5388740"/>
            <a:ext cx="518691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481" y="538874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776288" y="1044576"/>
            <a:ext cx="7597691" cy="4129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  <a:spcAft>
                <a:spcPts val="300"/>
              </a:spcAft>
            </a:pPr>
            <a:endParaRPr lang="en-US" altLang="tr-TR" dirty="0" smtClean="0"/>
          </a:p>
        </p:txBody>
      </p:sp>
      <p:sp>
        <p:nvSpPr>
          <p:cNvPr id="4" name="Metin kutusu 3"/>
          <p:cNvSpPr txBox="1"/>
          <p:nvPr/>
        </p:nvSpPr>
        <p:spPr>
          <a:xfrm>
            <a:off x="4656222" y="1848492"/>
            <a:ext cx="3633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800" dirty="0"/>
          </a:p>
        </p:txBody>
      </p:sp>
      <p:sp>
        <p:nvSpPr>
          <p:cNvPr id="15" name="TextBox 5"/>
          <p:cNvSpPr txBox="1"/>
          <p:nvPr/>
        </p:nvSpPr>
        <p:spPr>
          <a:xfrm>
            <a:off x="-961317" y="82859"/>
            <a:ext cx="89154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tr-TR" sz="3600" b="1" dirty="0" err="1" smtClean="0">
                <a:solidFill>
                  <a:srgbClr val="C00000"/>
                </a:solidFill>
              </a:rPr>
              <a:t>Toxin</a:t>
            </a:r>
            <a:r>
              <a:rPr lang="tr-TR" sz="3600" b="1" dirty="0" smtClean="0">
                <a:solidFill>
                  <a:srgbClr val="C00000"/>
                </a:solidFill>
              </a:rPr>
              <a:t> </a:t>
            </a:r>
            <a:r>
              <a:rPr lang="tr-TR" sz="3600" b="1" dirty="0" err="1" smtClean="0">
                <a:solidFill>
                  <a:srgbClr val="C00000"/>
                </a:solidFill>
              </a:rPr>
              <a:t>Binders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402040" y="1044576"/>
            <a:ext cx="8215313" cy="38996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b="1" dirty="0" err="1"/>
              <a:t>Silicate</a:t>
            </a:r>
            <a:r>
              <a:rPr lang="tr-TR" b="1" dirty="0"/>
              <a:t> </a:t>
            </a:r>
            <a:r>
              <a:rPr lang="tr-TR" b="1" dirty="0" err="1" smtClean="0"/>
              <a:t>binders</a:t>
            </a:r>
            <a:endParaRPr lang="tr-TR" b="1" dirty="0" smtClean="0"/>
          </a:p>
          <a:p>
            <a:pPr marL="0" indent="0" algn="just">
              <a:buNone/>
            </a:pPr>
            <a:r>
              <a:rPr lang="en-US" sz="2400" dirty="0"/>
              <a:t>Other </a:t>
            </a:r>
            <a:r>
              <a:rPr lang="en-US" sz="2400" dirty="0" smtClean="0"/>
              <a:t>silicates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tr-TR" sz="2400" dirty="0" smtClean="0"/>
              <a:t>:</a:t>
            </a:r>
            <a:r>
              <a:rPr lang="en-US" sz="2400" dirty="0" smtClean="0"/>
              <a:t> </a:t>
            </a:r>
            <a:r>
              <a:rPr lang="en-US" sz="2400" dirty="0"/>
              <a:t>bentonites, zeolites, </a:t>
            </a:r>
            <a:r>
              <a:rPr lang="en-US" sz="2400" dirty="0" err="1"/>
              <a:t>clinoptilolites</a:t>
            </a:r>
            <a:r>
              <a:rPr lang="en-US" sz="2400" dirty="0"/>
              <a:t> and various </a:t>
            </a:r>
            <a:r>
              <a:rPr lang="en-US" sz="2400" dirty="0" smtClean="0"/>
              <a:t>others</a:t>
            </a:r>
            <a:endParaRPr lang="en-US" altLang="tr-TR" sz="2400" b="1" dirty="0"/>
          </a:p>
          <a:p>
            <a:pPr marL="0" indent="0" algn="just">
              <a:buNone/>
            </a:pPr>
            <a:r>
              <a:rPr lang="en-US" sz="2400" dirty="0" smtClean="0"/>
              <a:t>The </a:t>
            </a:r>
            <a:r>
              <a:rPr lang="en-US" sz="2400" dirty="0"/>
              <a:t>clay group is a subcategory of the phyllosilicates</a:t>
            </a:r>
            <a:r>
              <a:rPr lang="en-US" sz="2400" dirty="0" smtClean="0"/>
              <a:t>.</a:t>
            </a:r>
            <a:endParaRPr lang="tr-TR" sz="2400" dirty="0" smtClean="0"/>
          </a:p>
          <a:p>
            <a:pPr marL="0" indent="0" algn="just">
              <a:buNone/>
            </a:pPr>
            <a:r>
              <a:rPr lang="en-US" sz="2400" i="1" dirty="0" smtClean="0"/>
              <a:t>Bentonite</a:t>
            </a:r>
            <a:r>
              <a:rPr lang="tr-TR" sz="2400" dirty="0" smtClean="0"/>
              <a:t>; </a:t>
            </a:r>
            <a:r>
              <a:rPr lang="en-US" sz="2400" dirty="0" smtClean="0"/>
              <a:t>originating </a:t>
            </a:r>
            <a:r>
              <a:rPr lang="en-US" sz="2400" dirty="0"/>
              <a:t>from volcanic </a:t>
            </a:r>
            <a:r>
              <a:rPr lang="en-US" sz="2400" dirty="0" smtClean="0"/>
              <a:t>ash and containing primarily montmorillonite</a:t>
            </a:r>
            <a:endParaRPr lang="tr-TR" sz="2400" dirty="0" smtClean="0"/>
          </a:p>
          <a:p>
            <a:pPr marL="0" indent="0" algn="just">
              <a:buNone/>
            </a:pPr>
            <a:r>
              <a:rPr lang="en-US" sz="2400" i="1" dirty="0" smtClean="0"/>
              <a:t>Montmorillonite</a:t>
            </a:r>
            <a:r>
              <a:rPr lang="tr-TR" sz="2400" i="1" dirty="0" smtClean="0"/>
              <a:t>; </a:t>
            </a:r>
            <a:r>
              <a:rPr lang="en-US" sz="2400" dirty="0" smtClean="0"/>
              <a:t>hydrated </a:t>
            </a:r>
            <a:r>
              <a:rPr lang="en-US" sz="2400" dirty="0"/>
              <a:t>sodium calcium aluminum magnesium silicate </a:t>
            </a:r>
            <a:r>
              <a:rPr lang="en-US" sz="2400" dirty="0" smtClean="0"/>
              <a:t>hydroxide</a:t>
            </a:r>
            <a:endParaRPr lang="en-US" altLang="tr-TR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776547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4877" y="104302"/>
            <a:ext cx="844952" cy="803917"/>
          </a:xfrm>
          <a:prstGeom prst="rect">
            <a:avLst/>
          </a:prstGeom>
        </p:spPr>
      </p:pic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>
          <a:xfrm>
            <a:off x="1" y="5379530"/>
            <a:ext cx="8574602" cy="49955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fld id="{2FDCE2CE-10EF-422B-8428-DC9A139AAAF8}" type="slidenum">
              <a:rPr lang="tr-TR" sz="1200" b="1"/>
              <a:t>12</a:t>
            </a:fld>
            <a:endParaRPr lang="tr-TR" sz="1200" b="1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00" y="5388740"/>
            <a:ext cx="846308" cy="490341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910" y="537953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2714" y="5388740"/>
            <a:ext cx="651076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788" y="5388740"/>
            <a:ext cx="518691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481" y="538874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776288" y="1044576"/>
            <a:ext cx="7597691" cy="4129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  <a:spcAft>
                <a:spcPts val="300"/>
              </a:spcAft>
            </a:pPr>
            <a:endParaRPr lang="en-US" altLang="tr-TR" dirty="0" smtClean="0"/>
          </a:p>
        </p:txBody>
      </p:sp>
      <p:sp>
        <p:nvSpPr>
          <p:cNvPr id="4" name="Metin kutusu 3"/>
          <p:cNvSpPr txBox="1"/>
          <p:nvPr/>
        </p:nvSpPr>
        <p:spPr>
          <a:xfrm>
            <a:off x="4656222" y="1848492"/>
            <a:ext cx="3633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800" dirty="0"/>
          </a:p>
        </p:txBody>
      </p:sp>
      <p:sp>
        <p:nvSpPr>
          <p:cNvPr id="15" name="TextBox 5"/>
          <p:cNvSpPr txBox="1"/>
          <p:nvPr/>
        </p:nvSpPr>
        <p:spPr>
          <a:xfrm>
            <a:off x="-961317" y="82859"/>
            <a:ext cx="89154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tr-TR" sz="3600" b="1" dirty="0" err="1" smtClean="0">
                <a:solidFill>
                  <a:srgbClr val="C00000"/>
                </a:solidFill>
              </a:rPr>
              <a:t>Toxin</a:t>
            </a:r>
            <a:r>
              <a:rPr lang="tr-TR" sz="3600" b="1" dirty="0" smtClean="0">
                <a:solidFill>
                  <a:srgbClr val="C00000"/>
                </a:solidFill>
              </a:rPr>
              <a:t> </a:t>
            </a:r>
            <a:r>
              <a:rPr lang="tr-TR" sz="3600" b="1" dirty="0" err="1" smtClean="0">
                <a:solidFill>
                  <a:srgbClr val="C00000"/>
                </a:solidFill>
              </a:rPr>
              <a:t>Binders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402040" y="1044576"/>
            <a:ext cx="8215313" cy="38996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b="1" dirty="0" err="1"/>
              <a:t>Silicate</a:t>
            </a:r>
            <a:r>
              <a:rPr lang="tr-TR" b="1" dirty="0"/>
              <a:t> </a:t>
            </a:r>
            <a:r>
              <a:rPr lang="tr-TR" b="1" dirty="0" err="1" smtClean="0"/>
              <a:t>binders</a:t>
            </a:r>
            <a:endParaRPr lang="tr-TR" b="1" dirty="0" smtClean="0"/>
          </a:p>
          <a:p>
            <a:pPr marL="0" indent="0">
              <a:buNone/>
            </a:pPr>
            <a:r>
              <a:rPr lang="en-US" sz="2400" dirty="0" smtClean="0"/>
              <a:t>Clays </a:t>
            </a:r>
            <a:r>
              <a:rPr lang="tr-TR" sz="2400" dirty="0" err="1" smtClean="0"/>
              <a:t>include</a:t>
            </a:r>
            <a:r>
              <a:rPr lang="en-US" sz="2400" dirty="0" smtClean="0"/>
              <a:t> </a:t>
            </a:r>
            <a:r>
              <a:rPr lang="en-US" sz="2400" dirty="0"/>
              <a:t>a high concentration of water. </a:t>
            </a:r>
            <a:endParaRPr lang="tr-TR" sz="2400" dirty="0" smtClean="0"/>
          </a:p>
          <a:p>
            <a:pPr marL="0" indent="0">
              <a:buNone/>
            </a:pPr>
            <a:r>
              <a:rPr lang="en-US" sz="2400" i="1" dirty="0" smtClean="0"/>
              <a:t>Zeolites</a:t>
            </a:r>
            <a:r>
              <a:rPr lang="tr-TR" sz="2400" i="1" dirty="0" smtClean="0"/>
              <a:t>;</a:t>
            </a:r>
            <a:r>
              <a:rPr lang="en-US" sz="2400" dirty="0" smtClean="0"/>
              <a:t> </a:t>
            </a:r>
            <a:r>
              <a:rPr lang="tr-TR" sz="2400" dirty="0" smtClean="0"/>
              <a:t>«</a:t>
            </a:r>
            <a:r>
              <a:rPr lang="en-US" sz="2400" dirty="0" smtClean="0"/>
              <a:t>tectosilicates</a:t>
            </a:r>
            <a:r>
              <a:rPr lang="tr-TR" sz="2400" dirty="0" smtClean="0"/>
              <a:t>»=</a:t>
            </a:r>
            <a:r>
              <a:rPr lang="en-US" sz="2400" dirty="0" smtClean="0"/>
              <a:t> can </a:t>
            </a:r>
            <a:r>
              <a:rPr lang="en-US" sz="2400" dirty="0"/>
              <a:t>lose and absorb water </a:t>
            </a:r>
            <a:r>
              <a:rPr lang="tr-TR" sz="2400" dirty="0" err="1" smtClean="0"/>
              <a:t>by</a:t>
            </a:r>
            <a:r>
              <a:rPr lang="tr-TR" sz="2400" dirty="0" smtClean="0"/>
              <a:t> </a:t>
            </a:r>
            <a:r>
              <a:rPr lang="tr-TR" sz="2400" dirty="0" err="1" smtClean="0"/>
              <a:t>preventing</a:t>
            </a:r>
            <a:r>
              <a:rPr lang="tr-TR" sz="2400" dirty="0" smtClean="0"/>
              <a:t> </a:t>
            </a:r>
            <a:r>
              <a:rPr lang="en-US" sz="2400" dirty="0" smtClean="0"/>
              <a:t>their </a:t>
            </a:r>
            <a:r>
              <a:rPr lang="en-US" sz="2400" dirty="0"/>
              <a:t>crystal structures.</a:t>
            </a:r>
            <a:endParaRPr lang="en-US" altLang="tr-TR" sz="2400" b="1" dirty="0"/>
          </a:p>
        </p:txBody>
      </p:sp>
    </p:spTree>
    <p:extLst>
      <p:ext uri="{BB962C8B-B14F-4D97-AF65-F5344CB8AC3E}">
        <p14:creationId xmlns:p14="http://schemas.microsoft.com/office/powerpoint/2010/main" val="292118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4877" y="104302"/>
            <a:ext cx="844952" cy="803917"/>
          </a:xfrm>
          <a:prstGeom prst="rect">
            <a:avLst/>
          </a:prstGeom>
        </p:spPr>
      </p:pic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>
          <a:xfrm>
            <a:off x="1" y="5379530"/>
            <a:ext cx="8574602" cy="49955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fld id="{2FDCE2CE-10EF-422B-8428-DC9A139AAAF8}" type="slidenum">
              <a:rPr lang="tr-TR" sz="1200" b="1"/>
              <a:t>13</a:t>
            </a:fld>
            <a:endParaRPr lang="tr-TR" sz="1200" b="1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00" y="5388740"/>
            <a:ext cx="846308" cy="490341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910" y="537953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2714" y="5388740"/>
            <a:ext cx="651076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788" y="5388740"/>
            <a:ext cx="518691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481" y="538874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776288" y="1044576"/>
            <a:ext cx="7597691" cy="4129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  <a:spcAft>
                <a:spcPts val="300"/>
              </a:spcAft>
            </a:pPr>
            <a:endParaRPr lang="en-US" altLang="tr-TR" dirty="0" smtClean="0"/>
          </a:p>
        </p:txBody>
      </p:sp>
      <p:sp>
        <p:nvSpPr>
          <p:cNvPr id="4" name="Metin kutusu 3"/>
          <p:cNvSpPr txBox="1"/>
          <p:nvPr/>
        </p:nvSpPr>
        <p:spPr>
          <a:xfrm>
            <a:off x="4656222" y="1848492"/>
            <a:ext cx="3633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800" dirty="0"/>
          </a:p>
        </p:txBody>
      </p:sp>
      <p:sp>
        <p:nvSpPr>
          <p:cNvPr id="15" name="TextBox 5"/>
          <p:cNvSpPr txBox="1"/>
          <p:nvPr/>
        </p:nvSpPr>
        <p:spPr>
          <a:xfrm>
            <a:off x="-961317" y="82859"/>
            <a:ext cx="89154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tr-TR" sz="3600" b="1" dirty="0" err="1" smtClean="0">
                <a:solidFill>
                  <a:srgbClr val="C00000"/>
                </a:solidFill>
              </a:rPr>
              <a:t>Toxin</a:t>
            </a:r>
            <a:r>
              <a:rPr lang="tr-TR" sz="3600" b="1" dirty="0" smtClean="0">
                <a:solidFill>
                  <a:srgbClr val="C00000"/>
                </a:solidFill>
              </a:rPr>
              <a:t> </a:t>
            </a:r>
            <a:r>
              <a:rPr lang="tr-TR" sz="3600" b="1" dirty="0" err="1" smtClean="0">
                <a:solidFill>
                  <a:srgbClr val="C00000"/>
                </a:solidFill>
              </a:rPr>
              <a:t>Binders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402040" y="1044576"/>
            <a:ext cx="8215313" cy="38996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b="1" dirty="0" err="1"/>
              <a:t>Organic</a:t>
            </a:r>
            <a:r>
              <a:rPr lang="tr-TR" b="1" dirty="0"/>
              <a:t> </a:t>
            </a:r>
            <a:r>
              <a:rPr lang="tr-TR" b="1" dirty="0" err="1"/>
              <a:t>polymers</a:t>
            </a:r>
            <a:r>
              <a:rPr lang="tr-TR" b="1" dirty="0"/>
              <a:t> as </a:t>
            </a:r>
            <a:r>
              <a:rPr lang="tr-TR" b="1" dirty="0" err="1" smtClean="0"/>
              <a:t>binders</a:t>
            </a:r>
            <a:endParaRPr lang="tr-TR" b="1" dirty="0" smtClean="0"/>
          </a:p>
          <a:p>
            <a:pPr marL="0" indent="0">
              <a:buNone/>
            </a:pPr>
            <a:r>
              <a:rPr lang="en-US" dirty="0" err="1"/>
              <a:t>Undigestible</a:t>
            </a:r>
            <a:r>
              <a:rPr lang="en-US" dirty="0"/>
              <a:t> dietary </a:t>
            </a:r>
            <a:r>
              <a:rPr lang="en-US" dirty="0" smtClean="0"/>
              <a:t>fiber</a:t>
            </a: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instance</a:t>
            </a:r>
            <a:r>
              <a:rPr lang="tr-TR" dirty="0"/>
              <a:t>;</a:t>
            </a:r>
            <a:r>
              <a:rPr lang="tr-TR" dirty="0" smtClean="0"/>
              <a:t> </a:t>
            </a:r>
            <a:r>
              <a:rPr lang="tr-TR" dirty="0" smtClean="0"/>
              <a:t>a</a:t>
            </a:r>
            <a:r>
              <a:rPr lang="en-US" dirty="0" err="1" smtClean="0"/>
              <a:t>lfalfa</a:t>
            </a:r>
            <a:r>
              <a:rPr lang="en-US" dirty="0" smtClean="0"/>
              <a:t> </a:t>
            </a:r>
            <a:r>
              <a:rPr lang="en-US" dirty="0"/>
              <a:t>fiber </a:t>
            </a:r>
            <a:r>
              <a:rPr lang="tr-TR" dirty="0" smtClean="0"/>
              <a:t>              </a:t>
            </a:r>
            <a:r>
              <a:rPr lang="en-US" dirty="0" err="1" smtClean="0"/>
              <a:t>zearalenone</a:t>
            </a:r>
            <a:r>
              <a:rPr lang="en-US" dirty="0" smtClean="0"/>
              <a:t> </a:t>
            </a:r>
            <a:r>
              <a:rPr lang="tr-TR" dirty="0" smtClean="0"/>
              <a:t> an</a:t>
            </a:r>
            <a:r>
              <a:rPr lang="en-US" dirty="0" smtClean="0"/>
              <a:t>d </a:t>
            </a:r>
            <a:r>
              <a:rPr lang="en-US" dirty="0"/>
              <a:t>T-2 toxin </a:t>
            </a:r>
            <a:r>
              <a:rPr lang="en-US" dirty="0" smtClean="0"/>
              <a:t> </a:t>
            </a:r>
            <a:r>
              <a:rPr lang="tr-TR" b="1" dirty="0" smtClean="0"/>
              <a:t> </a:t>
            </a:r>
            <a:endParaRPr lang="en-US" altLang="tr-TR" sz="2400" b="1" dirty="0" smtClean="0"/>
          </a:p>
        </p:txBody>
      </p:sp>
      <p:cxnSp>
        <p:nvCxnSpPr>
          <p:cNvPr id="3" name="Düz Ok Bağlayıcısı 2"/>
          <p:cNvCxnSpPr/>
          <p:nvPr/>
        </p:nvCxnSpPr>
        <p:spPr>
          <a:xfrm>
            <a:off x="4096011" y="2371712"/>
            <a:ext cx="113986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Düz Ok Bağlayıcısı 16"/>
          <p:cNvCxnSpPr/>
          <p:nvPr/>
        </p:nvCxnSpPr>
        <p:spPr>
          <a:xfrm flipH="1">
            <a:off x="1415442" y="2663373"/>
            <a:ext cx="12525" cy="7219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5047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4877" y="104302"/>
            <a:ext cx="844952" cy="803917"/>
          </a:xfrm>
          <a:prstGeom prst="rect">
            <a:avLst/>
          </a:prstGeom>
        </p:spPr>
      </p:pic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>
          <a:xfrm>
            <a:off x="1" y="5379530"/>
            <a:ext cx="8574602" cy="49955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fld id="{2FDCE2CE-10EF-422B-8428-DC9A139AAAF8}" type="slidenum">
              <a:rPr lang="tr-TR" sz="1200" b="1"/>
              <a:t>14</a:t>
            </a:fld>
            <a:endParaRPr lang="tr-TR" sz="1200" b="1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00" y="5388740"/>
            <a:ext cx="846308" cy="490341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910" y="537953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2714" y="5388740"/>
            <a:ext cx="651076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788" y="5388740"/>
            <a:ext cx="518691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481" y="538874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776288" y="1044576"/>
            <a:ext cx="7597691" cy="4129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  <a:spcAft>
                <a:spcPts val="300"/>
              </a:spcAft>
            </a:pPr>
            <a:endParaRPr lang="en-US" altLang="tr-TR" dirty="0" smtClean="0"/>
          </a:p>
        </p:txBody>
      </p:sp>
      <p:sp>
        <p:nvSpPr>
          <p:cNvPr id="4" name="Metin kutusu 3"/>
          <p:cNvSpPr txBox="1"/>
          <p:nvPr/>
        </p:nvSpPr>
        <p:spPr>
          <a:xfrm>
            <a:off x="4656222" y="1848492"/>
            <a:ext cx="3633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800" dirty="0"/>
          </a:p>
        </p:txBody>
      </p:sp>
      <p:sp>
        <p:nvSpPr>
          <p:cNvPr id="15" name="TextBox 5"/>
          <p:cNvSpPr txBox="1"/>
          <p:nvPr/>
        </p:nvSpPr>
        <p:spPr>
          <a:xfrm>
            <a:off x="-961317" y="82859"/>
            <a:ext cx="89154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tr-TR" sz="3600" b="1" dirty="0" err="1" smtClean="0">
                <a:solidFill>
                  <a:srgbClr val="C00000"/>
                </a:solidFill>
              </a:rPr>
              <a:t>Toxin</a:t>
            </a:r>
            <a:r>
              <a:rPr lang="tr-TR" sz="3600" b="1" dirty="0" smtClean="0">
                <a:solidFill>
                  <a:srgbClr val="C00000"/>
                </a:solidFill>
              </a:rPr>
              <a:t> </a:t>
            </a:r>
            <a:r>
              <a:rPr lang="tr-TR" sz="3600" b="1" dirty="0" err="1" smtClean="0">
                <a:solidFill>
                  <a:srgbClr val="C00000"/>
                </a:solidFill>
              </a:rPr>
              <a:t>Binders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402040" y="1044576"/>
            <a:ext cx="8215313" cy="38996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b="1" dirty="0" err="1"/>
              <a:t>Organic</a:t>
            </a:r>
            <a:r>
              <a:rPr lang="tr-TR" b="1" dirty="0"/>
              <a:t> </a:t>
            </a:r>
            <a:r>
              <a:rPr lang="tr-TR" b="1" dirty="0" err="1"/>
              <a:t>polymers</a:t>
            </a:r>
            <a:r>
              <a:rPr lang="tr-TR" b="1" dirty="0"/>
              <a:t> as </a:t>
            </a:r>
            <a:r>
              <a:rPr lang="tr-TR" b="1" dirty="0" err="1" smtClean="0"/>
              <a:t>binders</a:t>
            </a:r>
            <a:endParaRPr lang="tr-TR" b="1" dirty="0" smtClean="0"/>
          </a:p>
          <a:p>
            <a:pPr marL="0" indent="0">
              <a:buNone/>
            </a:pPr>
            <a:r>
              <a:rPr lang="en-US" dirty="0"/>
              <a:t>Saccharomyces cerevisiae </a:t>
            </a:r>
            <a:r>
              <a:rPr lang="tr-TR" dirty="0" smtClean="0"/>
              <a:t>(</a:t>
            </a:r>
            <a:r>
              <a:rPr lang="en-US" dirty="0" smtClean="0"/>
              <a:t>live yeast</a:t>
            </a:r>
            <a:r>
              <a:rPr lang="tr-TR" dirty="0" smtClean="0"/>
              <a:t>)</a:t>
            </a:r>
            <a:r>
              <a:rPr lang="en-US" dirty="0" smtClean="0"/>
              <a:t> </a:t>
            </a:r>
            <a:r>
              <a:rPr lang="tr-TR" dirty="0" smtClean="0"/>
              <a:t>is </a:t>
            </a:r>
            <a:r>
              <a:rPr lang="tr-TR" dirty="0" err="1" smtClean="0"/>
              <a:t>effective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en-US" dirty="0" smtClean="0"/>
              <a:t> </a:t>
            </a:r>
            <a:r>
              <a:rPr lang="en-US" dirty="0"/>
              <a:t>aflatoxin in broiler </a:t>
            </a:r>
            <a:r>
              <a:rPr lang="en-US" dirty="0" smtClean="0"/>
              <a:t>diets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r>
              <a:rPr lang="en-US" dirty="0"/>
              <a:t>The esterified </a:t>
            </a:r>
            <a:r>
              <a:rPr lang="en-US" dirty="0" err="1"/>
              <a:t>glucan</a:t>
            </a:r>
            <a:r>
              <a:rPr lang="en-US" dirty="0"/>
              <a:t> polymer may </a:t>
            </a:r>
            <a:r>
              <a:rPr lang="en-US" dirty="0" smtClean="0"/>
              <a:t>bind </a:t>
            </a:r>
            <a:r>
              <a:rPr lang="en-US" dirty="0"/>
              <a:t>several </a:t>
            </a:r>
            <a:r>
              <a:rPr lang="en-US" dirty="0" smtClean="0"/>
              <a:t>mycotoxins</a:t>
            </a:r>
            <a:r>
              <a:rPr lang="tr-TR" dirty="0"/>
              <a:t> (</a:t>
            </a:r>
            <a:r>
              <a:rPr lang="tr-TR" dirty="0" err="1" smtClean="0"/>
              <a:t>zearalenone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T2 </a:t>
            </a:r>
            <a:r>
              <a:rPr lang="tr-TR" dirty="0" err="1" smtClean="0"/>
              <a:t>toxin</a:t>
            </a:r>
            <a:r>
              <a:rPr lang="tr-TR" dirty="0" smtClean="0"/>
              <a:t>)</a:t>
            </a:r>
            <a:r>
              <a:rPr lang="en-US" dirty="0" smtClean="0"/>
              <a:t> </a:t>
            </a:r>
            <a:endParaRPr lang="en-US" altLang="tr-TR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552482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4877" y="104302"/>
            <a:ext cx="844952" cy="803917"/>
          </a:xfrm>
          <a:prstGeom prst="rect">
            <a:avLst/>
          </a:prstGeom>
        </p:spPr>
      </p:pic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>
          <a:xfrm>
            <a:off x="1" y="5379530"/>
            <a:ext cx="8574602" cy="49955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fld id="{2FDCE2CE-10EF-422B-8428-DC9A139AAAF8}" type="slidenum">
              <a:rPr lang="tr-TR" sz="1200" b="1"/>
              <a:t>15</a:t>
            </a:fld>
            <a:endParaRPr lang="tr-TR" sz="1200" b="1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00" y="5388740"/>
            <a:ext cx="846308" cy="490341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910" y="537953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2714" y="5388740"/>
            <a:ext cx="651076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788" y="5388740"/>
            <a:ext cx="518691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481" y="538874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776288" y="1044576"/>
            <a:ext cx="7597691" cy="4129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  <a:spcAft>
                <a:spcPts val="300"/>
              </a:spcAft>
            </a:pPr>
            <a:endParaRPr lang="en-US" altLang="tr-TR" dirty="0" smtClean="0"/>
          </a:p>
        </p:txBody>
      </p:sp>
      <p:sp>
        <p:nvSpPr>
          <p:cNvPr id="4" name="Metin kutusu 3"/>
          <p:cNvSpPr txBox="1"/>
          <p:nvPr/>
        </p:nvSpPr>
        <p:spPr>
          <a:xfrm>
            <a:off x="4656222" y="1848492"/>
            <a:ext cx="3633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800" dirty="0"/>
          </a:p>
        </p:txBody>
      </p:sp>
      <p:sp>
        <p:nvSpPr>
          <p:cNvPr id="15" name="TextBox 5"/>
          <p:cNvSpPr txBox="1"/>
          <p:nvPr/>
        </p:nvSpPr>
        <p:spPr>
          <a:xfrm>
            <a:off x="-961317" y="82859"/>
            <a:ext cx="89154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tr-TR" sz="3600" b="1" dirty="0" err="1" smtClean="0">
                <a:solidFill>
                  <a:srgbClr val="C00000"/>
                </a:solidFill>
              </a:rPr>
              <a:t>Toxin</a:t>
            </a:r>
            <a:r>
              <a:rPr lang="tr-TR" sz="3600" b="1" dirty="0" smtClean="0">
                <a:solidFill>
                  <a:srgbClr val="C00000"/>
                </a:solidFill>
              </a:rPr>
              <a:t> </a:t>
            </a:r>
            <a:r>
              <a:rPr lang="tr-TR" sz="3600" b="1" dirty="0" err="1" smtClean="0">
                <a:solidFill>
                  <a:srgbClr val="C00000"/>
                </a:solidFill>
              </a:rPr>
              <a:t>Binders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402040" y="1044576"/>
            <a:ext cx="8215313" cy="38996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b="1" dirty="0" err="1"/>
              <a:t>Organic</a:t>
            </a:r>
            <a:r>
              <a:rPr lang="tr-TR" b="1" dirty="0"/>
              <a:t> </a:t>
            </a:r>
            <a:r>
              <a:rPr lang="tr-TR" b="1" dirty="0" err="1"/>
              <a:t>polymers</a:t>
            </a:r>
            <a:r>
              <a:rPr lang="tr-TR" b="1" dirty="0"/>
              <a:t> as </a:t>
            </a:r>
            <a:r>
              <a:rPr lang="tr-TR" b="1" dirty="0" err="1" smtClean="0"/>
              <a:t>binders</a:t>
            </a:r>
            <a:endParaRPr lang="tr-TR" b="1" dirty="0" smtClean="0"/>
          </a:p>
          <a:p>
            <a:pPr marL="0" indent="0">
              <a:buNone/>
            </a:pPr>
            <a:r>
              <a:rPr lang="tr-TR" dirty="0" smtClean="0"/>
              <a:t>B</a:t>
            </a:r>
            <a:r>
              <a:rPr lang="en-US" dirty="0" err="1" smtClean="0"/>
              <a:t>acteria</a:t>
            </a:r>
            <a:r>
              <a:rPr lang="en-US" dirty="0"/>
              <a:t>, </a:t>
            </a:r>
            <a:r>
              <a:rPr lang="tr-TR" dirty="0" err="1" smtClean="0"/>
              <a:t>esp</a:t>
            </a:r>
            <a:r>
              <a:rPr lang="tr-TR" dirty="0" smtClean="0"/>
              <a:t>. </a:t>
            </a:r>
            <a:r>
              <a:rPr lang="en-US" dirty="0" smtClean="0"/>
              <a:t>lactic </a:t>
            </a:r>
            <a:r>
              <a:rPr lang="en-US" dirty="0"/>
              <a:t>acid bacteria, </a:t>
            </a:r>
            <a:r>
              <a:rPr lang="en-US" dirty="0" err="1"/>
              <a:t>propionibacteria</a:t>
            </a:r>
            <a:r>
              <a:rPr lang="en-US" dirty="0"/>
              <a:t> and </a:t>
            </a:r>
            <a:r>
              <a:rPr lang="en-US" dirty="0" err="1" smtClean="0"/>
              <a:t>bifidobacteria</a:t>
            </a:r>
            <a:r>
              <a:rPr lang="en-US" dirty="0" smtClean="0"/>
              <a:t> </a:t>
            </a:r>
            <a:r>
              <a:rPr lang="tr-TR" dirty="0" smtClean="0"/>
              <a:t>can </a:t>
            </a:r>
            <a:r>
              <a:rPr lang="en-US" dirty="0" smtClean="0"/>
              <a:t>bind mycotoxins</a:t>
            </a:r>
            <a:r>
              <a:rPr lang="tr-TR" dirty="0" smtClean="0"/>
              <a:t> (</a:t>
            </a:r>
            <a:r>
              <a:rPr lang="en-US" dirty="0" smtClean="0"/>
              <a:t>aflatoxin </a:t>
            </a:r>
            <a:r>
              <a:rPr lang="en-US" dirty="0"/>
              <a:t>and some </a:t>
            </a:r>
            <a:r>
              <a:rPr lang="en-US" dirty="0" err="1"/>
              <a:t>Fusarium</a:t>
            </a:r>
            <a:r>
              <a:rPr lang="en-US" dirty="0"/>
              <a:t> </a:t>
            </a:r>
            <a:r>
              <a:rPr lang="en-US" dirty="0" smtClean="0"/>
              <a:t>mycotoxins</a:t>
            </a:r>
            <a:r>
              <a:rPr lang="tr-TR" dirty="0" smtClean="0"/>
              <a:t>)</a:t>
            </a:r>
            <a:r>
              <a:rPr lang="en-US" dirty="0" smtClean="0"/>
              <a:t> </a:t>
            </a:r>
            <a:endParaRPr lang="en-US" altLang="tr-TR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3993991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4877" y="104302"/>
            <a:ext cx="844952" cy="803917"/>
          </a:xfrm>
          <a:prstGeom prst="rect">
            <a:avLst/>
          </a:prstGeom>
        </p:spPr>
      </p:pic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>
          <a:xfrm>
            <a:off x="1" y="5379530"/>
            <a:ext cx="8574602" cy="49955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fld id="{2FDCE2CE-10EF-422B-8428-DC9A139AAAF8}" type="slidenum">
              <a:rPr lang="tr-TR" sz="1200" b="1"/>
              <a:t>16</a:t>
            </a:fld>
            <a:endParaRPr lang="tr-TR" sz="1200" b="1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00" y="5388740"/>
            <a:ext cx="846308" cy="490341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910" y="537953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2714" y="5388740"/>
            <a:ext cx="651076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788" y="5388740"/>
            <a:ext cx="518691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481" y="538874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776288" y="1044576"/>
            <a:ext cx="7597691" cy="4129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  <a:spcAft>
                <a:spcPts val="300"/>
              </a:spcAft>
            </a:pPr>
            <a:endParaRPr lang="en-US" altLang="tr-TR" dirty="0" smtClean="0"/>
          </a:p>
        </p:txBody>
      </p:sp>
      <p:sp>
        <p:nvSpPr>
          <p:cNvPr id="4" name="Metin kutusu 3"/>
          <p:cNvSpPr txBox="1"/>
          <p:nvPr/>
        </p:nvSpPr>
        <p:spPr>
          <a:xfrm>
            <a:off x="4656222" y="1848492"/>
            <a:ext cx="3633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800" dirty="0"/>
          </a:p>
        </p:txBody>
      </p:sp>
      <p:sp>
        <p:nvSpPr>
          <p:cNvPr id="15" name="TextBox 5"/>
          <p:cNvSpPr txBox="1"/>
          <p:nvPr/>
        </p:nvSpPr>
        <p:spPr>
          <a:xfrm>
            <a:off x="-961317" y="82859"/>
            <a:ext cx="89154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tr-TR" sz="3600" b="1" dirty="0" err="1" smtClean="0">
                <a:solidFill>
                  <a:srgbClr val="C00000"/>
                </a:solidFill>
              </a:rPr>
              <a:t>Toxin</a:t>
            </a:r>
            <a:r>
              <a:rPr lang="tr-TR" sz="3600" b="1" dirty="0" smtClean="0">
                <a:solidFill>
                  <a:srgbClr val="C00000"/>
                </a:solidFill>
              </a:rPr>
              <a:t> </a:t>
            </a:r>
            <a:r>
              <a:rPr lang="tr-TR" sz="3600" b="1" dirty="0" err="1" smtClean="0">
                <a:solidFill>
                  <a:srgbClr val="C00000"/>
                </a:solidFill>
              </a:rPr>
              <a:t>Binders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402040" y="1044576"/>
            <a:ext cx="8215313" cy="38996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/>
              <a:t>Desirable Characteristics of a </a:t>
            </a:r>
            <a:r>
              <a:rPr lang="en-US" b="1" dirty="0" smtClean="0"/>
              <a:t>Binder</a:t>
            </a:r>
            <a:endParaRPr lang="tr-TR" b="1" dirty="0" smtClean="0"/>
          </a:p>
          <a:p>
            <a:r>
              <a:rPr lang="en-US" dirty="0" smtClean="0"/>
              <a:t>must </a:t>
            </a:r>
            <a:r>
              <a:rPr lang="en-US" dirty="0"/>
              <a:t>be effective at </a:t>
            </a:r>
            <a:r>
              <a:rPr lang="tr-TR" dirty="0" err="1" smtClean="0"/>
              <a:t>multiple</a:t>
            </a:r>
            <a:r>
              <a:rPr lang="tr-TR" dirty="0" smtClean="0"/>
              <a:t> </a:t>
            </a:r>
            <a:r>
              <a:rPr lang="en-US" dirty="0" err="1" smtClean="0"/>
              <a:t>mycotoxi</a:t>
            </a:r>
            <a:r>
              <a:rPr lang="tr-TR" dirty="0" smtClean="0"/>
              <a:t>n </a:t>
            </a:r>
            <a:r>
              <a:rPr lang="tr-TR" dirty="0" err="1" smtClean="0"/>
              <a:t>without</a:t>
            </a:r>
            <a:r>
              <a:rPr lang="tr-TR" dirty="0" smtClean="0"/>
              <a:t> in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cases</a:t>
            </a:r>
            <a:endParaRPr lang="tr-TR" dirty="0"/>
          </a:p>
          <a:p>
            <a:r>
              <a:rPr lang="en-US" dirty="0"/>
              <a:t>should </a:t>
            </a:r>
            <a:r>
              <a:rPr lang="tr-TR" dirty="0"/>
              <a:t>be </a:t>
            </a:r>
            <a:r>
              <a:rPr lang="en-US" dirty="0"/>
              <a:t>significantly </a:t>
            </a:r>
            <a:r>
              <a:rPr lang="tr-TR" dirty="0" err="1"/>
              <a:t>effect</a:t>
            </a:r>
            <a:r>
              <a:rPr lang="tr-TR" dirty="0"/>
              <a:t> in</a:t>
            </a:r>
            <a:r>
              <a:rPr lang="en-US" dirty="0"/>
              <a:t> animal </a:t>
            </a:r>
            <a:r>
              <a:rPr lang="en-US" dirty="0" smtClean="0"/>
              <a:t>toxicity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23465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4877" y="104302"/>
            <a:ext cx="844952" cy="803917"/>
          </a:xfrm>
          <a:prstGeom prst="rect">
            <a:avLst/>
          </a:prstGeom>
        </p:spPr>
      </p:pic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>
          <a:xfrm>
            <a:off x="1" y="5379530"/>
            <a:ext cx="8574602" cy="49955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fld id="{2FDCE2CE-10EF-422B-8428-DC9A139AAAF8}" type="slidenum">
              <a:rPr lang="tr-TR" sz="1200" b="1"/>
              <a:t>17</a:t>
            </a:fld>
            <a:endParaRPr lang="tr-TR" sz="1200" b="1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00" y="5388740"/>
            <a:ext cx="846308" cy="490341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910" y="537953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2714" y="5388740"/>
            <a:ext cx="651076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788" y="5388740"/>
            <a:ext cx="518691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481" y="538874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776288" y="1044576"/>
            <a:ext cx="7597691" cy="4129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  <a:spcAft>
                <a:spcPts val="300"/>
              </a:spcAft>
            </a:pPr>
            <a:endParaRPr lang="en-US" altLang="tr-TR" dirty="0" smtClean="0"/>
          </a:p>
        </p:txBody>
      </p:sp>
      <p:sp>
        <p:nvSpPr>
          <p:cNvPr id="4" name="Metin kutusu 3"/>
          <p:cNvSpPr txBox="1"/>
          <p:nvPr/>
        </p:nvSpPr>
        <p:spPr>
          <a:xfrm>
            <a:off x="4656222" y="1848492"/>
            <a:ext cx="3633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800" dirty="0"/>
          </a:p>
        </p:txBody>
      </p:sp>
      <p:sp>
        <p:nvSpPr>
          <p:cNvPr id="15" name="TextBox 5"/>
          <p:cNvSpPr txBox="1"/>
          <p:nvPr/>
        </p:nvSpPr>
        <p:spPr>
          <a:xfrm>
            <a:off x="-961317" y="82859"/>
            <a:ext cx="89154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tr-TR" sz="3600" b="1" dirty="0" err="1" smtClean="0">
                <a:solidFill>
                  <a:srgbClr val="C00000"/>
                </a:solidFill>
              </a:rPr>
              <a:t>Toxin</a:t>
            </a:r>
            <a:r>
              <a:rPr lang="tr-TR" sz="3600" b="1" dirty="0" smtClean="0">
                <a:solidFill>
                  <a:srgbClr val="C00000"/>
                </a:solidFill>
              </a:rPr>
              <a:t> </a:t>
            </a:r>
            <a:r>
              <a:rPr lang="tr-TR" sz="3600" b="1" dirty="0" err="1" smtClean="0">
                <a:solidFill>
                  <a:srgbClr val="C00000"/>
                </a:solidFill>
              </a:rPr>
              <a:t>Binders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402040" y="1044576"/>
            <a:ext cx="8215313" cy="38996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/>
              <a:t>Desirable Characteristics of a </a:t>
            </a:r>
            <a:r>
              <a:rPr lang="en-US" b="1" dirty="0" smtClean="0"/>
              <a:t>Binder</a:t>
            </a:r>
            <a:endParaRPr lang="tr-TR" b="1" dirty="0" smtClean="0"/>
          </a:p>
          <a:p>
            <a:pPr marL="0" indent="0">
              <a:buNone/>
            </a:pPr>
            <a:r>
              <a:rPr lang="tr-TR" dirty="0" err="1" smtClean="0"/>
              <a:t>Should</a:t>
            </a:r>
            <a:r>
              <a:rPr lang="tr-TR" dirty="0" smtClean="0"/>
              <a:t> be </a:t>
            </a:r>
            <a:r>
              <a:rPr lang="en-US" dirty="0" smtClean="0"/>
              <a:t>practical </a:t>
            </a:r>
            <a:r>
              <a:rPr lang="en-US" dirty="0"/>
              <a:t>and profitable.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should </a:t>
            </a:r>
            <a:r>
              <a:rPr lang="en-US" dirty="0"/>
              <a:t>be no </a:t>
            </a:r>
            <a:r>
              <a:rPr lang="tr-TR" dirty="0" err="1" smtClean="0"/>
              <a:t>harmfull</a:t>
            </a:r>
            <a:r>
              <a:rPr lang="en-US" dirty="0" smtClean="0"/>
              <a:t> </a:t>
            </a:r>
            <a:r>
              <a:rPr lang="en-US" dirty="0"/>
              <a:t>effects on the animal food </a:t>
            </a:r>
            <a:r>
              <a:rPr lang="en-US" dirty="0" smtClean="0"/>
              <a:t>product 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272399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4877" y="104302"/>
            <a:ext cx="844952" cy="803917"/>
          </a:xfrm>
          <a:prstGeom prst="rect">
            <a:avLst/>
          </a:prstGeom>
        </p:spPr>
      </p:pic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>
          <a:xfrm>
            <a:off x="1" y="5379530"/>
            <a:ext cx="8574602" cy="49955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fld id="{2FDCE2CE-10EF-422B-8428-DC9A139AAAF8}" type="slidenum">
              <a:rPr lang="tr-TR" sz="1200" b="1"/>
              <a:t>18</a:t>
            </a:fld>
            <a:endParaRPr lang="tr-TR" sz="1200" b="1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00" y="5388740"/>
            <a:ext cx="846308" cy="490341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910" y="537953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2714" y="5388740"/>
            <a:ext cx="651076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788" y="5388740"/>
            <a:ext cx="518691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481" y="538874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776288" y="1044576"/>
            <a:ext cx="7597691" cy="4129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  <a:spcAft>
                <a:spcPts val="300"/>
              </a:spcAft>
            </a:pPr>
            <a:endParaRPr lang="en-US" altLang="tr-TR" dirty="0" smtClean="0"/>
          </a:p>
        </p:txBody>
      </p:sp>
      <p:sp>
        <p:nvSpPr>
          <p:cNvPr id="4" name="Metin kutusu 3"/>
          <p:cNvSpPr txBox="1"/>
          <p:nvPr/>
        </p:nvSpPr>
        <p:spPr>
          <a:xfrm>
            <a:off x="4656222" y="1848492"/>
            <a:ext cx="3633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800" dirty="0"/>
          </a:p>
        </p:txBody>
      </p:sp>
      <p:sp>
        <p:nvSpPr>
          <p:cNvPr id="15" name="TextBox 5"/>
          <p:cNvSpPr txBox="1"/>
          <p:nvPr/>
        </p:nvSpPr>
        <p:spPr>
          <a:xfrm>
            <a:off x="-961317" y="82859"/>
            <a:ext cx="89154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tr-TR" sz="3600" b="1" dirty="0" err="1" smtClean="0">
                <a:solidFill>
                  <a:srgbClr val="C00000"/>
                </a:solidFill>
              </a:rPr>
              <a:t>Toxin</a:t>
            </a:r>
            <a:r>
              <a:rPr lang="tr-TR" sz="3600" b="1" dirty="0" smtClean="0">
                <a:solidFill>
                  <a:srgbClr val="C00000"/>
                </a:solidFill>
              </a:rPr>
              <a:t> </a:t>
            </a:r>
            <a:r>
              <a:rPr lang="tr-TR" sz="3600" b="1" dirty="0" err="1" smtClean="0">
                <a:solidFill>
                  <a:srgbClr val="C00000"/>
                </a:solidFill>
              </a:rPr>
              <a:t>Binders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548565" y="1035366"/>
            <a:ext cx="8215313" cy="38996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/>
              <a:t>Desirable Characteristics of a </a:t>
            </a:r>
            <a:r>
              <a:rPr lang="en-US" b="1" dirty="0" smtClean="0"/>
              <a:t>Binder</a:t>
            </a:r>
            <a:endParaRPr lang="tr-TR" b="1" dirty="0" smtClean="0"/>
          </a:p>
          <a:p>
            <a:pPr marL="0" indent="0">
              <a:buNone/>
            </a:pPr>
            <a:r>
              <a:rPr lang="en-US" dirty="0" smtClean="0"/>
              <a:t>should </a:t>
            </a:r>
            <a:r>
              <a:rPr lang="en-US" dirty="0"/>
              <a:t>be physically usable in commercial </a:t>
            </a:r>
            <a:r>
              <a:rPr lang="en-US" dirty="0" smtClean="0"/>
              <a:t>feed</a:t>
            </a:r>
            <a:r>
              <a:rPr lang="tr-TR" dirty="0" smtClean="0"/>
              <a:t> </a:t>
            </a:r>
            <a:r>
              <a:rPr lang="tr-TR" dirty="0" err="1" smtClean="0"/>
              <a:t>company</a:t>
            </a:r>
            <a:r>
              <a:rPr lang="en-US" dirty="0" smtClean="0"/>
              <a:t>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should </a:t>
            </a:r>
            <a:r>
              <a:rPr lang="en-US" dirty="0"/>
              <a:t>be </a:t>
            </a:r>
            <a:r>
              <a:rPr lang="en-US" dirty="0" smtClean="0"/>
              <a:t>verifiable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426985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4877" y="104302"/>
            <a:ext cx="844952" cy="803917"/>
          </a:xfrm>
          <a:prstGeom prst="rect">
            <a:avLst/>
          </a:prstGeom>
        </p:spPr>
      </p:pic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>
          <a:xfrm>
            <a:off x="1" y="5379530"/>
            <a:ext cx="8574602" cy="49955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fld id="{2FDCE2CE-10EF-422B-8428-DC9A139AAAF8}" type="slidenum">
              <a:rPr lang="tr-TR" sz="1200" b="1"/>
              <a:t>2</a:t>
            </a:fld>
            <a:endParaRPr lang="tr-TR" sz="1200" b="1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00" y="5388740"/>
            <a:ext cx="846308" cy="490341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910" y="537953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2714" y="5388740"/>
            <a:ext cx="651076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788" y="5388740"/>
            <a:ext cx="518691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481" y="538874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776288" y="1044576"/>
            <a:ext cx="7597691" cy="4129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  <a:spcAft>
                <a:spcPts val="300"/>
              </a:spcAft>
            </a:pPr>
            <a:endParaRPr lang="en-US" altLang="tr-TR" dirty="0" smtClean="0"/>
          </a:p>
        </p:txBody>
      </p:sp>
      <p:sp>
        <p:nvSpPr>
          <p:cNvPr id="4" name="Metin kutusu 3"/>
          <p:cNvSpPr txBox="1"/>
          <p:nvPr/>
        </p:nvSpPr>
        <p:spPr>
          <a:xfrm>
            <a:off x="4656222" y="1848492"/>
            <a:ext cx="3633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800" dirty="0"/>
          </a:p>
        </p:txBody>
      </p:sp>
      <p:sp>
        <p:nvSpPr>
          <p:cNvPr id="15" name="TextBox 5"/>
          <p:cNvSpPr txBox="1"/>
          <p:nvPr/>
        </p:nvSpPr>
        <p:spPr>
          <a:xfrm>
            <a:off x="-961317" y="82859"/>
            <a:ext cx="89154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tr-TR" sz="3600" b="1" dirty="0" err="1" smtClean="0">
                <a:solidFill>
                  <a:srgbClr val="C00000"/>
                </a:solidFill>
              </a:rPr>
              <a:t>Toxin</a:t>
            </a:r>
            <a:r>
              <a:rPr lang="tr-TR" sz="3600" b="1" dirty="0" smtClean="0">
                <a:solidFill>
                  <a:srgbClr val="C00000"/>
                </a:solidFill>
              </a:rPr>
              <a:t> </a:t>
            </a:r>
            <a:r>
              <a:rPr lang="tr-TR" sz="3600" b="1" dirty="0" err="1" smtClean="0">
                <a:solidFill>
                  <a:srgbClr val="C00000"/>
                </a:solidFill>
              </a:rPr>
              <a:t>Binders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467476" y="1044576"/>
            <a:ext cx="8215313" cy="38996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 smtClean="0"/>
              <a:t>T</a:t>
            </a:r>
            <a:r>
              <a:rPr lang="en-US" dirty="0" err="1" smtClean="0"/>
              <a:t>oxin</a:t>
            </a:r>
            <a:r>
              <a:rPr lang="en-US" dirty="0" smtClean="0"/>
              <a:t> </a:t>
            </a:r>
            <a:r>
              <a:rPr lang="en-US" dirty="0"/>
              <a:t>binders are </a:t>
            </a:r>
            <a:r>
              <a:rPr lang="tr-TR" dirty="0" err="1" smtClean="0"/>
              <a:t>used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reduce </a:t>
            </a:r>
            <a:r>
              <a:rPr lang="en-US" b="1" dirty="0" err="1"/>
              <a:t>mycotoxicosis</a:t>
            </a:r>
            <a:r>
              <a:rPr lang="en-US" b="1" dirty="0"/>
              <a:t> </a:t>
            </a:r>
            <a:r>
              <a:rPr lang="en-US" dirty="0"/>
              <a:t>and </a:t>
            </a:r>
            <a:r>
              <a:rPr lang="tr-TR" dirty="0" smtClean="0"/>
              <a:t>be </a:t>
            </a:r>
            <a:r>
              <a:rPr lang="tr-TR" dirty="0" err="1" smtClean="0"/>
              <a:t>beneficial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en-US" dirty="0" smtClean="0"/>
              <a:t> </a:t>
            </a:r>
            <a:r>
              <a:rPr lang="en-US" dirty="0"/>
              <a:t>livestock health and productivity. </a:t>
            </a:r>
            <a:endParaRPr lang="tr-TR" dirty="0" smtClean="0"/>
          </a:p>
          <a:p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r>
              <a:rPr lang="en-US" dirty="0" err="1"/>
              <a:t>Mycotoxicosis</a:t>
            </a:r>
            <a:r>
              <a:rPr lang="en-US" dirty="0"/>
              <a:t> </a:t>
            </a:r>
            <a:r>
              <a:rPr lang="tr-TR" dirty="0" smtClean="0"/>
              <a:t>can be </a:t>
            </a:r>
            <a:r>
              <a:rPr lang="tr-TR" dirty="0" err="1" smtClean="0"/>
              <a:t>occured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toxins</a:t>
            </a:r>
            <a:r>
              <a:rPr lang="tr-TR" dirty="0" smtClean="0"/>
              <a:t> </a:t>
            </a:r>
            <a:r>
              <a:rPr lang="en-US" dirty="0" smtClean="0"/>
              <a:t>produced </a:t>
            </a:r>
            <a:r>
              <a:rPr lang="en-US" dirty="0"/>
              <a:t>by </a:t>
            </a:r>
            <a:r>
              <a:rPr lang="en-US" dirty="0" err="1"/>
              <a:t>moulds</a:t>
            </a:r>
            <a:r>
              <a:rPr lang="en-US" dirty="0"/>
              <a:t>. </a:t>
            </a:r>
            <a:endParaRPr lang="tr-TR" dirty="0" smtClean="0"/>
          </a:p>
          <a:p>
            <a:pPr marL="0" indent="0">
              <a:buNone/>
            </a:pPr>
            <a:endParaRPr lang="en-US" alt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626474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4877" y="104302"/>
            <a:ext cx="844952" cy="803917"/>
          </a:xfrm>
          <a:prstGeom prst="rect">
            <a:avLst/>
          </a:prstGeom>
        </p:spPr>
      </p:pic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>
          <a:xfrm>
            <a:off x="1" y="5379530"/>
            <a:ext cx="8574602" cy="49955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fld id="{2FDCE2CE-10EF-422B-8428-DC9A139AAAF8}" type="slidenum">
              <a:rPr lang="tr-TR" sz="1200" b="1"/>
              <a:t>3</a:t>
            </a:fld>
            <a:endParaRPr lang="tr-TR" sz="1200" b="1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00" y="5388740"/>
            <a:ext cx="846308" cy="490341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910" y="537953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2714" y="5388740"/>
            <a:ext cx="651076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788" y="5388740"/>
            <a:ext cx="518691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481" y="538874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776288" y="1044576"/>
            <a:ext cx="7597691" cy="4129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  <a:spcAft>
                <a:spcPts val="300"/>
              </a:spcAft>
            </a:pPr>
            <a:endParaRPr lang="en-US" altLang="tr-TR" dirty="0" smtClean="0"/>
          </a:p>
        </p:txBody>
      </p:sp>
      <p:sp>
        <p:nvSpPr>
          <p:cNvPr id="4" name="Metin kutusu 3"/>
          <p:cNvSpPr txBox="1"/>
          <p:nvPr/>
        </p:nvSpPr>
        <p:spPr>
          <a:xfrm>
            <a:off x="4656222" y="1848492"/>
            <a:ext cx="3633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800" dirty="0"/>
          </a:p>
        </p:txBody>
      </p:sp>
      <p:sp>
        <p:nvSpPr>
          <p:cNvPr id="15" name="TextBox 5"/>
          <p:cNvSpPr txBox="1"/>
          <p:nvPr/>
        </p:nvSpPr>
        <p:spPr>
          <a:xfrm>
            <a:off x="-961317" y="82859"/>
            <a:ext cx="89154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tr-TR" sz="3600" b="1" dirty="0" err="1" smtClean="0">
                <a:solidFill>
                  <a:srgbClr val="C00000"/>
                </a:solidFill>
              </a:rPr>
              <a:t>Toxin</a:t>
            </a:r>
            <a:r>
              <a:rPr lang="tr-TR" sz="3600" b="1" dirty="0" smtClean="0">
                <a:solidFill>
                  <a:srgbClr val="C00000"/>
                </a:solidFill>
              </a:rPr>
              <a:t> </a:t>
            </a:r>
            <a:r>
              <a:rPr lang="tr-TR" sz="3600" b="1" dirty="0" err="1" smtClean="0">
                <a:solidFill>
                  <a:srgbClr val="C00000"/>
                </a:solidFill>
              </a:rPr>
              <a:t>Binders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1962714" y="2371712"/>
            <a:ext cx="8215313" cy="38996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 err="1" smtClean="0"/>
              <a:t>What</a:t>
            </a:r>
            <a:r>
              <a:rPr lang="tr-TR" dirty="0" smtClean="0"/>
              <a:t> is </a:t>
            </a:r>
            <a:r>
              <a:rPr lang="tr-TR" dirty="0" err="1" smtClean="0"/>
              <a:t>mycotoxin</a:t>
            </a:r>
            <a:r>
              <a:rPr lang="tr-TR" dirty="0" smtClean="0"/>
              <a:t>??</a:t>
            </a:r>
            <a:endParaRPr lang="en-US" alt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13675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4877" y="104302"/>
            <a:ext cx="844952" cy="803917"/>
          </a:xfrm>
          <a:prstGeom prst="rect">
            <a:avLst/>
          </a:prstGeom>
        </p:spPr>
      </p:pic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>
          <a:xfrm>
            <a:off x="1" y="5379530"/>
            <a:ext cx="8574602" cy="49955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fld id="{2FDCE2CE-10EF-422B-8428-DC9A139AAAF8}" type="slidenum">
              <a:rPr lang="tr-TR" sz="1200" b="1"/>
              <a:t>4</a:t>
            </a:fld>
            <a:endParaRPr lang="tr-TR" sz="1200" b="1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00" y="5388740"/>
            <a:ext cx="846308" cy="490341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910" y="537953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2714" y="5388740"/>
            <a:ext cx="651076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788" y="5388740"/>
            <a:ext cx="518691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481" y="538874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776288" y="1044576"/>
            <a:ext cx="7597691" cy="4129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  <a:spcAft>
                <a:spcPts val="300"/>
              </a:spcAft>
            </a:pPr>
            <a:endParaRPr lang="en-US" altLang="tr-TR" dirty="0" smtClean="0"/>
          </a:p>
        </p:txBody>
      </p:sp>
      <p:sp>
        <p:nvSpPr>
          <p:cNvPr id="4" name="Metin kutusu 3"/>
          <p:cNvSpPr txBox="1"/>
          <p:nvPr/>
        </p:nvSpPr>
        <p:spPr>
          <a:xfrm>
            <a:off x="4656222" y="1848492"/>
            <a:ext cx="3633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800" dirty="0"/>
          </a:p>
        </p:txBody>
      </p:sp>
      <p:sp>
        <p:nvSpPr>
          <p:cNvPr id="15" name="TextBox 5"/>
          <p:cNvSpPr txBox="1"/>
          <p:nvPr/>
        </p:nvSpPr>
        <p:spPr>
          <a:xfrm>
            <a:off x="-961317" y="82859"/>
            <a:ext cx="89154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tr-TR" sz="3600" b="1" dirty="0" err="1" smtClean="0">
                <a:solidFill>
                  <a:srgbClr val="C00000"/>
                </a:solidFill>
              </a:rPr>
              <a:t>Toxin</a:t>
            </a:r>
            <a:r>
              <a:rPr lang="tr-TR" sz="3600" b="1" dirty="0" smtClean="0">
                <a:solidFill>
                  <a:srgbClr val="C00000"/>
                </a:solidFill>
              </a:rPr>
              <a:t> </a:t>
            </a:r>
            <a:r>
              <a:rPr lang="tr-TR" sz="3600" b="1" dirty="0" err="1" smtClean="0">
                <a:solidFill>
                  <a:srgbClr val="C00000"/>
                </a:solidFill>
              </a:rPr>
              <a:t>Binders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349033" y="1465358"/>
            <a:ext cx="8215313" cy="38996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Aflatoxins</a:t>
            </a:r>
            <a:endParaRPr lang="tr-TR" dirty="0" smtClean="0"/>
          </a:p>
          <a:p>
            <a:r>
              <a:rPr lang="tr-TR" dirty="0" smtClean="0"/>
              <a:t>O</a:t>
            </a:r>
            <a:r>
              <a:rPr lang="en-US" dirty="0" err="1" smtClean="0"/>
              <a:t>chratoxin</a:t>
            </a:r>
            <a:r>
              <a:rPr lang="en-US" dirty="0" smtClean="0"/>
              <a:t> A</a:t>
            </a:r>
            <a:endParaRPr lang="tr-TR" dirty="0" smtClean="0"/>
          </a:p>
          <a:p>
            <a:r>
              <a:rPr lang="tr-TR" dirty="0"/>
              <a:t>Z</a:t>
            </a:r>
            <a:r>
              <a:rPr lang="en-US" dirty="0" err="1" smtClean="0"/>
              <a:t>earalenone</a:t>
            </a:r>
            <a:endParaRPr lang="tr-TR" dirty="0" smtClean="0"/>
          </a:p>
          <a:p>
            <a:r>
              <a:rPr lang="tr-TR" dirty="0" smtClean="0"/>
              <a:t>D</a:t>
            </a:r>
            <a:r>
              <a:rPr lang="en-US" dirty="0" err="1" smtClean="0"/>
              <a:t>eoxynivalenol</a:t>
            </a:r>
            <a:endParaRPr lang="tr-TR" dirty="0" smtClean="0"/>
          </a:p>
          <a:p>
            <a:r>
              <a:rPr lang="en-US" dirty="0" smtClean="0"/>
              <a:t>T-2 </a:t>
            </a:r>
            <a:r>
              <a:rPr lang="tr-TR" dirty="0" err="1" smtClean="0"/>
              <a:t>toxin</a:t>
            </a:r>
            <a:endParaRPr lang="tr-TR" dirty="0" smtClean="0"/>
          </a:p>
          <a:p>
            <a:r>
              <a:rPr lang="tr-TR" dirty="0" smtClean="0"/>
              <a:t>F</a:t>
            </a:r>
            <a:r>
              <a:rPr lang="en-US" dirty="0" err="1" smtClean="0"/>
              <a:t>umonisins</a:t>
            </a:r>
            <a:r>
              <a:rPr lang="en-US" dirty="0"/>
              <a:t>. </a:t>
            </a:r>
            <a:endParaRPr lang="en-US" alt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3646388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4877" y="104302"/>
            <a:ext cx="844952" cy="803917"/>
          </a:xfrm>
          <a:prstGeom prst="rect">
            <a:avLst/>
          </a:prstGeom>
        </p:spPr>
      </p:pic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>
          <a:xfrm>
            <a:off x="1" y="5379530"/>
            <a:ext cx="8574602" cy="49955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fld id="{2FDCE2CE-10EF-422B-8428-DC9A139AAAF8}" type="slidenum">
              <a:rPr lang="tr-TR" sz="1200" b="1"/>
              <a:t>5</a:t>
            </a:fld>
            <a:endParaRPr lang="tr-TR" sz="1200" b="1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00" y="5388740"/>
            <a:ext cx="846308" cy="490341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910" y="537953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2714" y="5388740"/>
            <a:ext cx="651076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788" y="5388740"/>
            <a:ext cx="518691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481" y="538874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776288" y="1044576"/>
            <a:ext cx="7597691" cy="4129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  <a:spcAft>
                <a:spcPts val="300"/>
              </a:spcAft>
            </a:pPr>
            <a:endParaRPr lang="en-US" altLang="tr-TR" dirty="0" smtClean="0"/>
          </a:p>
        </p:txBody>
      </p:sp>
      <p:sp>
        <p:nvSpPr>
          <p:cNvPr id="4" name="Metin kutusu 3"/>
          <p:cNvSpPr txBox="1"/>
          <p:nvPr/>
        </p:nvSpPr>
        <p:spPr>
          <a:xfrm>
            <a:off x="4656222" y="1848492"/>
            <a:ext cx="3633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800" dirty="0"/>
          </a:p>
        </p:txBody>
      </p:sp>
      <p:sp>
        <p:nvSpPr>
          <p:cNvPr id="15" name="TextBox 5"/>
          <p:cNvSpPr txBox="1"/>
          <p:nvPr/>
        </p:nvSpPr>
        <p:spPr>
          <a:xfrm>
            <a:off x="-961317" y="82859"/>
            <a:ext cx="89154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tr-TR" sz="3600" b="1" dirty="0" err="1" smtClean="0">
                <a:solidFill>
                  <a:srgbClr val="C00000"/>
                </a:solidFill>
              </a:rPr>
              <a:t>Toxin</a:t>
            </a:r>
            <a:r>
              <a:rPr lang="tr-TR" sz="3600" b="1" dirty="0" smtClean="0">
                <a:solidFill>
                  <a:srgbClr val="C00000"/>
                </a:solidFill>
              </a:rPr>
              <a:t> </a:t>
            </a:r>
            <a:r>
              <a:rPr lang="tr-TR" sz="3600" b="1" dirty="0" err="1" smtClean="0">
                <a:solidFill>
                  <a:srgbClr val="C00000"/>
                </a:solidFill>
              </a:rPr>
              <a:t>Binders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680419" y="948102"/>
            <a:ext cx="8215313" cy="38996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 err="1"/>
              <a:t>A</a:t>
            </a:r>
            <a:r>
              <a:rPr lang="tr-TR" dirty="0" err="1" smtClean="0"/>
              <a:t>flatoxins</a:t>
            </a:r>
            <a:r>
              <a:rPr lang="tr-TR" dirty="0" smtClean="0"/>
              <a:t> </a:t>
            </a:r>
            <a:r>
              <a:rPr lang="tr-TR" dirty="0"/>
              <a:t> </a:t>
            </a:r>
            <a:r>
              <a:rPr lang="tr-TR" dirty="0" smtClean="0"/>
              <a:t>                     </a:t>
            </a:r>
            <a:r>
              <a:rPr lang="tr-TR" dirty="0"/>
              <a:t> </a:t>
            </a:r>
            <a:r>
              <a:rPr lang="tr-TR" i="1" dirty="0" err="1"/>
              <a:t>Aspergillus</a:t>
            </a:r>
            <a:r>
              <a:rPr lang="tr-TR" i="1" dirty="0"/>
              <a:t> </a:t>
            </a:r>
            <a:r>
              <a:rPr lang="tr-TR" i="1" dirty="0" err="1" smtClean="0"/>
              <a:t>flavus</a:t>
            </a:r>
            <a:endParaRPr lang="tr-TR" dirty="0"/>
          </a:p>
          <a:p>
            <a:r>
              <a:rPr lang="tr-TR" dirty="0" smtClean="0"/>
              <a:t>T2 </a:t>
            </a:r>
            <a:r>
              <a:rPr lang="tr-TR" dirty="0" err="1"/>
              <a:t>fusariotoxins</a:t>
            </a:r>
            <a:r>
              <a:rPr lang="tr-TR" dirty="0"/>
              <a:t>  </a:t>
            </a:r>
            <a:r>
              <a:rPr lang="tr-TR" dirty="0" smtClean="0"/>
              <a:t>                </a:t>
            </a:r>
            <a:r>
              <a:rPr lang="tr-TR" i="1" dirty="0" err="1" smtClean="0"/>
              <a:t>Fusarium</a:t>
            </a:r>
            <a:r>
              <a:rPr lang="tr-TR" i="1" dirty="0" smtClean="0"/>
              <a:t> </a:t>
            </a:r>
            <a:r>
              <a:rPr lang="tr-TR" dirty="0" err="1" smtClean="0"/>
              <a:t>spp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err="1" smtClean="0"/>
              <a:t>Ochratoxins</a:t>
            </a:r>
            <a:r>
              <a:rPr lang="tr-TR" dirty="0" smtClean="0"/>
              <a:t> </a:t>
            </a:r>
            <a:r>
              <a:rPr lang="tr-TR" dirty="0"/>
              <a:t> </a:t>
            </a:r>
            <a:r>
              <a:rPr lang="tr-TR" dirty="0" smtClean="0"/>
              <a:t>                   </a:t>
            </a:r>
            <a:r>
              <a:rPr lang="tr-TR" i="1" dirty="0" err="1" smtClean="0"/>
              <a:t>Aspergillus</a:t>
            </a:r>
            <a:r>
              <a:rPr lang="tr-TR" i="1" dirty="0" smtClean="0"/>
              <a:t> </a:t>
            </a:r>
            <a:r>
              <a:rPr lang="tr-TR" i="1" dirty="0" err="1"/>
              <a:t>ochraceus</a:t>
            </a:r>
            <a:r>
              <a:rPr lang="tr-TR" dirty="0"/>
              <a:t> </a:t>
            </a:r>
            <a:endParaRPr lang="tr-TR" dirty="0"/>
          </a:p>
          <a:p>
            <a:r>
              <a:rPr lang="tr-TR" dirty="0" err="1" smtClean="0"/>
              <a:t>Rubratoxin</a:t>
            </a:r>
            <a:r>
              <a:rPr lang="tr-TR" dirty="0" smtClean="0"/>
              <a:t> </a:t>
            </a:r>
            <a:r>
              <a:rPr lang="tr-TR" dirty="0"/>
              <a:t> </a:t>
            </a:r>
            <a:r>
              <a:rPr lang="tr-TR" dirty="0" smtClean="0"/>
              <a:t>                  </a:t>
            </a:r>
            <a:r>
              <a:rPr lang="tr-TR" i="1" dirty="0" err="1" smtClean="0"/>
              <a:t>Penicillium</a:t>
            </a:r>
            <a:r>
              <a:rPr lang="tr-TR" i="1" dirty="0" smtClean="0"/>
              <a:t> </a:t>
            </a:r>
            <a:r>
              <a:rPr lang="tr-TR" i="1" dirty="0" err="1"/>
              <a:t>rubrum</a:t>
            </a:r>
            <a:r>
              <a:rPr lang="tr-TR" dirty="0"/>
              <a:t> </a:t>
            </a:r>
            <a:endParaRPr lang="en-US" altLang="tr-TR" sz="2400" dirty="0" smtClean="0"/>
          </a:p>
        </p:txBody>
      </p:sp>
      <p:sp>
        <p:nvSpPr>
          <p:cNvPr id="2" name="Sağ Ok 1"/>
          <p:cNvSpPr/>
          <p:nvPr/>
        </p:nvSpPr>
        <p:spPr>
          <a:xfrm>
            <a:off x="2613788" y="1111611"/>
            <a:ext cx="1246497" cy="288098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C00000"/>
              </a:solidFill>
            </a:endParaRPr>
          </a:p>
        </p:txBody>
      </p:sp>
      <p:sp>
        <p:nvSpPr>
          <p:cNvPr id="14" name="Sağ Ok 13"/>
          <p:cNvSpPr/>
          <p:nvPr/>
        </p:nvSpPr>
        <p:spPr>
          <a:xfrm>
            <a:off x="3343001" y="1636819"/>
            <a:ext cx="1246497" cy="288098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7" name="Sağ Ok 16"/>
          <p:cNvSpPr/>
          <p:nvPr/>
        </p:nvSpPr>
        <p:spPr>
          <a:xfrm>
            <a:off x="2925550" y="2195710"/>
            <a:ext cx="1246497" cy="288098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8" name="Sağ Ok 17"/>
          <p:cNvSpPr/>
          <p:nvPr/>
        </p:nvSpPr>
        <p:spPr>
          <a:xfrm>
            <a:off x="2719752" y="2720918"/>
            <a:ext cx="1246497" cy="288098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4819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4877" y="104302"/>
            <a:ext cx="844952" cy="803917"/>
          </a:xfrm>
          <a:prstGeom prst="rect">
            <a:avLst/>
          </a:prstGeom>
        </p:spPr>
      </p:pic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>
          <a:xfrm>
            <a:off x="1" y="5379530"/>
            <a:ext cx="8574602" cy="49955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fld id="{2FDCE2CE-10EF-422B-8428-DC9A139AAAF8}" type="slidenum">
              <a:rPr lang="tr-TR" sz="1200" b="1"/>
              <a:t>6</a:t>
            </a:fld>
            <a:endParaRPr lang="tr-TR" sz="1200" b="1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00" y="5388740"/>
            <a:ext cx="846308" cy="490341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910" y="537953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2714" y="5388740"/>
            <a:ext cx="651076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788" y="5388740"/>
            <a:ext cx="518691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481" y="538874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776288" y="1044576"/>
            <a:ext cx="7597691" cy="4129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  <a:spcAft>
                <a:spcPts val="300"/>
              </a:spcAft>
            </a:pPr>
            <a:endParaRPr lang="en-US" altLang="tr-TR" dirty="0" smtClean="0"/>
          </a:p>
        </p:txBody>
      </p:sp>
      <p:sp>
        <p:nvSpPr>
          <p:cNvPr id="4" name="Metin kutusu 3"/>
          <p:cNvSpPr txBox="1"/>
          <p:nvPr/>
        </p:nvSpPr>
        <p:spPr>
          <a:xfrm>
            <a:off x="4656222" y="1848492"/>
            <a:ext cx="3633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800" dirty="0"/>
          </a:p>
        </p:txBody>
      </p:sp>
      <p:sp>
        <p:nvSpPr>
          <p:cNvPr id="15" name="TextBox 5"/>
          <p:cNvSpPr txBox="1"/>
          <p:nvPr/>
        </p:nvSpPr>
        <p:spPr>
          <a:xfrm>
            <a:off x="-961317" y="82859"/>
            <a:ext cx="89154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tr-TR" sz="3600" b="1" dirty="0" err="1" smtClean="0">
                <a:solidFill>
                  <a:srgbClr val="C00000"/>
                </a:solidFill>
              </a:rPr>
              <a:t>Toxin</a:t>
            </a:r>
            <a:r>
              <a:rPr lang="tr-TR" sz="3600" b="1" dirty="0" smtClean="0">
                <a:solidFill>
                  <a:srgbClr val="C00000"/>
                </a:solidFill>
              </a:rPr>
              <a:t> </a:t>
            </a:r>
            <a:r>
              <a:rPr lang="tr-TR" sz="3600" b="1" dirty="0" err="1" smtClean="0">
                <a:solidFill>
                  <a:srgbClr val="C00000"/>
                </a:solidFill>
              </a:rPr>
              <a:t>Binders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342892" y="729190"/>
            <a:ext cx="8215313" cy="444439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/>
              <a:t>How can </a:t>
            </a:r>
            <a:r>
              <a:rPr lang="tr-TR" b="1" dirty="0" err="1" smtClean="0"/>
              <a:t>we</a:t>
            </a:r>
            <a:r>
              <a:rPr lang="tr-TR" b="1" dirty="0" smtClean="0"/>
              <a:t> </a:t>
            </a:r>
            <a:r>
              <a:rPr lang="tr-TR" b="1" dirty="0" err="1" smtClean="0"/>
              <a:t>reduce</a:t>
            </a:r>
            <a:r>
              <a:rPr lang="tr-TR" b="1" dirty="0" smtClean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R</a:t>
            </a:r>
            <a:r>
              <a:rPr lang="en-US" dirty="0" err="1" smtClean="0"/>
              <a:t>educ</a:t>
            </a:r>
            <a:r>
              <a:rPr lang="tr-TR" dirty="0" err="1" smtClean="0"/>
              <a:t>ing</a:t>
            </a:r>
            <a:r>
              <a:rPr lang="en-US" dirty="0" smtClean="0"/>
              <a:t> </a:t>
            </a:r>
            <a:r>
              <a:rPr lang="en-US" dirty="0"/>
              <a:t>their absorption and bioavailability by using various mycotoxin binders. </a:t>
            </a:r>
            <a:endParaRPr lang="tr-TR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tr-TR" dirty="0" err="1" smtClean="0"/>
              <a:t>common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these </a:t>
            </a:r>
            <a:r>
              <a:rPr lang="en-US" dirty="0" smtClean="0"/>
              <a:t>are</a:t>
            </a:r>
            <a:r>
              <a:rPr lang="tr-TR" dirty="0" smtClean="0"/>
              <a:t>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 </a:t>
            </a:r>
            <a:r>
              <a:rPr lang="en-US" dirty="0" err="1" smtClean="0"/>
              <a:t>aluminosilicates</a:t>
            </a: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B</a:t>
            </a:r>
            <a:r>
              <a:rPr lang="en-US" dirty="0" err="1" smtClean="0"/>
              <a:t>entonite</a:t>
            </a: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Montmorillonite</a:t>
            </a: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Zeolite</a:t>
            </a: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 smtClean="0"/>
              <a:t>aqueus</a:t>
            </a:r>
            <a:r>
              <a:rPr lang="en-US" dirty="0" smtClean="0"/>
              <a:t> </a:t>
            </a:r>
            <a:r>
              <a:rPr lang="en-US" dirty="0"/>
              <a:t>sodium calcium </a:t>
            </a:r>
            <a:r>
              <a:rPr lang="en-US" dirty="0" err="1"/>
              <a:t>aluminosilicate</a:t>
            </a:r>
            <a:r>
              <a:rPr lang="en-US" dirty="0"/>
              <a:t> (HSCAS) </a:t>
            </a: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active </a:t>
            </a:r>
            <a:r>
              <a:rPr lang="en-US" dirty="0"/>
              <a:t>carbons. </a:t>
            </a:r>
            <a:endParaRPr lang="en-US" alt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1291456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4877" y="104302"/>
            <a:ext cx="844952" cy="803917"/>
          </a:xfrm>
          <a:prstGeom prst="rect">
            <a:avLst/>
          </a:prstGeom>
        </p:spPr>
      </p:pic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>
          <a:xfrm>
            <a:off x="1" y="5379530"/>
            <a:ext cx="8574602" cy="49955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fld id="{2FDCE2CE-10EF-422B-8428-DC9A139AAAF8}" type="slidenum">
              <a:rPr lang="tr-TR" sz="1200" b="1"/>
              <a:t>7</a:t>
            </a:fld>
            <a:endParaRPr lang="tr-TR" sz="1200" b="1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00" y="5388740"/>
            <a:ext cx="846308" cy="490341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910" y="537953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2714" y="5388740"/>
            <a:ext cx="651076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788" y="5388740"/>
            <a:ext cx="518691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481" y="538874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776288" y="1044576"/>
            <a:ext cx="7597691" cy="4129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  <a:spcAft>
                <a:spcPts val="300"/>
              </a:spcAft>
            </a:pPr>
            <a:endParaRPr lang="en-US" altLang="tr-TR" dirty="0" smtClean="0"/>
          </a:p>
        </p:txBody>
      </p:sp>
      <p:sp>
        <p:nvSpPr>
          <p:cNvPr id="4" name="Metin kutusu 3"/>
          <p:cNvSpPr txBox="1"/>
          <p:nvPr/>
        </p:nvSpPr>
        <p:spPr>
          <a:xfrm>
            <a:off x="4656222" y="1848492"/>
            <a:ext cx="3633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800" dirty="0"/>
          </a:p>
        </p:txBody>
      </p:sp>
      <p:sp>
        <p:nvSpPr>
          <p:cNvPr id="15" name="TextBox 5"/>
          <p:cNvSpPr txBox="1"/>
          <p:nvPr/>
        </p:nvSpPr>
        <p:spPr>
          <a:xfrm>
            <a:off x="-961317" y="82859"/>
            <a:ext cx="89154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tr-TR" sz="3600" b="1" dirty="0" err="1" smtClean="0">
                <a:solidFill>
                  <a:srgbClr val="C00000"/>
                </a:solidFill>
              </a:rPr>
              <a:t>Toxin</a:t>
            </a:r>
            <a:r>
              <a:rPr lang="tr-TR" sz="3600" b="1" dirty="0" smtClean="0">
                <a:solidFill>
                  <a:srgbClr val="C00000"/>
                </a:solidFill>
              </a:rPr>
              <a:t> </a:t>
            </a:r>
            <a:r>
              <a:rPr lang="tr-TR" sz="3600" b="1" dirty="0" err="1" smtClean="0">
                <a:solidFill>
                  <a:srgbClr val="C00000"/>
                </a:solidFill>
              </a:rPr>
              <a:t>Binders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359290" y="997158"/>
            <a:ext cx="8215313" cy="38996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dirty="0" smtClean="0"/>
              <a:t>2. Using </a:t>
            </a:r>
            <a:r>
              <a:rPr lang="en-US" dirty="0" smtClean="0"/>
              <a:t>non-toxic metabolites</a:t>
            </a:r>
            <a:r>
              <a:rPr lang="tr-TR" dirty="0" smtClean="0"/>
              <a:t>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 smtClean="0"/>
              <a:t>indigestable</a:t>
            </a:r>
            <a:r>
              <a:rPr lang="en-US" dirty="0" smtClean="0"/>
              <a:t> </a:t>
            </a:r>
            <a:r>
              <a:rPr lang="en-US" dirty="0"/>
              <a:t>complex </a:t>
            </a:r>
            <a:r>
              <a:rPr lang="en-US" dirty="0" err="1"/>
              <a:t>carbonhydrates</a:t>
            </a:r>
            <a:r>
              <a:rPr lang="en-US" dirty="0"/>
              <a:t> (bacterium and yeast cell </a:t>
            </a:r>
            <a:r>
              <a:rPr lang="en-US" dirty="0" smtClean="0"/>
              <a:t>walls)</a:t>
            </a: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Enzyme</a:t>
            </a: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Vitamin</a:t>
            </a: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amino-acid</a:t>
            </a: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synthetic </a:t>
            </a:r>
            <a:r>
              <a:rPr lang="en-US" dirty="0"/>
              <a:t>polymers like </a:t>
            </a:r>
            <a:r>
              <a:rPr lang="en-US" dirty="0" err="1"/>
              <a:t>cholestralamine</a:t>
            </a:r>
            <a:r>
              <a:rPr lang="en-US" dirty="0"/>
              <a:t>, </a:t>
            </a:r>
            <a:r>
              <a:rPr lang="en-US" dirty="0" err="1"/>
              <a:t>polivinil-polipirrolidon</a:t>
            </a:r>
            <a:r>
              <a:rPr lang="en-US" dirty="0"/>
              <a:t> polymers (PVPP</a:t>
            </a:r>
            <a:r>
              <a:rPr lang="en-US" dirty="0" smtClean="0"/>
              <a:t>).</a:t>
            </a:r>
            <a:endParaRPr lang="en-US" alt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946810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4877" y="104302"/>
            <a:ext cx="844952" cy="803917"/>
          </a:xfrm>
          <a:prstGeom prst="rect">
            <a:avLst/>
          </a:prstGeom>
        </p:spPr>
      </p:pic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>
          <a:xfrm>
            <a:off x="1" y="5379530"/>
            <a:ext cx="8574602" cy="49955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fld id="{2FDCE2CE-10EF-422B-8428-DC9A139AAAF8}" type="slidenum">
              <a:rPr lang="tr-TR" sz="1200" b="1"/>
              <a:t>8</a:t>
            </a:fld>
            <a:endParaRPr lang="tr-TR" sz="1200" b="1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00" y="5388740"/>
            <a:ext cx="846308" cy="490341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910" y="537953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2714" y="5388740"/>
            <a:ext cx="651076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788" y="5388740"/>
            <a:ext cx="518691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481" y="538874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776288" y="1044576"/>
            <a:ext cx="7597691" cy="4129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  <a:spcAft>
                <a:spcPts val="300"/>
              </a:spcAft>
            </a:pPr>
            <a:endParaRPr lang="en-US" altLang="tr-TR" dirty="0" smtClean="0"/>
          </a:p>
        </p:txBody>
      </p:sp>
      <p:sp>
        <p:nvSpPr>
          <p:cNvPr id="4" name="Metin kutusu 3"/>
          <p:cNvSpPr txBox="1"/>
          <p:nvPr/>
        </p:nvSpPr>
        <p:spPr>
          <a:xfrm>
            <a:off x="4656222" y="1848492"/>
            <a:ext cx="3633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800" dirty="0"/>
          </a:p>
        </p:txBody>
      </p:sp>
      <p:sp>
        <p:nvSpPr>
          <p:cNvPr id="15" name="TextBox 5"/>
          <p:cNvSpPr txBox="1"/>
          <p:nvPr/>
        </p:nvSpPr>
        <p:spPr>
          <a:xfrm>
            <a:off x="-961317" y="82859"/>
            <a:ext cx="89154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tr-TR" sz="3600" b="1" dirty="0" err="1" smtClean="0">
                <a:solidFill>
                  <a:srgbClr val="C00000"/>
                </a:solidFill>
              </a:rPr>
              <a:t>Toxin</a:t>
            </a:r>
            <a:r>
              <a:rPr lang="tr-TR" sz="3600" b="1" dirty="0" smtClean="0">
                <a:solidFill>
                  <a:srgbClr val="C00000"/>
                </a:solidFill>
              </a:rPr>
              <a:t> </a:t>
            </a:r>
            <a:r>
              <a:rPr lang="tr-TR" sz="3600" b="1" dirty="0" err="1" smtClean="0">
                <a:solidFill>
                  <a:srgbClr val="C00000"/>
                </a:solidFill>
              </a:rPr>
              <a:t>Binders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402040" y="1266368"/>
            <a:ext cx="8215313" cy="38996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 err="1" smtClean="0"/>
              <a:t>Toxin</a:t>
            </a:r>
            <a:r>
              <a:rPr lang="tr-TR" dirty="0" smtClean="0"/>
              <a:t> </a:t>
            </a:r>
            <a:r>
              <a:rPr lang="en-US" dirty="0" smtClean="0"/>
              <a:t>binder</a:t>
            </a:r>
            <a:r>
              <a:rPr lang="tr-TR" dirty="0" smtClean="0"/>
              <a:t>s </a:t>
            </a:r>
            <a:r>
              <a:rPr lang="tr-TR" dirty="0" err="1" smtClean="0"/>
              <a:t>principle</a:t>
            </a:r>
            <a:r>
              <a:rPr lang="tr-TR" dirty="0" smtClean="0"/>
              <a:t> is </a:t>
            </a:r>
            <a:r>
              <a:rPr lang="tr-TR" dirty="0" err="1" smtClean="0"/>
              <a:t>coming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interactions</a:t>
            </a:r>
            <a:r>
              <a:rPr lang="tr-TR" dirty="0" smtClean="0"/>
              <a:t> </a:t>
            </a:r>
            <a:r>
              <a:rPr lang="tr-TR" dirty="0" err="1" smtClean="0"/>
              <a:t>between</a:t>
            </a:r>
            <a:r>
              <a:rPr lang="tr-TR" dirty="0" smtClean="0"/>
              <a:t> </a:t>
            </a:r>
            <a:r>
              <a:rPr lang="tr-TR" dirty="0" err="1" smtClean="0"/>
              <a:t>my</a:t>
            </a:r>
            <a:r>
              <a:rPr lang="en-US" dirty="0" err="1" smtClean="0"/>
              <a:t>cotoxins</a:t>
            </a:r>
            <a:r>
              <a:rPr lang="en-US" dirty="0" smtClean="0"/>
              <a:t> </a:t>
            </a:r>
            <a:r>
              <a:rPr lang="en-US" dirty="0"/>
              <a:t>in the feed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binders</a:t>
            </a:r>
            <a:r>
              <a:rPr lang="en-US" dirty="0" smtClean="0"/>
              <a:t> </a:t>
            </a:r>
            <a:r>
              <a:rPr lang="en-US" dirty="0"/>
              <a:t>with the consuming animal and </a:t>
            </a:r>
            <a:r>
              <a:rPr lang="tr-TR" dirty="0" err="1" smtClean="0"/>
              <a:t>the</a:t>
            </a:r>
            <a:r>
              <a:rPr lang="en-US" dirty="0" smtClean="0"/>
              <a:t> </a:t>
            </a:r>
            <a:r>
              <a:rPr lang="en-US" dirty="0"/>
              <a:t>absorption across the digestive </a:t>
            </a:r>
            <a:r>
              <a:rPr lang="en-US" dirty="0" smtClean="0"/>
              <a:t>tract</a:t>
            </a:r>
            <a:r>
              <a:rPr lang="tr-TR" dirty="0" smtClean="0"/>
              <a:t>.</a:t>
            </a:r>
            <a:endParaRPr lang="en-US" alt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3704485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4877" y="104302"/>
            <a:ext cx="844952" cy="803917"/>
          </a:xfrm>
          <a:prstGeom prst="rect">
            <a:avLst/>
          </a:prstGeom>
        </p:spPr>
      </p:pic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>
          <a:xfrm>
            <a:off x="1" y="5379530"/>
            <a:ext cx="8574602" cy="49955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fld id="{2FDCE2CE-10EF-422B-8428-DC9A139AAAF8}" type="slidenum">
              <a:rPr lang="tr-TR" sz="1200" b="1"/>
              <a:t>9</a:t>
            </a:fld>
            <a:endParaRPr lang="tr-TR" sz="1200" b="1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00" y="5388740"/>
            <a:ext cx="846308" cy="490341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910" y="537953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2714" y="5388740"/>
            <a:ext cx="651076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788" y="5388740"/>
            <a:ext cx="518691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481" y="538874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776288" y="1044576"/>
            <a:ext cx="7597691" cy="4129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  <a:spcAft>
                <a:spcPts val="300"/>
              </a:spcAft>
            </a:pPr>
            <a:endParaRPr lang="en-US" altLang="tr-TR" dirty="0" smtClean="0"/>
          </a:p>
        </p:txBody>
      </p:sp>
      <p:sp>
        <p:nvSpPr>
          <p:cNvPr id="4" name="Metin kutusu 3"/>
          <p:cNvSpPr txBox="1"/>
          <p:nvPr/>
        </p:nvSpPr>
        <p:spPr>
          <a:xfrm>
            <a:off x="4656222" y="1848492"/>
            <a:ext cx="3633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800" dirty="0"/>
          </a:p>
        </p:txBody>
      </p:sp>
      <p:sp>
        <p:nvSpPr>
          <p:cNvPr id="15" name="TextBox 5"/>
          <p:cNvSpPr txBox="1"/>
          <p:nvPr/>
        </p:nvSpPr>
        <p:spPr>
          <a:xfrm>
            <a:off x="-961317" y="82859"/>
            <a:ext cx="89154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tr-TR" sz="3600" b="1" dirty="0" err="1" smtClean="0">
                <a:solidFill>
                  <a:srgbClr val="C00000"/>
                </a:solidFill>
              </a:rPr>
              <a:t>Toxin</a:t>
            </a:r>
            <a:r>
              <a:rPr lang="tr-TR" sz="3600" b="1" dirty="0" smtClean="0">
                <a:solidFill>
                  <a:srgbClr val="C00000"/>
                </a:solidFill>
              </a:rPr>
              <a:t> </a:t>
            </a:r>
            <a:r>
              <a:rPr lang="tr-TR" sz="3600" b="1" dirty="0" err="1" smtClean="0">
                <a:solidFill>
                  <a:srgbClr val="C00000"/>
                </a:solidFill>
              </a:rPr>
              <a:t>Binders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402040" y="1044576"/>
            <a:ext cx="8215313" cy="38996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b="1" dirty="0" err="1"/>
              <a:t>Silicate</a:t>
            </a:r>
            <a:r>
              <a:rPr lang="tr-TR" b="1" dirty="0"/>
              <a:t> </a:t>
            </a:r>
            <a:r>
              <a:rPr lang="tr-TR" b="1" dirty="0" err="1" smtClean="0"/>
              <a:t>binders</a:t>
            </a:r>
            <a:endParaRPr lang="tr-TR" b="1" dirty="0" smtClean="0"/>
          </a:p>
          <a:p>
            <a:pPr marL="0" indent="0">
              <a:buNone/>
            </a:pPr>
            <a:r>
              <a:rPr lang="en-US" sz="2400" dirty="0"/>
              <a:t>Silicates are divided into </a:t>
            </a:r>
            <a:r>
              <a:rPr lang="en-US" sz="2400" dirty="0" smtClean="0"/>
              <a:t>subclasses by </a:t>
            </a:r>
            <a:r>
              <a:rPr lang="en-US" sz="2400" dirty="0"/>
              <a:t>their </a:t>
            </a:r>
            <a:r>
              <a:rPr lang="en-US" sz="2400" dirty="0" smtClean="0"/>
              <a:t>structures</a:t>
            </a:r>
            <a:endParaRPr lang="tr-TR" sz="2400" dirty="0"/>
          </a:p>
          <a:p>
            <a:pPr marL="0" indent="0">
              <a:buNone/>
            </a:pPr>
            <a:r>
              <a:rPr lang="tr-TR" sz="2400" dirty="0" smtClean="0"/>
              <a:t>T</a:t>
            </a:r>
            <a:r>
              <a:rPr lang="en-US" sz="2400" dirty="0" smtClean="0"/>
              <a:t>he </a:t>
            </a:r>
            <a:r>
              <a:rPr lang="en-US" sz="2400" dirty="0"/>
              <a:t>most </a:t>
            </a:r>
            <a:r>
              <a:rPr lang="tr-TR" sz="2400" dirty="0" err="1" smtClean="0"/>
              <a:t>common</a:t>
            </a:r>
            <a:r>
              <a:rPr lang="en-US" sz="2400" dirty="0" smtClean="0"/>
              <a:t> </a:t>
            </a:r>
            <a:r>
              <a:rPr lang="en-US" sz="2400" dirty="0"/>
              <a:t>studied of these materials is </a:t>
            </a:r>
            <a:r>
              <a:rPr lang="en-US" sz="2400" dirty="0" smtClean="0"/>
              <a:t>a </a:t>
            </a:r>
            <a:r>
              <a:rPr lang="en-US" sz="2400" dirty="0"/>
              <a:t>hydrated sodium calcium </a:t>
            </a:r>
            <a:r>
              <a:rPr lang="en-US" sz="2400" dirty="0" err="1"/>
              <a:t>aluminosilicate</a:t>
            </a:r>
            <a:r>
              <a:rPr lang="en-US" sz="2400" dirty="0"/>
              <a:t> (HSCAS).</a:t>
            </a:r>
            <a:endParaRPr lang="en-US" altLang="tr-TR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2829789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1832</TotalTime>
  <Words>464</Words>
  <Application>Microsoft Office PowerPoint</Application>
  <PresentationFormat>Ekran Gösterisi (4:3)</PresentationFormat>
  <Paragraphs>101</Paragraphs>
  <Slides>18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Wingdings</vt:lpstr>
      <vt:lpstr>Office Teması</vt:lpstr>
      <vt:lpstr>  Feed Additives  Dr. Özge SIZMAZ University of Ankara Faculty of Veterinary Medicine Department of Animal Nutrition and Nutritional Diseases, Ankara, Turkey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Özge</dc:creator>
  <cp:lastModifiedBy>Özge</cp:lastModifiedBy>
  <cp:revision>126</cp:revision>
  <dcterms:created xsi:type="dcterms:W3CDTF">2015-04-15T06:32:36Z</dcterms:created>
  <dcterms:modified xsi:type="dcterms:W3CDTF">2017-11-06T12:21:05Z</dcterms:modified>
</cp:coreProperties>
</file>