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2" r:id="rId4"/>
    <p:sldId id="263" r:id="rId5"/>
    <p:sldId id="264" r:id="rId6"/>
    <p:sldId id="260" r:id="rId7"/>
    <p:sldId id="265"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7EB8D6D3-C19C-410D-9B09-9F397F30E663}" type="datetimeFigureOut">
              <a:rPr lang="tr-TR" smtClean="0"/>
              <a:t>25.02.2021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0BDC9D-8D3B-4267-B7F7-1C6B6904B461}" type="slidenum">
              <a:rPr lang="tr-TR" smtClean="0"/>
              <a:t>‹#›</a:t>
            </a:fld>
            <a:endParaRPr lang="tr-TR"/>
          </a:p>
        </p:txBody>
      </p:sp>
    </p:spTree>
    <p:extLst>
      <p:ext uri="{BB962C8B-B14F-4D97-AF65-F5344CB8AC3E}">
        <p14:creationId xmlns:p14="http://schemas.microsoft.com/office/powerpoint/2010/main" val="1361470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EB8D6D3-C19C-410D-9B09-9F397F30E663}" type="datetimeFigureOut">
              <a:rPr lang="tr-TR" smtClean="0"/>
              <a:t>25.02.2021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50BDC9D-8D3B-4267-B7F7-1C6B6904B461}" type="slidenum">
              <a:rPr lang="tr-TR" smtClean="0"/>
              <a:t>‹#›</a:t>
            </a:fld>
            <a:endParaRPr lang="tr-TR"/>
          </a:p>
        </p:txBody>
      </p:sp>
    </p:spTree>
    <p:extLst>
      <p:ext uri="{BB962C8B-B14F-4D97-AF65-F5344CB8AC3E}">
        <p14:creationId xmlns:p14="http://schemas.microsoft.com/office/powerpoint/2010/main" val="2570638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EB8D6D3-C19C-410D-9B09-9F397F30E663}" type="datetimeFigureOut">
              <a:rPr lang="tr-TR" smtClean="0"/>
              <a:t>25.02.2021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50BDC9D-8D3B-4267-B7F7-1C6B6904B461}" type="slidenum">
              <a:rPr lang="tr-TR" smtClean="0"/>
              <a:t>‹#›</a:t>
            </a:fld>
            <a:endParaRPr lang="tr-TR"/>
          </a:p>
        </p:txBody>
      </p:sp>
    </p:spTree>
    <p:extLst>
      <p:ext uri="{BB962C8B-B14F-4D97-AF65-F5344CB8AC3E}">
        <p14:creationId xmlns:p14="http://schemas.microsoft.com/office/powerpoint/2010/main" val="2076770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EB8D6D3-C19C-410D-9B09-9F397F30E663}" type="datetimeFigureOut">
              <a:rPr lang="tr-TR" smtClean="0"/>
              <a:t>25.02.2021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0BDC9D-8D3B-4267-B7F7-1C6B6904B461}" type="slidenum">
              <a:rPr lang="tr-TR" smtClean="0"/>
              <a:t>‹#›</a:t>
            </a:fld>
            <a:endParaRPr lang="tr-TR"/>
          </a:p>
        </p:txBody>
      </p:sp>
    </p:spTree>
    <p:extLst>
      <p:ext uri="{BB962C8B-B14F-4D97-AF65-F5344CB8AC3E}">
        <p14:creationId xmlns:p14="http://schemas.microsoft.com/office/powerpoint/2010/main" val="3066548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EB8D6D3-C19C-410D-9B09-9F397F30E663}" type="datetimeFigureOut">
              <a:rPr lang="tr-TR" smtClean="0"/>
              <a:t>25.02.2021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0BDC9D-8D3B-4267-B7F7-1C6B6904B461}" type="slidenum">
              <a:rPr lang="tr-TR" smtClean="0"/>
              <a:t>‹#›</a:t>
            </a:fld>
            <a:endParaRPr lang="tr-TR"/>
          </a:p>
        </p:txBody>
      </p:sp>
    </p:spTree>
    <p:extLst>
      <p:ext uri="{BB962C8B-B14F-4D97-AF65-F5344CB8AC3E}">
        <p14:creationId xmlns:p14="http://schemas.microsoft.com/office/powerpoint/2010/main" val="1817800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8" name="Date Placeholder 7"/>
          <p:cNvSpPr>
            <a:spLocks noGrp="1"/>
          </p:cNvSpPr>
          <p:nvPr>
            <p:ph type="dt" sz="half" idx="10"/>
          </p:nvPr>
        </p:nvSpPr>
        <p:spPr/>
        <p:txBody>
          <a:bodyPr/>
          <a:lstStyle/>
          <a:p>
            <a:fld id="{7EB8D6D3-C19C-410D-9B09-9F397F30E663}" type="datetimeFigureOut">
              <a:rPr lang="tr-TR" smtClean="0"/>
              <a:t>25.02.2021</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250BDC9D-8D3B-4267-B7F7-1C6B6904B461}" type="slidenum">
              <a:rPr lang="tr-TR" smtClean="0"/>
              <a:t>‹#›</a:t>
            </a:fld>
            <a:endParaRPr lang="tr-TR"/>
          </a:p>
        </p:txBody>
      </p:sp>
    </p:spTree>
    <p:extLst>
      <p:ext uri="{BB962C8B-B14F-4D97-AF65-F5344CB8AC3E}">
        <p14:creationId xmlns:p14="http://schemas.microsoft.com/office/powerpoint/2010/main" val="3773687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2" name="Date Placeholder 1"/>
          <p:cNvSpPr>
            <a:spLocks noGrp="1"/>
          </p:cNvSpPr>
          <p:nvPr>
            <p:ph type="dt" sz="half" idx="10"/>
          </p:nvPr>
        </p:nvSpPr>
        <p:spPr/>
        <p:txBody>
          <a:bodyPr/>
          <a:lstStyle/>
          <a:p>
            <a:fld id="{7EB8D6D3-C19C-410D-9B09-9F397F30E663}" type="datetimeFigureOut">
              <a:rPr lang="tr-TR" smtClean="0"/>
              <a:t>25.02.2021</a:t>
            </a:fld>
            <a:endParaRPr lang="tr-TR"/>
          </a:p>
        </p:txBody>
      </p:sp>
      <p:sp>
        <p:nvSpPr>
          <p:cNvPr id="11" name="Footer Placeholder 10"/>
          <p:cNvSpPr>
            <a:spLocks noGrp="1"/>
          </p:cNvSpPr>
          <p:nvPr>
            <p:ph type="ftr" sz="quarter" idx="11"/>
          </p:nvPr>
        </p:nvSpPr>
        <p:spPr/>
        <p:txBody>
          <a:bodyPr/>
          <a:lstStyle/>
          <a:p>
            <a:endParaRPr lang="tr-TR"/>
          </a:p>
        </p:txBody>
      </p:sp>
      <p:sp>
        <p:nvSpPr>
          <p:cNvPr id="12" name="Slide Number Placeholder 11"/>
          <p:cNvSpPr>
            <a:spLocks noGrp="1"/>
          </p:cNvSpPr>
          <p:nvPr>
            <p:ph type="sldNum" sz="quarter" idx="12"/>
          </p:nvPr>
        </p:nvSpPr>
        <p:spPr/>
        <p:txBody>
          <a:bodyPr/>
          <a:lstStyle/>
          <a:p>
            <a:fld id="{250BDC9D-8D3B-4267-B7F7-1C6B6904B461}" type="slidenum">
              <a:rPr lang="tr-TR" smtClean="0"/>
              <a:t>‹#›</a:t>
            </a:fld>
            <a:endParaRPr lang="tr-TR"/>
          </a:p>
        </p:txBody>
      </p:sp>
    </p:spTree>
    <p:extLst>
      <p:ext uri="{BB962C8B-B14F-4D97-AF65-F5344CB8AC3E}">
        <p14:creationId xmlns:p14="http://schemas.microsoft.com/office/powerpoint/2010/main" val="3606048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2" name="Date Placeholder 1"/>
          <p:cNvSpPr>
            <a:spLocks noGrp="1"/>
          </p:cNvSpPr>
          <p:nvPr>
            <p:ph type="dt" sz="half" idx="10"/>
          </p:nvPr>
        </p:nvSpPr>
        <p:spPr/>
        <p:txBody>
          <a:bodyPr/>
          <a:lstStyle/>
          <a:p>
            <a:fld id="{7EB8D6D3-C19C-410D-9B09-9F397F30E663}" type="datetimeFigureOut">
              <a:rPr lang="tr-TR" smtClean="0"/>
              <a:t>25.02.2021</a:t>
            </a:fld>
            <a:endParaRPr lang="tr-TR"/>
          </a:p>
        </p:txBody>
      </p:sp>
      <p:sp>
        <p:nvSpPr>
          <p:cNvPr id="7" name="Footer Placeholder 6"/>
          <p:cNvSpPr>
            <a:spLocks noGrp="1"/>
          </p:cNvSpPr>
          <p:nvPr>
            <p:ph type="ftr" sz="quarter" idx="11"/>
          </p:nvPr>
        </p:nvSpPr>
        <p:spPr/>
        <p:txBody>
          <a:bodyPr/>
          <a:lstStyle/>
          <a:p>
            <a:endParaRPr lang="tr-TR"/>
          </a:p>
        </p:txBody>
      </p:sp>
      <p:sp>
        <p:nvSpPr>
          <p:cNvPr id="8" name="Slide Number Placeholder 7"/>
          <p:cNvSpPr>
            <a:spLocks noGrp="1"/>
          </p:cNvSpPr>
          <p:nvPr>
            <p:ph type="sldNum" sz="quarter" idx="12"/>
          </p:nvPr>
        </p:nvSpPr>
        <p:spPr/>
        <p:txBody>
          <a:bodyPr/>
          <a:lstStyle/>
          <a:p>
            <a:fld id="{250BDC9D-8D3B-4267-B7F7-1C6B6904B461}" type="slidenum">
              <a:rPr lang="tr-TR" smtClean="0"/>
              <a:t>‹#›</a:t>
            </a:fld>
            <a:endParaRPr lang="tr-TR"/>
          </a:p>
        </p:txBody>
      </p:sp>
    </p:spTree>
    <p:extLst>
      <p:ext uri="{BB962C8B-B14F-4D97-AF65-F5344CB8AC3E}">
        <p14:creationId xmlns:p14="http://schemas.microsoft.com/office/powerpoint/2010/main" val="1699858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EB8D6D3-C19C-410D-9B09-9F397F30E663}" type="datetimeFigureOut">
              <a:rPr lang="tr-TR" smtClean="0"/>
              <a:t>25.02.2021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0BDC9D-8D3B-4267-B7F7-1C6B6904B461}" type="slidenum">
              <a:rPr lang="tr-TR" smtClean="0"/>
              <a:t>‹#›</a:t>
            </a:fld>
            <a:endParaRPr lang="tr-TR"/>
          </a:p>
        </p:txBody>
      </p:sp>
    </p:spTree>
    <p:extLst>
      <p:ext uri="{BB962C8B-B14F-4D97-AF65-F5344CB8AC3E}">
        <p14:creationId xmlns:p14="http://schemas.microsoft.com/office/powerpoint/2010/main" val="2000656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tr-TR" smtClean="0"/>
              <a:t>Asıl başlık stili için tıklatın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7EB8D6D3-C19C-410D-9B09-9F397F30E663}" type="datetimeFigureOut">
              <a:rPr lang="tr-TR" smtClean="0"/>
              <a:t>25.02.2021</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250BDC9D-8D3B-4267-B7F7-1C6B6904B461}" type="slidenum">
              <a:rPr lang="tr-TR" smtClean="0"/>
              <a:t>‹#›</a:t>
            </a:fld>
            <a:endParaRPr lang="tr-TR"/>
          </a:p>
        </p:txBody>
      </p:sp>
    </p:spTree>
    <p:extLst>
      <p:ext uri="{BB962C8B-B14F-4D97-AF65-F5344CB8AC3E}">
        <p14:creationId xmlns:p14="http://schemas.microsoft.com/office/powerpoint/2010/main" val="363313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7EB8D6D3-C19C-410D-9B09-9F397F30E663}" type="datetimeFigureOut">
              <a:rPr lang="tr-TR" smtClean="0"/>
              <a:t>25.02.2021</a:t>
            </a:fld>
            <a:endParaRPr lang="tr-TR"/>
          </a:p>
        </p:txBody>
      </p:sp>
      <p:sp>
        <p:nvSpPr>
          <p:cNvPr id="9" name="Footer Placeholder 8"/>
          <p:cNvSpPr>
            <a:spLocks noGrp="1"/>
          </p:cNvSpPr>
          <p:nvPr>
            <p:ph type="ftr" sz="quarter" idx="11"/>
          </p:nvPr>
        </p:nvSpPr>
        <p:spPr>
          <a:xfrm>
            <a:off x="3499101" y="6356350"/>
            <a:ext cx="5911517" cy="365125"/>
          </a:xfrm>
        </p:spPr>
        <p:txBody>
          <a:bodyPr/>
          <a:lstStyle/>
          <a:p>
            <a:endParaRPr lang="tr-TR"/>
          </a:p>
        </p:txBody>
      </p:sp>
      <p:sp>
        <p:nvSpPr>
          <p:cNvPr id="10" name="Slide Number Placeholder 9"/>
          <p:cNvSpPr>
            <a:spLocks noGrp="1"/>
          </p:cNvSpPr>
          <p:nvPr>
            <p:ph type="sldNum" sz="quarter" idx="12"/>
          </p:nvPr>
        </p:nvSpPr>
        <p:spPr/>
        <p:txBody>
          <a:bodyPr/>
          <a:lstStyle/>
          <a:p>
            <a:fld id="{250BDC9D-8D3B-4267-B7F7-1C6B6904B461}" type="slidenum">
              <a:rPr lang="tr-TR" smtClean="0"/>
              <a:t>‹#›</a:t>
            </a:fld>
            <a:endParaRPr lang="tr-TR"/>
          </a:p>
        </p:txBody>
      </p:sp>
    </p:spTree>
    <p:extLst>
      <p:ext uri="{BB962C8B-B14F-4D97-AF65-F5344CB8AC3E}">
        <p14:creationId xmlns:p14="http://schemas.microsoft.com/office/powerpoint/2010/main" val="4180180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7EB8D6D3-C19C-410D-9B09-9F397F30E663}" type="datetimeFigureOut">
              <a:rPr lang="tr-TR" smtClean="0"/>
              <a:t>25.02.2021</a:t>
            </a:fld>
            <a:endParaRPr lang="tr-TR"/>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tr-TR"/>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250BDC9D-8D3B-4267-B7F7-1C6B6904B461}" type="slidenum">
              <a:rPr lang="tr-TR" smtClean="0"/>
              <a:t>‹#›</a:t>
            </a:fld>
            <a:endParaRPr lang="tr-TR"/>
          </a:p>
        </p:txBody>
      </p:sp>
    </p:spTree>
    <p:extLst>
      <p:ext uri="{BB962C8B-B14F-4D97-AF65-F5344CB8AC3E}">
        <p14:creationId xmlns:p14="http://schemas.microsoft.com/office/powerpoint/2010/main" val="42388781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DİNİ </a:t>
            </a:r>
            <a:r>
              <a:rPr lang="tr-TR" dirty="0" smtClean="0"/>
              <a:t>HAREKETLERİ NASIL ELE ALMALIYIZ</a:t>
            </a:r>
            <a:endParaRPr lang="tr-TR" dirty="0"/>
          </a:p>
        </p:txBody>
      </p:sp>
    </p:spTree>
    <p:extLst>
      <p:ext uri="{BB962C8B-B14F-4D97-AF65-F5344CB8AC3E}">
        <p14:creationId xmlns:p14="http://schemas.microsoft.com/office/powerpoint/2010/main" val="3217331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KİMLİK</a:t>
            </a:r>
            <a:br>
              <a:rPr lang="tr-TR" dirty="0" smtClean="0"/>
            </a:br>
            <a:r>
              <a:rPr lang="tr-TR" dirty="0" smtClean="0"/>
              <a:t>AİDİYET</a:t>
            </a:r>
            <a:br>
              <a:rPr lang="tr-TR" dirty="0" smtClean="0"/>
            </a:br>
            <a:r>
              <a:rPr lang="tr-TR" dirty="0" smtClean="0"/>
              <a:t>SÖYLEM</a:t>
            </a:r>
            <a:br>
              <a:rPr lang="tr-TR" dirty="0" smtClean="0"/>
            </a:br>
            <a:endParaRPr lang="tr-TR" dirty="0"/>
          </a:p>
        </p:txBody>
      </p:sp>
      <p:sp>
        <p:nvSpPr>
          <p:cNvPr id="3" name="İçerik Yer Tutucusu 2"/>
          <p:cNvSpPr>
            <a:spLocks noGrp="1"/>
          </p:cNvSpPr>
          <p:nvPr>
            <p:ph idx="1"/>
          </p:nvPr>
        </p:nvSpPr>
        <p:spPr>
          <a:xfrm>
            <a:off x="3869267" y="977153"/>
            <a:ext cx="7928285" cy="5109882"/>
          </a:xfrm>
        </p:spPr>
        <p:txBody>
          <a:bodyPr>
            <a:noAutofit/>
          </a:bodyPr>
          <a:lstStyle/>
          <a:p>
            <a:pPr algn="just"/>
            <a:r>
              <a:rPr lang="tr-TR" sz="2200" dirty="0"/>
              <a:t>D</a:t>
            </a:r>
            <a:r>
              <a:rPr lang="tr-TR" sz="2200" dirty="0" smtClean="0"/>
              <a:t>ini </a:t>
            </a:r>
            <a:r>
              <a:rPr lang="tr-TR" sz="2200" dirty="0"/>
              <a:t>hareketler, dini ve kültürel yalıtılmışlıklar değildir. </a:t>
            </a:r>
            <a:r>
              <a:rPr lang="tr-TR" sz="2200" dirty="0" smtClean="0"/>
              <a:t>Her şeyden önce birer </a:t>
            </a:r>
            <a:r>
              <a:rPr lang="tr-TR" sz="2200" dirty="0"/>
              <a:t>kimlik ve </a:t>
            </a:r>
            <a:r>
              <a:rPr lang="tr-TR" sz="2200" dirty="0" err="1" smtClean="0"/>
              <a:t>adiyettir</a:t>
            </a:r>
            <a:r>
              <a:rPr lang="tr-TR" sz="2200" dirty="0" smtClean="0"/>
              <a:t>. Kimlik </a:t>
            </a:r>
            <a:r>
              <a:rPr lang="tr-TR" sz="2200" dirty="0"/>
              <a:t>ise kesinlikle çoğulluk arz eden bir kavramdır ve </a:t>
            </a:r>
            <a:r>
              <a:rPr lang="tr-TR" sz="2200" dirty="0" smtClean="0"/>
              <a:t>varlığı başka kimliklerle kaimdir. </a:t>
            </a:r>
          </a:p>
          <a:p>
            <a:pPr algn="just"/>
            <a:r>
              <a:rPr lang="tr-TR" sz="2200" dirty="0" smtClean="0"/>
              <a:t>Söylem </a:t>
            </a:r>
            <a:r>
              <a:rPr lang="tr-TR" sz="2200" dirty="0"/>
              <a:t>hakikati sınırlayan, ancak bundan belki de daha fazla zorlayan bir işlev görür. </a:t>
            </a:r>
            <a:r>
              <a:rPr lang="tr-TR" sz="2200" dirty="0" smtClean="0"/>
              <a:t>Bu nedenle de s</a:t>
            </a:r>
            <a:r>
              <a:rPr lang="tr-TR" sz="2200" dirty="0" smtClean="0"/>
              <a:t>öylem, mutlaka bir başkasının varlığına ihtiyaç duyar. </a:t>
            </a:r>
          </a:p>
          <a:p>
            <a:pPr algn="just"/>
            <a:r>
              <a:rPr lang="tr-TR" sz="2200" dirty="0" smtClean="0"/>
              <a:t>Bir dini hareketin söylemini tespit etmeye çalışmak, onu çevreleyen kesimleri dikkate almadan gerçekleşemez. Bu ise </a:t>
            </a:r>
            <a:r>
              <a:rPr lang="tr-TR" sz="2200" dirty="0" smtClean="0"/>
              <a:t>dini </a:t>
            </a:r>
            <a:r>
              <a:rPr lang="tr-TR" sz="2200" dirty="0"/>
              <a:t>hareketlere </a:t>
            </a:r>
            <a:r>
              <a:rPr lang="tr-TR" sz="2200" dirty="0" err="1" smtClean="0"/>
              <a:t>diyalektiksel</a:t>
            </a:r>
            <a:r>
              <a:rPr lang="tr-TR" sz="2200" dirty="0" smtClean="0"/>
              <a:t> </a:t>
            </a:r>
            <a:r>
              <a:rPr lang="tr-TR" sz="2200" dirty="0"/>
              <a:t>ilişkiler kümesi olarak bakmayı </a:t>
            </a:r>
            <a:r>
              <a:rPr lang="tr-TR" sz="2200" dirty="0" smtClean="0"/>
              <a:t>ve bu ilişkinin neticesinde ortaya çıkan kümülatif </a:t>
            </a:r>
            <a:r>
              <a:rPr lang="tr-TR" sz="2200" dirty="0" smtClean="0"/>
              <a:t>diyalogun bütününü </a:t>
            </a:r>
            <a:r>
              <a:rPr lang="tr-TR" sz="2200" dirty="0"/>
              <a:t>merkeze almayı gerektirir. </a:t>
            </a:r>
            <a:endParaRPr lang="tr-TR" sz="2200" dirty="0"/>
          </a:p>
          <a:p>
            <a:pPr algn="just"/>
            <a:endParaRPr lang="tr-TR" sz="2400" dirty="0" smtClean="0"/>
          </a:p>
        </p:txBody>
      </p:sp>
    </p:spTree>
    <p:extLst>
      <p:ext uri="{BB962C8B-B14F-4D97-AF65-F5344CB8AC3E}">
        <p14:creationId xmlns:p14="http://schemas.microsoft.com/office/powerpoint/2010/main" val="4140788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HETEROJEN ZAMAN, ÇOĞUL PERSPEKTİF</a:t>
            </a:r>
            <a:endParaRPr lang="tr-TR" dirty="0"/>
          </a:p>
        </p:txBody>
      </p:sp>
      <p:sp>
        <p:nvSpPr>
          <p:cNvPr id="3" name="İçerik Yer Tutucusu 2"/>
          <p:cNvSpPr>
            <a:spLocks noGrp="1"/>
          </p:cNvSpPr>
          <p:nvPr>
            <p:ph idx="1"/>
          </p:nvPr>
        </p:nvSpPr>
        <p:spPr>
          <a:xfrm>
            <a:off x="3869267" y="864107"/>
            <a:ext cx="7731061" cy="5698057"/>
          </a:xfrm>
        </p:spPr>
        <p:txBody>
          <a:bodyPr>
            <a:normAutofit/>
          </a:bodyPr>
          <a:lstStyle/>
          <a:p>
            <a:pPr algn="just"/>
            <a:r>
              <a:rPr lang="tr-TR" dirty="0"/>
              <a:t>Tarih söz konusu olduğunda zamanın homojenliğinden ve perspektifin tekilliğinden bahsedebilmek oldukça güçtür. Böyle bir bakış açısından hareket edildiğinde olayları tek bir zaman içerisinde yalıtılmış bir tarzda görmek ve her şeyi sebep-sonuç ilişkisi çerçevesinde ilerlemeci bir şekilde açıklamaya çalışmak kaçınılmaz hale gelir. Oysa bu yaklaşım tarzının tarihsel olayları anlamada en büyük engellerden birisini oluşturduğu belirtilmelidir. </a:t>
            </a:r>
            <a:endParaRPr lang="tr-TR" dirty="0" smtClean="0"/>
          </a:p>
          <a:p>
            <a:pPr algn="just"/>
            <a:r>
              <a:rPr lang="tr-TR" dirty="0" smtClean="0"/>
              <a:t>Tarih </a:t>
            </a:r>
            <a:r>
              <a:rPr lang="tr-TR" dirty="0"/>
              <a:t>söz konusu olduğunda ilerleme fikrinden kesin olarak uzak durmak gerekir. </a:t>
            </a:r>
            <a:r>
              <a:rPr lang="tr-TR" dirty="0" smtClean="0"/>
              <a:t>Bu </a:t>
            </a:r>
            <a:r>
              <a:rPr lang="tr-TR" dirty="0"/>
              <a:t>husus tek doğrultulu bir zaman anlayışı yerine toplumsal zamanın çoğulluğu anlayışı ve tarihin farklı düzlemler üzerinden aktığı kabulü ile tarihe bakmayı gerektirir. Bu yaklaşımdan hareket edildiğinde zaman heterojen, perspektif ise çoğuldur. </a:t>
            </a:r>
          </a:p>
        </p:txBody>
      </p:sp>
    </p:spTree>
    <p:extLst>
      <p:ext uri="{BB962C8B-B14F-4D97-AF65-F5344CB8AC3E}">
        <p14:creationId xmlns:p14="http://schemas.microsoft.com/office/powerpoint/2010/main" val="2915807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TAMAMLAN(MA)MIŞLIK</a:t>
            </a:r>
            <a:endParaRPr lang="tr-TR" dirty="0"/>
          </a:p>
        </p:txBody>
      </p:sp>
      <p:sp>
        <p:nvSpPr>
          <p:cNvPr id="3" name="İçerik Yer Tutucusu 2"/>
          <p:cNvSpPr>
            <a:spLocks noGrp="1"/>
          </p:cNvSpPr>
          <p:nvPr>
            <p:ph idx="1"/>
          </p:nvPr>
        </p:nvSpPr>
        <p:spPr>
          <a:xfrm>
            <a:off x="3869268" y="864108"/>
            <a:ext cx="7713132" cy="5796668"/>
          </a:xfrm>
        </p:spPr>
        <p:txBody>
          <a:bodyPr>
            <a:normAutofit/>
          </a:bodyPr>
          <a:lstStyle/>
          <a:p>
            <a:pPr algn="just"/>
            <a:r>
              <a:rPr lang="tr-TR" dirty="0"/>
              <a:t>Toplumsal zamanın çoğulluğu ile </a:t>
            </a:r>
            <a:r>
              <a:rPr lang="tr-TR" dirty="0" smtClean="0"/>
              <a:t>dini </a:t>
            </a:r>
            <a:r>
              <a:rPr lang="tr-TR" dirty="0"/>
              <a:t>hareketlere yaklaşan bir kimse için toplum bir süreçtir ve statik bir yapı olarak düşünülemez. </a:t>
            </a:r>
          </a:p>
          <a:p>
            <a:pPr algn="just"/>
            <a:r>
              <a:rPr lang="tr-TR" dirty="0"/>
              <a:t>Bu noktada dini hareketleri çevreleyen ve belirli bir söylem üzerinden inşa edilmelerini mümkün kılan temel hususun, kendileri gibi başka dini hareketlerle birlikte var olabilme imkanı olduğunu unutmamak gerekir. Bu yüzden bu türden hareketlere kültürel yalıtılmışlıklar olarak değil, birbiriyle sürekli etkileşim halinde olan insan grupları olarak bakılmalıdır. Böyle bir yaklaşım ilişkisel ve </a:t>
            </a:r>
            <a:r>
              <a:rPr lang="tr-TR" dirty="0" err="1"/>
              <a:t>süreçseldir</a:t>
            </a:r>
            <a:r>
              <a:rPr lang="tr-TR" dirty="0"/>
              <a:t>. Bu nedenle bir topluluk, statik ya da bir kez ve sonsuza dek yaratılmış değildir, dinamik ve </a:t>
            </a:r>
            <a:r>
              <a:rPr lang="tr-TR" dirty="0" smtClean="0"/>
              <a:t>değişkendir</a:t>
            </a:r>
          </a:p>
          <a:p>
            <a:pPr algn="just"/>
            <a:r>
              <a:rPr lang="tr-TR" dirty="0"/>
              <a:t>Toplumsal zamanın çoğul ve heterojen oluşu, </a:t>
            </a:r>
            <a:r>
              <a:rPr lang="tr-TR" dirty="0" smtClean="0"/>
              <a:t>dini </a:t>
            </a:r>
            <a:r>
              <a:rPr lang="tr-TR" dirty="0"/>
              <a:t>hareketleri statik, sabit ve kapalı sistemler olarak algılamak yerine, sürekli değişen ve tamamlanmamış süreçler olarak görmeyi gerektirir</a:t>
            </a:r>
            <a:r>
              <a:rPr lang="tr-TR" dirty="0" smtClean="0"/>
              <a:t>.</a:t>
            </a:r>
            <a:endParaRPr lang="tr-TR" dirty="0"/>
          </a:p>
        </p:txBody>
      </p:sp>
    </p:spTree>
    <p:extLst>
      <p:ext uri="{BB962C8B-B14F-4D97-AF65-F5344CB8AC3E}">
        <p14:creationId xmlns:p14="http://schemas.microsoft.com/office/powerpoint/2010/main" val="60235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ART-SÜREMLİLİK &amp; EŞ-SÜREMLİLİK</a:t>
            </a:r>
            <a:endParaRPr lang="tr-TR" dirty="0"/>
          </a:p>
        </p:txBody>
      </p:sp>
      <p:sp>
        <p:nvSpPr>
          <p:cNvPr id="3" name="İçerik Yer Tutucusu 2"/>
          <p:cNvSpPr>
            <a:spLocks noGrp="1"/>
          </p:cNvSpPr>
          <p:nvPr>
            <p:ph idx="1"/>
          </p:nvPr>
        </p:nvSpPr>
        <p:spPr/>
        <p:txBody>
          <a:bodyPr>
            <a:normAutofit/>
          </a:bodyPr>
          <a:lstStyle/>
          <a:p>
            <a:pPr algn="just"/>
            <a:r>
              <a:rPr lang="tr-TR" dirty="0"/>
              <a:t>Dini hareketlere bir süreç veya süreçler bütünü olarak bakmak yapı olgusuna kapıları kapatmayı gerektirir. Yapısalcı yaklaşım eşzamanlılık ve süreksizliğe vurgu yapar. Her şeyi tek bir yapının hiyerarşik bir şekilde kümelenmiş bir alt parçası veya unsuru olarak izah etmeye çalışır; bu yüzden farklı zamanlara ait pek çok gerçekliği tek bir düzlemde </a:t>
            </a:r>
            <a:r>
              <a:rPr lang="tr-TR" dirty="0" err="1" smtClean="0"/>
              <a:t>aynileştirir</a:t>
            </a:r>
            <a:r>
              <a:rPr lang="tr-TR" dirty="0" smtClean="0"/>
              <a:t>.</a:t>
            </a:r>
            <a:endParaRPr lang="tr-TR" dirty="0" smtClean="0"/>
          </a:p>
          <a:p>
            <a:pPr algn="just"/>
            <a:r>
              <a:rPr lang="tr-TR" dirty="0" smtClean="0"/>
              <a:t>Dini metinler</a:t>
            </a:r>
            <a:r>
              <a:rPr lang="tr-TR" dirty="0"/>
              <a:t>, bu metinlerin yazarları ve bu yazarları çevreleyen düşünsel bağlam, kendi toplumsal zamanlarından soyutlanıp ait olmadıkları başka bir zamanın ögesi kılındığında ve bu doğrultuda senkronik (eşzamanlı) bir okumaya tabi tutulduğunda hakikat yapaylaşmaya başlar</a:t>
            </a:r>
            <a:r>
              <a:rPr lang="tr-TR" dirty="0" smtClean="0"/>
              <a:t>. Bu noktada yapılması gereken ise, dini hareketlerin gelişim seyrini </a:t>
            </a:r>
            <a:r>
              <a:rPr lang="tr-TR" dirty="0" err="1" smtClean="0"/>
              <a:t>artsüremli</a:t>
            </a:r>
            <a:r>
              <a:rPr lang="tr-TR" dirty="0" smtClean="0"/>
              <a:t> olarak </a:t>
            </a:r>
            <a:r>
              <a:rPr lang="tr-TR" dirty="0" err="1" smtClean="0"/>
              <a:t>görmeya</a:t>
            </a:r>
            <a:r>
              <a:rPr lang="tr-TR" dirty="0" smtClean="0"/>
              <a:t> çalışmaktır. Bu ise meseley</a:t>
            </a:r>
            <a:r>
              <a:rPr lang="tr-TR" dirty="0" smtClean="0"/>
              <a:t>e yatay (bağlamsal) hem de dikey (kronolojik) bakmayı gerektirir.</a:t>
            </a:r>
            <a:endParaRPr lang="tr-TR" dirty="0"/>
          </a:p>
        </p:txBody>
      </p:sp>
    </p:spTree>
    <p:extLst>
      <p:ext uri="{BB962C8B-B14F-4D97-AF65-F5344CB8AC3E}">
        <p14:creationId xmlns:p14="http://schemas.microsoft.com/office/powerpoint/2010/main" val="4153392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VAKUMLAMA</a:t>
            </a:r>
            <a:br>
              <a:rPr lang="tr-TR" dirty="0" smtClean="0"/>
            </a:br>
            <a:r>
              <a:rPr lang="tr-TR" dirty="0" smtClean="0"/>
              <a:t>ESNETME</a:t>
            </a:r>
            <a:endParaRPr lang="tr-TR" dirty="0"/>
          </a:p>
        </p:txBody>
      </p:sp>
      <p:sp>
        <p:nvSpPr>
          <p:cNvPr id="3" name="İçerik Yer Tutucusu 2"/>
          <p:cNvSpPr>
            <a:spLocks noGrp="1"/>
          </p:cNvSpPr>
          <p:nvPr>
            <p:ph idx="1"/>
          </p:nvPr>
        </p:nvSpPr>
        <p:spPr/>
        <p:txBody>
          <a:bodyPr>
            <a:normAutofit/>
          </a:bodyPr>
          <a:lstStyle/>
          <a:p>
            <a:pPr algn="just"/>
            <a:r>
              <a:rPr lang="tr-TR" sz="2400" dirty="0"/>
              <a:t>Bazen daha büyük gerçekliklerin, daha sınırlı, bununla birlikte daha popüler gerçekliklere hapsedildiği durumlar söz konusu olabilmektedir. Bu ise etki gücü geniş bir olgunun dar bir bağlama hapsedilerek anlaşılmasını, bu yüzden de gerçekliğin gerektiği şekilde ortaya </a:t>
            </a:r>
            <a:r>
              <a:rPr lang="tr-TR" sz="2400" dirty="0" smtClean="0"/>
              <a:t>konulamamasını </a:t>
            </a:r>
            <a:r>
              <a:rPr lang="tr-TR" sz="2400" dirty="0"/>
              <a:t>beraberinde </a:t>
            </a:r>
            <a:r>
              <a:rPr lang="tr-TR" sz="2400" dirty="0" smtClean="0"/>
              <a:t>getirebilmektedir. </a:t>
            </a:r>
            <a:r>
              <a:rPr lang="tr-TR" sz="2400" dirty="0" smtClean="0"/>
              <a:t>Bunu vakumlama olarak tanımlamak mümkündür. </a:t>
            </a:r>
            <a:endParaRPr lang="tr-TR" sz="2400" dirty="0" smtClean="0"/>
          </a:p>
          <a:p>
            <a:pPr algn="just"/>
            <a:r>
              <a:rPr lang="tr-TR" sz="2400" dirty="0"/>
              <a:t>Bazen de kendi tarihsel uzamında sınırlı bir temsil gücüne sahip olguların daha büyük gerçekliklerle ilişkilendirilerek veya bu zeminde yeniden inşa edilerek anlaşılmak istendiği </a:t>
            </a:r>
            <a:r>
              <a:rPr lang="tr-TR" sz="2400" dirty="0" smtClean="0"/>
              <a:t>durumlar söz konusu olabilmektedir. Bunu bir </a:t>
            </a:r>
            <a:r>
              <a:rPr lang="tr-TR" sz="2400" dirty="0"/>
              <a:t>esnetme </a:t>
            </a:r>
            <a:r>
              <a:rPr lang="tr-TR" sz="2400" dirty="0" smtClean="0"/>
              <a:t>faaliyeti olarak tanımlamak mümkündür.  </a:t>
            </a:r>
            <a:endParaRPr lang="tr-TR" sz="2400" dirty="0"/>
          </a:p>
        </p:txBody>
      </p:sp>
    </p:spTree>
    <p:extLst>
      <p:ext uri="{BB962C8B-B14F-4D97-AF65-F5344CB8AC3E}">
        <p14:creationId xmlns:p14="http://schemas.microsoft.com/office/powerpoint/2010/main" val="3109450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TARİH</a:t>
            </a:r>
            <a:endParaRPr lang="tr-TR" dirty="0"/>
          </a:p>
        </p:txBody>
      </p:sp>
      <p:sp>
        <p:nvSpPr>
          <p:cNvPr id="3" name="İçerik Yer Tutucusu 2"/>
          <p:cNvSpPr>
            <a:spLocks noGrp="1"/>
          </p:cNvSpPr>
          <p:nvPr>
            <p:ph idx="1"/>
          </p:nvPr>
        </p:nvSpPr>
        <p:spPr/>
        <p:txBody>
          <a:bodyPr>
            <a:normAutofit/>
          </a:bodyPr>
          <a:lstStyle/>
          <a:p>
            <a:pPr algn="just"/>
            <a:r>
              <a:rPr lang="tr-TR" dirty="0"/>
              <a:t>Sonuç olarak tarihin, bir ip çektiğimizde onlarca gerçekliği bize taşıyan örümcek ağlarına benzediğinin ve tarih söz konusu olduğunda hiçbir şeyin yalnızca kendisinden ibaret olmadığının altını çizmek gerekiyor. Yaşayan bir dini hareket sürekli gelişim halindedir. Bir davranış tarzı, değişmiş bir bağlamda biçimsel olarak aynı kalsa bile onun anlamı yeni içerikler kazanabilmektedir. Bu nedenle bir kültürel mirasın, ilk yaratıcı eylemden türetilebilen ideal bir sabit kalıp olmaktan çok, söz konusu eylem için pasif bir çerçeve oluşturduğunun altı çizilmelidir. Genellikle ayrıntı olarak görülen, bu nedenle de çoğu kez yüz çevrilen imgelerin, çok renkli bir tarihin yalnızca resimsel tonları değil, onun çoğunluktaki gerçeklikleri olduğunun unutulmaması gerekmektedir. Bu ise bizi toplumsal gerçekliğin bütünlüğüne götürmektedir. </a:t>
            </a:r>
          </a:p>
        </p:txBody>
      </p:sp>
    </p:spTree>
    <p:extLst>
      <p:ext uri="{BB962C8B-B14F-4D97-AF65-F5344CB8AC3E}">
        <p14:creationId xmlns:p14="http://schemas.microsoft.com/office/powerpoint/2010/main" val="222965879"/>
      </p:ext>
    </p:extLst>
  </p:cSld>
  <p:clrMapOvr>
    <a:masterClrMapping/>
  </p:clrMapOvr>
</p:sld>
</file>

<file path=ppt/theme/theme1.xml><?xml version="1.0" encoding="utf-8"?>
<a:theme xmlns:a="http://schemas.openxmlformats.org/drawingml/2006/main" name="Çerçeve">
  <a:themeElements>
    <a:clrScheme name="Çerçev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Çerçev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Çerçev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TM03457475[[fn=Çerçeve]]</Template>
  <TotalTime>52</TotalTime>
  <Words>671</Words>
  <Application>Microsoft Office PowerPoint</Application>
  <PresentationFormat>Geniş ekran</PresentationFormat>
  <Paragraphs>20</Paragraphs>
  <Slides>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7</vt:i4>
      </vt:variant>
    </vt:vector>
  </HeadingPairs>
  <TitlesOfParts>
    <vt:vector size="10" baseType="lpstr">
      <vt:lpstr>Corbel</vt:lpstr>
      <vt:lpstr>Wingdings 2</vt:lpstr>
      <vt:lpstr>Çerçeve</vt:lpstr>
      <vt:lpstr>DİNİ HAREKETLERİ NASIL ELE ALMALIYIZ</vt:lpstr>
      <vt:lpstr>KİMLİK AİDİYET SÖYLEM </vt:lpstr>
      <vt:lpstr>HETEROJEN ZAMAN, ÇOĞUL PERSPEKTİF</vt:lpstr>
      <vt:lpstr>TAMAMLAN(MA)MIŞLIK</vt:lpstr>
      <vt:lpstr>ART-SÜREMLİLİK &amp; EŞ-SÜREMLİLİK</vt:lpstr>
      <vt:lpstr>VAKUMLAMA ESNETME</vt:lpstr>
      <vt:lpstr>TARİH</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Microsoft hesabı</cp:lastModifiedBy>
  <cp:revision>8</cp:revision>
  <dcterms:created xsi:type="dcterms:W3CDTF">2019-02-27T13:06:03Z</dcterms:created>
  <dcterms:modified xsi:type="dcterms:W3CDTF">2021-02-24T21:54:55Z</dcterms:modified>
</cp:coreProperties>
</file>