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handoutMasterIdLst>
    <p:handoutMasterId r:id="rId12"/>
  </p:handoutMasterIdLst>
  <p:sldIdLst>
    <p:sldId id="256" r:id="rId2"/>
    <p:sldId id="407" r:id="rId3"/>
    <p:sldId id="408" r:id="rId4"/>
    <p:sldId id="401" r:id="rId5"/>
    <p:sldId id="402" r:id="rId6"/>
    <p:sldId id="403" r:id="rId7"/>
    <p:sldId id="404" r:id="rId8"/>
    <p:sldId id="405" r:id="rId9"/>
    <p:sldId id="40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2" autoAdjust="0"/>
    <p:restoredTop sz="73094" autoAdjust="0"/>
  </p:normalViewPr>
  <p:slideViewPr>
    <p:cSldViewPr>
      <p:cViewPr varScale="1">
        <p:scale>
          <a:sx n="91" d="100"/>
          <a:sy n="91" d="100"/>
        </p:scale>
        <p:origin x="13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7FBF8-2E73-4407-B8EF-7F5B26FB86CE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4AA8A-3E90-4479-81A4-D55299C2A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666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36F114-0ABB-430C-BC5A-E398D215B6D5}" type="datetimeFigureOut">
              <a:rPr lang="tr-TR" smtClean="0"/>
              <a:pPr/>
              <a:t>26.09.2018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4A151-34E5-43B4-B833-6D6A467E779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4300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54A151-34E5-43B4-B833-6D6A467E7796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584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73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61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43348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228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5346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279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703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244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868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41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201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067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9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760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309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51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A7C0F-1F3D-4AF2-958C-420A49F508D6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17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-236694" y="2564904"/>
            <a:ext cx="8784976" cy="2808312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ERKEN OKURYAZARLIK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71600" y="3356992"/>
            <a:ext cx="7560840" cy="3501008"/>
          </a:xfrm>
        </p:spPr>
        <p:txBody>
          <a:bodyPr>
            <a:normAutofit/>
          </a:bodyPr>
          <a:lstStyle/>
          <a:p>
            <a:endParaRPr lang="tr-TR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Erken okuryazarlık becerilerinin değerlendirilmesi</a:t>
            </a:r>
          </a:p>
          <a:p>
            <a:r>
              <a:rPr lang="tr-TR" dirty="0" smtClean="0"/>
              <a:t>Değerlendirmenin önemi</a:t>
            </a:r>
          </a:p>
          <a:p>
            <a:r>
              <a:rPr lang="tr-TR" dirty="0" smtClean="0"/>
              <a:t>Hangi araçlar kullanılıyor?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6152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ERKEN OKURYAZARLIK </a:t>
            </a:r>
            <a:r>
              <a:rPr lang="en-US" dirty="0"/>
              <a:t/>
            </a:r>
            <a:br>
              <a:rPr lang="en-US" dirty="0"/>
            </a:b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Değerlendirmede Kullanılan Araçlar ve Türkiye’deki Çalışmalar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7569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Şimşek (2011), </a:t>
            </a:r>
            <a:endParaRPr lang="tr-TR" dirty="0" smtClean="0"/>
          </a:p>
          <a:p>
            <a:pPr lvl="1"/>
            <a:r>
              <a:rPr lang="tr-TR" dirty="0" smtClean="0"/>
              <a:t>yazı </a:t>
            </a:r>
            <a:r>
              <a:rPr lang="tr-TR" dirty="0"/>
              <a:t>farkındalığını ve yazmaya hazırlık </a:t>
            </a:r>
            <a:r>
              <a:rPr lang="tr-TR" dirty="0" smtClean="0"/>
              <a:t>becerileri</a:t>
            </a:r>
          </a:p>
          <a:p>
            <a:pPr lvl="1"/>
            <a:r>
              <a:rPr lang="tr-TR" dirty="0" smtClean="0"/>
              <a:t>iki </a:t>
            </a:r>
            <a:r>
              <a:rPr lang="tr-TR" dirty="0"/>
              <a:t>farklı kontrol listesi </a:t>
            </a:r>
            <a:r>
              <a:rPr lang="tr-TR" dirty="0" smtClean="0"/>
              <a:t> </a:t>
            </a:r>
          </a:p>
          <a:p>
            <a:r>
              <a:rPr lang="tr-TR" dirty="0" smtClean="0"/>
              <a:t>Polat Unutkan (2003), </a:t>
            </a:r>
          </a:p>
          <a:p>
            <a:pPr lvl="1"/>
            <a:r>
              <a:rPr lang="tr-TR" dirty="0" smtClean="0"/>
              <a:t>Marmara İlköğretime Hazır Oluş Ölçeği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241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Büyüktaşkapu</a:t>
            </a:r>
            <a:r>
              <a:rPr lang="tr-TR" dirty="0"/>
              <a:t> (2012) </a:t>
            </a:r>
            <a:endParaRPr lang="tr-TR" dirty="0" smtClean="0"/>
          </a:p>
          <a:p>
            <a:pPr lvl="1"/>
            <a:r>
              <a:rPr lang="tr-TR" dirty="0" err="1" smtClean="0"/>
              <a:t>Mountain</a:t>
            </a:r>
            <a:r>
              <a:rPr lang="tr-TR" dirty="0" smtClean="0"/>
              <a:t> </a:t>
            </a:r>
            <a:r>
              <a:rPr lang="tr-TR" dirty="0" err="1"/>
              <a:t>Shadows</a:t>
            </a:r>
            <a:r>
              <a:rPr lang="tr-TR" dirty="0"/>
              <a:t> Sesbirim Farkındalık </a:t>
            </a:r>
            <a:r>
              <a:rPr lang="tr-TR" dirty="0" err="1"/>
              <a:t>Ölçeği’ni</a:t>
            </a:r>
            <a:r>
              <a:rPr lang="tr-TR" dirty="0"/>
              <a:t> </a:t>
            </a:r>
            <a:r>
              <a:rPr lang="tr-TR" dirty="0" err="1"/>
              <a:t>Türkçe’ye</a:t>
            </a:r>
            <a:r>
              <a:rPr lang="tr-TR" dirty="0"/>
              <a:t> </a:t>
            </a:r>
            <a:r>
              <a:rPr lang="tr-TR" dirty="0" smtClean="0"/>
              <a:t>uyarlanması </a:t>
            </a:r>
          </a:p>
          <a:p>
            <a:r>
              <a:rPr lang="tr-TR" dirty="0"/>
              <a:t>Öztunç (1994</a:t>
            </a:r>
            <a:r>
              <a:rPr lang="tr-TR" dirty="0" smtClean="0"/>
              <a:t>) </a:t>
            </a:r>
          </a:p>
          <a:p>
            <a:pPr lvl="1"/>
            <a:r>
              <a:rPr lang="tr-TR" dirty="0"/>
              <a:t>“Okuma Kavramları Testi” </a:t>
            </a:r>
            <a:r>
              <a:rPr lang="tr-TR" dirty="0" smtClean="0"/>
              <a:t>uyarlaması (</a:t>
            </a:r>
            <a:r>
              <a:rPr lang="tr-TR" dirty="0" err="1"/>
              <a:t>Concepts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 smtClean="0"/>
              <a:t>Print</a:t>
            </a:r>
            <a:r>
              <a:rPr lang="tr-TR" dirty="0" smtClean="0"/>
              <a:t>; </a:t>
            </a:r>
            <a:r>
              <a:rPr lang="tr-TR" dirty="0" err="1" smtClean="0"/>
              <a:t>Clay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20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87733"/>
          </a:xfrm>
        </p:spPr>
        <p:txBody>
          <a:bodyPr>
            <a:normAutofit/>
          </a:bodyPr>
          <a:lstStyle/>
          <a:p>
            <a:r>
              <a:rPr lang="tr-TR" dirty="0"/>
              <a:t>Güven (2009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“</a:t>
            </a:r>
            <a:r>
              <a:rPr lang="tr-TR" dirty="0"/>
              <a:t>Erken Dil Gelişim Testi-üçüncü </a:t>
            </a:r>
            <a:r>
              <a:rPr lang="tr-TR" dirty="0" err="1"/>
              <a:t>edisyon’un</a:t>
            </a:r>
            <a:r>
              <a:rPr lang="tr-TR" dirty="0"/>
              <a:t> [Test of </a:t>
            </a:r>
            <a:r>
              <a:rPr lang="tr-TR" dirty="0" err="1"/>
              <a:t>Early</a:t>
            </a:r>
            <a:r>
              <a:rPr lang="tr-TR" dirty="0"/>
              <a:t> Language Development (TELD-3)] </a:t>
            </a:r>
            <a:r>
              <a:rPr lang="tr-TR" dirty="0" err="1"/>
              <a:t>Türkçe’ye</a:t>
            </a:r>
            <a:r>
              <a:rPr lang="tr-TR" dirty="0"/>
              <a:t> uyarlama, güvenirlik ve geçerlik </a:t>
            </a:r>
            <a:r>
              <a:rPr lang="tr-TR" dirty="0" smtClean="0"/>
              <a:t>çalışması </a:t>
            </a:r>
          </a:p>
          <a:p>
            <a:r>
              <a:rPr lang="tr-TR" dirty="0" smtClean="0"/>
              <a:t>Sökmen (1994) </a:t>
            </a:r>
          </a:p>
          <a:p>
            <a:pPr lvl="1"/>
            <a:r>
              <a:rPr lang="tr-TR" dirty="0" smtClean="0"/>
              <a:t>“</a:t>
            </a:r>
            <a:r>
              <a:rPr lang="tr-TR" dirty="0"/>
              <a:t>5 Yaş Algı Gelişimi (</a:t>
            </a:r>
            <a:r>
              <a:rPr lang="tr-TR" dirty="0" err="1"/>
              <a:t>Frostig</a:t>
            </a:r>
            <a:r>
              <a:rPr lang="tr-TR" dirty="0"/>
              <a:t> Görsel Algı Testi </a:t>
            </a:r>
            <a:r>
              <a:rPr lang="tr-TR" dirty="0" smtClean="0"/>
              <a:t>Güvenirlik Çalışması</a:t>
            </a:r>
            <a:r>
              <a:rPr lang="tr-TR" dirty="0"/>
              <a:t>)” isimli çalışmasında </a:t>
            </a:r>
            <a:r>
              <a:rPr lang="tr-TR" dirty="0" err="1"/>
              <a:t>Frostig</a:t>
            </a:r>
            <a:r>
              <a:rPr lang="tr-TR" dirty="0"/>
              <a:t> Görsel Algılama </a:t>
            </a:r>
            <a:r>
              <a:rPr lang="tr-TR" dirty="0" err="1"/>
              <a:t>Testi’nin</a:t>
            </a:r>
            <a:r>
              <a:rPr lang="tr-TR" dirty="0"/>
              <a:t> </a:t>
            </a:r>
            <a:r>
              <a:rPr lang="tr-TR" dirty="0" smtClean="0"/>
              <a:t>güvenirlik çalışması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391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87733"/>
          </a:xfrm>
        </p:spPr>
        <p:txBody>
          <a:bodyPr>
            <a:normAutofit/>
          </a:bodyPr>
          <a:lstStyle/>
          <a:p>
            <a:r>
              <a:rPr lang="sv-SE" dirty="0"/>
              <a:t>Ege, Acarlar ve Turan (2005), </a:t>
            </a:r>
            <a:endParaRPr lang="tr-TR" dirty="0" smtClean="0"/>
          </a:p>
          <a:p>
            <a:pPr lvl="1"/>
            <a:r>
              <a:rPr lang="sv-SE" dirty="0" smtClean="0"/>
              <a:t>“</a:t>
            </a:r>
            <a:r>
              <a:rPr lang="sv-SE" dirty="0"/>
              <a:t>Ankara Artikülasyon Testi’ (ATT)” </a:t>
            </a:r>
            <a:endParaRPr lang="tr-TR" dirty="0" smtClean="0"/>
          </a:p>
          <a:p>
            <a:pPr lvl="1"/>
            <a:r>
              <a:rPr lang="tr-TR" dirty="0" smtClean="0"/>
              <a:t>2-12 </a:t>
            </a:r>
            <a:r>
              <a:rPr lang="tr-TR" dirty="0"/>
              <a:t>yaş arası çocukların </a:t>
            </a:r>
            <a:r>
              <a:rPr lang="tr-TR" dirty="0" err="1"/>
              <a:t>Türkçe’deki</a:t>
            </a:r>
            <a:r>
              <a:rPr lang="tr-TR" dirty="0"/>
              <a:t> </a:t>
            </a:r>
            <a:r>
              <a:rPr lang="tr-TR" dirty="0" smtClean="0"/>
              <a:t>sesleri kazanımlarını </a:t>
            </a:r>
            <a:r>
              <a:rPr lang="tr-TR" dirty="0"/>
              <a:t>ve kullanımlarını sistemli olarak değerlendirmeyi amaçlamışlardır. </a:t>
            </a:r>
            <a:endParaRPr lang="tr-TR" dirty="0" smtClean="0"/>
          </a:p>
          <a:p>
            <a:pPr lvl="1"/>
            <a:r>
              <a:rPr lang="tr-TR" dirty="0" smtClean="0"/>
              <a:t>AAT bir </a:t>
            </a:r>
            <a:r>
              <a:rPr lang="tr-TR" dirty="0"/>
              <a:t>resim isimlendirme testidir</a:t>
            </a:r>
            <a:r>
              <a:rPr lang="tr-TR" dirty="0" smtClean="0"/>
              <a:t>.</a:t>
            </a:r>
          </a:p>
          <a:p>
            <a:r>
              <a:rPr lang="tr-TR" dirty="0"/>
              <a:t>Erdoğan (2009), </a:t>
            </a:r>
            <a:endParaRPr lang="tr-TR" dirty="0" smtClean="0"/>
          </a:p>
          <a:p>
            <a:pPr lvl="1"/>
            <a:r>
              <a:rPr lang="tr-TR" dirty="0" smtClean="0"/>
              <a:t>“</a:t>
            </a:r>
            <a:r>
              <a:rPr lang="tr-TR" dirty="0"/>
              <a:t>İlköğretim Birinci Sınıf Öğrencilerinin </a:t>
            </a:r>
            <a:r>
              <a:rPr lang="tr-TR" dirty="0" smtClean="0"/>
              <a:t>Fonolojik Farkındalık </a:t>
            </a:r>
            <a:r>
              <a:rPr lang="tr-TR" dirty="0"/>
              <a:t>Becerileri ile Okuma ve Yazma Becerileri Arasındaki İlişkiyi</a:t>
            </a:r>
            <a:r>
              <a:rPr lang="tr-TR" dirty="0" smtClean="0"/>
              <a:t>”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1300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87733"/>
          </a:xfrm>
        </p:spPr>
        <p:txBody>
          <a:bodyPr>
            <a:normAutofit/>
          </a:bodyPr>
          <a:lstStyle/>
          <a:p>
            <a:r>
              <a:rPr lang="tr-TR" dirty="0"/>
              <a:t>Gül Güven ve Kazak </a:t>
            </a:r>
            <a:r>
              <a:rPr lang="tr-TR" dirty="0" err="1"/>
              <a:t>Berument</a:t>
            </a:r>
            <a:r>
              <a:rPr lang="tr-TR" dirty="0"/>
              <a:t> (2010), </a:t>
            </a:r>
            <a:endParaRPr lang="tr-TR" dirty="0" smtClean="0"/>
          </a:p>
          <a:p>
            <a:pPr lvl="1"/>
            <a:r>
              <a:rPr lang="tr-TR" dirty="0" smtClean="0"/>
              <a:t>“</a:t>
            </a:r>
            <a:r>
              <a:rPr lang="tr-TR" dirty="0"/>
              <a:t>Türkçe İfade Edici ve Alıcı Dil </a:t>
            </a:r>
            <a:r>
              <a:rPr lang="tr-TR" dirty="0" smtClean="0"/>
              <a:t>Testi (TİFALDİ</a:t>
            </a:r>
            <a:r>
              <a:rPr lang="tr-TR" dirty="0"/>
              <a:t>)” </a:t>
            </a:r>
            <a:endParaRPr lang="tr-TR" dirty="0" smtClean="0"/>
          </a:p>
          <a:p>
            <a:pPr lvl="1"/>
            <a:r>
              <a:rPr lang="tr-TR" dirty="0" smtClean="0"/>
              <a:t>2-12 </a:t>
            </a:r>
            <a:r>
              <a:rPr lang="tr-TR" dirty="0"/>
              <a:t>yaşlarındaki çocukların alıcı ve ifade edici </a:t>
            </a:r>
            <a:r>
              <a:rPr lang="tr-TR" dirty="0" smtClean="0"/>
              <a:t>dil kelime </a:t>
            </a:r>
            <a:r>
              <a:rPr lang="tr-TR" dirty="0"/>
              <a:t>bilgisini değerlendirebilmeyi amaçlamaktadırlar</a:t>
            </a:r>
            <a:r>
              <a:rPr lang="tr-TR" dirty="0" smtClean="0"/>
              <a:t>.</a:t>
            </a:r>
          </a:p>
          <a:p>
            <a:r>
              <a:rPr lang="tr-TR" dirty="0"/>
              <a:t>Uyanık (2010), </a:t>
            </a:r>
            <a:endParaRPr lang="tr-TR" dirty="0" smtClean="0"/>
          </a:p>
          <a:p>
            <a:pPr lvl="1"/>
            <a:r>
              <a:rPr lang="tr-TR" dirty="0" smtClean="0"/>
              <a:t>“</a:t>
            </a:r>
            <a:r>
              <a:rPr lang="tr-TR" dirty="0" err="1"/>
              <a:t>Kaufman</a:t>
            </a:r>
            <a:r>
              <a:rPr lang="tr-TR" dirty="0"/>
              <a:t> Erken Akademik ve </a:t>
            </a:r>
            <a:r>
              <a:rPr lang="tr-TR" dirty="0" smtClean="0"/>
              <a:t>Dil Becerileri </a:t>
            </a:r>
            <a:r>
              <a:rPr lang="tr-TR" dirty="0"/>
              <a:t>Araştırma Testi”</a:t>
            </a:r>
            <a:endParaRPr lang="tr-TR" dirty="0" smtClean="0"/>
          </a:p>
          <a:p>
            <a:pPr lvl="1"/>
            <a:r>
              <a:rPr lang="tr-TR" dirty="0" smtClean="0"/>
              <a:t>61-72 </a:t>
            </a:r>
            <a:r>
              <a:rPr lang="tr-TR" dirty="0"/>
              <a:t>Aylık Türk Çocuklarına Uyarlanması </a:t>
            </a:r>
            <a:r>
              <a:rPr lang="tr-TR" dirty="0" smtClean="0"/>
              <a:t>Çalışmasını gerçekleştirmiştir</a:t>
            </a:r>
            <a:r>
              <a:rPr lang="tr-TR" dirty="0"/>
              <a:t>. </a:t>
            </a:r>
            <a:endParaRPr lang="tr-TR" dirty="0" smtClean="0"/>
          </a:p>
          <a:p>
            <a:pPr lvl="1"/>
            <a:r>
              <a:rPr lang="tr-TR" dirty="0" smtClean="0"/>
              <a:t>Alıcı-ifade edici dil sözcük bilgisi, sayılar</a:t>
            </a:r>
            <a:r>
              <a:rPr lang="tr-TR" dirty="0"/>
              <a:t>, </a:t>
            </a:r>
            <a:r>
              <a:rPr lang="tr-TR" dirty="0" smtClean="0"/>
              <a:t>harfler, sözcükler, telaffuz alt alanları bulunmaktadır.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7179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87733"/>
          </a:xfrm>
        </p:spPr>
        <p:txBody>
          <a:bodyPr>
            <a:normAutofit/>
          </a:bodyPr>
          <a:lstStyle/>
          <a:p>
            <a:r>
              <a:rPr lang="tr-TR" dirty="0"/>
              <a:t>Bayraktar (2013), </a:t>
            </a:r>
            <a:endParaRPr lang="tr-TR" dirty="0" smtClean="0"/>
          </a:p>
          <a:p>
            <a:pPr lvl="1"/>
            <a:r>
              <a:rPr lang="tr-TR" dirty="0" smtClean="0"/>
              <a:t>“</a:t>
            </a:r>
            <a:r>
              <a:rPr lang="tr-TR" dirty="0"/>
              <a:t>Okuma-Yazmaya Hazırlık Eğitim Programının </a:t>
            </a:r>
            <a:r>
              <a:rPr lang="tr-TR" dirty="0" smtClean="0"/>
              <a:t>Anasınıfına Devam </a:t>
            </a:r>
            <a:r>
              <a:rPr lang="tr-TR" dirty="0"/>
              <a:t>Eden 6 Yaş Grubu Çocukların Yazı Farkındalığı Becerilerine ve İlkokul </a:t>
            </a:r>
            <a:r>
              <a:rPr lang="tr-TR" dirty="0" smtClean="0"/>
              <a:t>Birinci Sınıftaki </a:t>
            </a:r>
            <a:r>
              <a:rPr lang="tr-TR" dirty="0"/>
              <a:t>Ses Farkındalığı ve Okuma-Yazma Becerilerine Etkisinin İncelenmesi” </a:t>
            </a:r>
            <a:r>
              <a:rPr lang="tr-TR" dirty="0" smtClean="0"/>
              <a:t>isimli çalışmasında </a:t>
            </a:r>
            <a:r>
              <a:rPr lang="tr-TR" dirty="0"/>
              <a:t>hazırladığı okuma-yazmaya hazırlık eğitim programının </a:t>
            </a:r>
            <a:r>
              <a:rPr lang="tr-TR" dirty="0" smtClean="0"/>
              <a:t>etkililiğini değerlendirmeyi </a:t>
            </a:r>
            <a:r>
              <a:rPr lang="tr-TR" dirty="0"/>
              <a:t>amaçlamıştır.</a:t>
            </a:r>
          </a:p>
        </p:txBody>
      </p:sp>
    </p:spTree>
    <p:extLst>
      <p:ext uri="{BB962C8B-B14F-4D97-AF65-F5344CB8AC3E}">
        <p14:creationId xmlns:p14="http://schemas.microsoft.com/office/powerpoint/2010/main" val="1546037213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4450</TotalTime>
  <Words>293</Words>
  <Application>Microsoft Office PowerPoint</Application>
  <PresentationFormat>Ekran Gösterisi (4:3)</PresentationFormat>
  <Paragraphs>37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Yüzeyler</vt:lpstr>
      <vt:lpstr>ERKEN OKURYAZARLIK  </vt:lpstr>
      <vt:lpstr>PowerPoint Sunusu</vt:lpstr>
      <vt:lpstr>ERKEN OKURYAZARLIK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sema kaner</dc:creator>
  <cp:lastModifiedBy>BURCU</cp:lastModifiedBy>
  <cp:revision>281</cp:revision>
  <dcterms:created xsi:type="dcterms:W3CDTF">2010-10-20T09:36:36Z</dcterms:created>
  <dcterms:modified xsi:type="dcterms:W3CDTF">2018-09-26T11:22:33Z</dcterms:modified>
</cp:coreProperties>
</file>