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6" r:id="rId6"/>
    <p:sldId id="271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F92BA-6CC4-4CEF-8D7C-54D9EA0CDCE5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02334-35C2-44C7-9470-07F3E687C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774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904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533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04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29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929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5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37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28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509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42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52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0F812-3F9A-4744-86AA-D643C36917F1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18B96-9018-4D69-AE80-017DDACDE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124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Tepki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10. Hafta</a:t>
            </a:r>
          </a:p>
          <a:p>
            <a:r>
              <a:rPr lang="tr-TR" dirty="0" smtClean="0"/>
              <a:t>Test Bilgi Fonksiyonu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9685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Baker, B. F. &amp; Kim, S. (2017). </a:t>
            </a:r>
            <a:r>
              <a:rPr lang="tr-TR" i="1" dirty="0" err="1" smtClean="0"/>
              <a:t>The</a:t>
            </a:r>
            <a:r>
              <a:rPr lang="tr-TR" i="1" dirty="0" smtClean="0"/>
              <a:t> Basics of </a:t>
            </a:r>
            <a:r>
              <a:rPr lang="tr-TR" i="1" dirty="0" err="1" smtClean="0"/>
              <a:t>Item</a:t>
            </a:r>
            <a:r>
              <a:rPr lang="tr-TR" i="1" dirty="0" smtClean="0"/>
              <a:t> </a:t>
            </a:r>
            <a:r>
              <a:rPr lang="tr-TR" i="1" dirty="0" err="1" smtClean="0"/>
              <a:t>Response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r>
              <a:rPr lang="tr-TR" i="1" dirty="0" smtClean="0"/>
              <a:t> Using R</a:t>
            </a:r>
            <a:r>
              <a:rPr lang="tr-TR" dirty="0" smtClean="0"/>
              <a:t>. </a:t>
            </a:r>
            <a:r>
              <a:rPr lang="tr-TR" dirty="0" err="1" smtClean="0"/>
              <a:t>Switzerland</a:t>
            </a:r>
            <a:r>
              <a:rPr lang="tr-TR" dirty="0" smtClean="0"/>
              <a:t>: </a:t>
            </a:r>
            <a:r>
              <a:rPr lang="tr-TR" dirty="0" err="1" smtClean="0"/>
              <a:t>Springer</a:t>
            </a:r>
            <a:r>
              <a:rPr lang="tr-TR" dirty="0" smtClean="0"/>
              <a:t> International.</a:t>
            </a:r>
          </a:p>
          <a:p>
            <a:r>
              <a:rPr lang="tr-TR" dirty="0" smtClean="0"/>
              <a:t>Baker, B. F. (2016). </a:t>
            </a:r>
            <a:r>
              <a:rPr lang="tr-TR" i="1" dirty="0" smtClean="0"/>
              <a:t>Madde Tepki Kuramının Temelleri</a:t>
            </a:r>
            <a:r>
              <a:rPr lang="tr-TR" dirty="0" smtClean="0"/>
              <a:t> (çev. Neşe Güler).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r>
              <a:rPr lang="tr-TR" dirty="0" err="1" smtClean="0"/>
              <a:t>Hambleton</a:t>
            </a:r>
            <a:r>
              <a:rPr lang="tr-TR" dirty="0" smtClean="0"/>
              <a:t>, R. K., </a:t>
            </a:r>
            <a:r>
              <a:rPr lang="tr-TR" dirty="0" err="1" smtClean="0"/>
              <a:t>Swaminathan</a:t>
            </a:r>
            <a:r>
              <a:rPr lang="tr-TR" dirty="0" smtClean="0"/>
              <a:t>, H. &amp; </a:t>
            </a:r>
            <a:r>
              <a:rPr lang="tr-TR" dirty="0" err="1" smtClean="0"/>
              <a:t>Rogers</a:t>
            </a:r>
            <a:r>
              <a:rPr lang="tr-TR" dirty="0" smtClean="0"/>
              <a:t>, H. J. (1991). </a:t>
            </a:r>
            <a:r>
              <a:rPr lang="tr-TR" i="1" dirty="0" smtClean="0"/>
              <a:t>Fundamentals of </a:t>
            </a:r>
            <a:r>
              <a:rPr lang="tr-TR" i="1" dirty="0" err="1" smtClean="0"/>
              <a:t>Item</a:t>
            </a:r>
            <a:r>
              <a:rPr lang="tr-TR" i="1" dirty="0" smtClean="0"/>
              <a:t> </a:t>
            </a:r>
            <a:r>
              <a:rPr lang="tr-TR" i="1" dirty="0" err="1" smtClean="0"/>
              <a:t>Response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r>
              <a:rPr lang="tr-TR" i="1" dirty="0" smtClean="0"/>
              <a:t>.</a:t>
            </a:r>
            <a:r>
              <a:rPr lang="tr-TR" dirty="0" smtClean="0"/>
              <a:t> USA: </a:t>
            </a:r>
            <a:r>
              <a:rPr lang="tr-TR" dirty="0" err="1" smtClean="0"/>
              <a:t>Sage</a:t>
            </a:r>
            <a:r>
              <a:rPr lang="tr-TR" dirty="0" smtClean="0"/>
              <a:t> </a:t>
            </a:r>
            <a:r>
              <a:rPr lang="tr-TR" dirty="0" err="1" smtClean="0"/>
              <a:t>Publication</a:t>
            </a:r>
            <a:endParaRPr lang="tr-TR" smtClean="0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28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799" y="0"/>
            <a:ext cx="10058400" cy="1609344"/>
          </a:xfrm>
        </p:spPr>
        <p:txBody>
          <a:bodyPr>
            <a:normAutofit/>
          </a:bodyPr>
          <a:lstStyle/>
          <a:p>
            <a:pPr lvl="1"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Bilgi Fonksiyonu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233055"/>
            <a:ext cx="10058400" cy="49391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Test maddelerden oluşur. Bu sebeple, </a:t>
            </a:r>
            <a:r>
              <a:rPr lang="tr-TR" dirty="0" err="1"/>
              <a:t>theta</a:t>
            </a:r>
            <a:r>
              <a:rPr lang="tr-TR" dirty="0"/>
              <a:t> düzeyinde test bilgisi maddelerin aynı </a:t>
            </a:r>
            <a:r>
              <a:rPr lang="tr-TR" dirty="0" err="1"/>
              <a:t>theta</a:t>
            </a:r>
            <a:r>
              <a:rPr lang="tr-TR" dirty="0"/>
              <a:t> düzeyindeki bilgilerinin toplamıdır.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99" y="2440154"/>
            <a:ext cx="10058400" cy="355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7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Bir test tarafından </a:t>
            </a:r>
            <a:r>
              <a:rPr lang="tr-TR" dirty="0" err="1"/>
              <a:t>theta</a:t>
            </a:r>
            <a:r>
              <a:rPr lang="tr-TR" dirty="0"/>
              <a:t> düzeyi için sağlanan bilgi maddelerin aynı </a:t>
            </a:r>
            <a:r>
              <a:rPr lang="tr-TR" dirty="0" err="1"/>
              <a:t>theta</a:t>
            </a:r>
            <a:r>
              <a:rPr lang="tr-TR" dirty="0"/>
              <a:t> düzeyine ilişkin fonksiyonlarının toplamıdır. Formülden de görüleceği üzere maddeler test bilgi fonksiyonuna bağımsız katkıda bulunurlar (</a:t>
            </a:r>
            <a:r>
              <a:rPr lang="tr-TR" dirty="0" err="1"/>
              <a:t>Hambleton</a:t>
            </a:r>
            <a:r>
              <a:rPr lang="tr-TR" dirty="0"/>
              <a:t>, </a:t>
            </a:r>
            <a:r>
              <a:rPr lang="tr-TR" dirty="0" err="1"/>
              <a:t>Swaminathan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Rogers</a:t>
            </a:r>
            <a:r>
              <a:rPr lang="tr-TR" dirty="0"/>
              <a:t>, 1991).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Tek madde için oluşturulan madde bilgi fonksiyonu test bilgi fonksiyonundan daha alçaktır. Dolayısıyla, test yeteneği tek bir maddeden daha hassas ölçer. Formüle göre ne kadar çok madde olursa testte, o kadar büyük bilgi elde edilir. Yani test o kadar hassas kestirim yapar.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789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İçerik Yer Tutucusu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7017" y="1052946"/>
            <a:ext cx="8700655" cy="4680974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50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Madde bilgi fonksiyonlarına ilişkin yukarıdaki tablo incelendiğinde en hassas kestirimin </a:t>
            </a:r>
            <a:r>
              <a:rPr lang="tr-TR" dirty="0" err="1" smtClean="0"/>
              <a:t>theta</a:t>
            </a:r>
            <a:r>
              <a:rPr lang="tr-TR" dirty="0" smtClean="0"/>
              <a:t>=1 </a:t>
            </a:r>
            <a:r>
              <a:rPr lang="tr-TR" dirty="0"/>
              <a:t>düzeyinde olduğu görülmektedir.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Bu </a:t>
            </a:r>
            <a:r>
              <a:rPr lang="tr-TR" dirty="0"/>
              <a:t>noktadan sonra bilgi azalmaya başlar. Bu simetri </a:t>
            </a:r>
            <a:r>
              <a:rPr lang="tr-TR" dirty="0" err="1"/>
              <a:t>Rasch</a:t>
            </a:r>
            <a:r>
              <a:rPr lang="tr-TR" dirty="0"/>
              <a:t> ve 2PL modeller için geçerlidir.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91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tr-TR" sz="2200" b="1" dirty="0"/>
              <a:t>Test Bilgi Fonksiyonunun Hesaplanması</a:t>
            </a:r>
            <a:r>
              <a:rPr lang="tr-TR" sz="1800" b="1" dirty="0"/>
              <a:t/>
            </a:r>
            <a:br>
              <a:rPr lang="tr-TR" sz="1800" b="1" dirty="0"/>
            </a:br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4618" y="1662545"/>
            <a:ext cx="10252364" cy="4267200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34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8136" y="886691"/>
            <a:ext cx="9704555" cy="4666971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051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4291" y="914400"/>
            <a:ext cx="10086109" cy="5257800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39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Grafik -1 ila 1 yetenek düzeyleri arasında düzdür ve yetenek düzeyi 0 etrafında simetriktir. İlgili aralık dışında bilgi düşüş göstermiştir.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0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334</Words>
  <Application>Microsoft Office PowerPoint</Application>
  <PresentationFormat>Geniş ekran</PresentationFormat>
  <Paragraphs>24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Madde Tepki Kuramı</vt:lpstr>
      <vt:lpstr>Test Bilgi Fonksiyonu</vt:lpstr>
      <vt:lpstr>PowerPoint Sunusu</vt:lpstr>
      <vt:lpstr>PowerPoint Sunusu</vt:lpstr>
      <vt:lpstr>PowerPoint Sunusu</vt:lpstr>
      <vt:lpstr>Test Bilgi Fonksiyonunun Hesaplanması 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Tepki Kuramı</dc:title>
  <dc:creator>neslihan tuğçe şimşek</dc:creator>
  <cp:lastModifiedBy>neslihan tuğçe şimşek</cp:lastModifiedBy>
  <cp:revision>1</cp:revision>
  <dcterms:created xsi:type="dcterms:W3CDTF">2018-10-04T07:32:35Z</dcterms:created>
  <dcterms:modified xsi:type="dcterms:W3CDTF">2018-10-04T07:35:50Z</dcterms:modified>
</cp:coreProperties>
</file>