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3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7C60B-5DBA-4B20-AC6E-3F9ECEEE4C0B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74557-D2E9-417F-AFD9-7B57611315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399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12188825" cy="6872288"/>
            <a:chOff x="0" y="0"/>
            <a:chExt cx="12188825" cy="6872226"/>
          </a:xfrm>
        </p:grpSpPr>
        <p:pic>
          <p:nvPicPr>
            <p:cNvPr id="5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>
              <a:fillRect/>
            </a:stretch>
          </p:blipFill>
          <p:spPr bwMode="auto">
            <a:xfrm rot="5400000">
              <a:off x="5245268" y="530352"/>
              <a:ext cx="1673352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>
              <a:fillRect/>
            </a:stretch>
          </p:blipFill>
          <p:spPr bwMode="auto">
            <a:xfrm rot="5400000">
              <a:off x="5263556" y="5747514"/>
              <a:ext cx="1636776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67F5F-E6FE-4BD4-8087-6D6ADFA67E7A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29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6C330-7B52-47BC-B75E-5B02F9FC5FFC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68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FC713-5246-4920-A483-FBA05F23BE2C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821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0599738" y="28273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25C24-4B2A-4089-B015-F146B75EA62C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839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F9920-A76B-4D0F-88C6-65CD8DCE9E17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684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0599738" y="25987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287DD-426E-455C-87EE-32BC34A16E22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8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9CC8C-0DD3-4901-B7E2-F41F5C9349F2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04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2F719-96C4-4E6B-A269-B46E138B11B7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9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10E82-9024-4B2A-A3EA-980956E0AC6B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51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12188825" cy="6872288"/>
            <a:chOff x="0" y="0"/>
            <a:chExt cx="12188825" cy="6872226"/>
          </a:xfrm>
        </p:grpSpPr>
        <p:pic>
          <p:nvPicPr>
            <p:cNvPr id="5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>
              <a:fillRect/>
            </a:stretch>
          </p:blipFill>
          <p:spPr bwMode="auto">
            <a:xfrm rot="5400000">
              <a:off x="5245268" y="530352"/>
              <a:ext cx="1673352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>
              <a:fillRect/>
            </a:stretch>
          </p:blipFill>
          <p:spPr bwMode="auto">
            <a:xfrm rot="5400000">
              <a:off x="5263556" y="5747514"/>
              <a:ext cx="1636776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67F5F-E6FE-4BD4-8087-6D6ADFA67E7A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89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C0985-AF9E-400B-AC96-CF9FF7A3B458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794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C0985-AF9E-400B-AC96-CF9FF7A3B458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20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9B3BB-D141-42F4-B06C-86627AF14D86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367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F2A17-BE5D-47FF-A5B9-586201CE948F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03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4F46-F4CB-4D03-A3B1-9390D517B359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91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E8C2-964B-4589-A95A-A6D7BBF7349A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80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4239F-BF94-4D25-B40D-0C5DEC9E473F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66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85DB5-F508-4EFE-B1AB-46674FE35BC8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754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9D567-5CDD-4257-9D43-85EFC004E06C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98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6C330-7B52-47BC-B75E-5B02F9FC5FFC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802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FC713-5246-4920-A483-FBA05F23BE2C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52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0599738" y="28273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25C24-4B2A-4089-B015-F146B75EA62C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52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9B3BB-D141-42F4-B06C-86627AF14D86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4982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F9920-A76B-4D0F-88C6-65CD8DCE9E17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11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0599738" y="25987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287DD-426E-455C-87EE-32BC34A16E22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423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9CC8C-0DD3-4901-B7E2-F41F5C9349F2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118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2F719-96C4-4E6B-A269-B46E138B11B7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306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10E82-9024-4B2A-A3EA-980956E0AC6B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11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F2A17-BE5D-47FF-A5B9-586201CE948F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5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4F46-F4CB-4D03-A3B1-9390D517B359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203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E8C2-964B-4589-A95A-A6D7BBF7349A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4239F-BF94-4D25-B40D-0C5DEC9E473F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693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85DB5-F508-4EFE-B1AB-46674FE35BC8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18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9D567-5CDD-4257-9D43-85EFC004E06C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9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12188825" cy="6856413"/>
            <a:chOff x="0" y="0"/>
            <a:chExt cx="12188825" cy="6856215"/>
          </a:xfrm>
        </p:grpSpPr>
        <p:pic>
          <p:nvPicPr>
            <p:cNvPr id="1032" name="Picture 7" descr="H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>
              <a:fillRect/>
            </a:stretch>
          </p:blipFill>
          <p:spPr bwMode="auto">
            <a:xfrm rot="5400000">
              <a:off x="5706471" y="76265"/>
              <a:ext cx="758952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>
              <a:fillRect/>
            </a:stretch>
          </p:blipFill>
          <p:spPr bwMode="auto">
            <a:xfrm rot="5400000">
              <a:off x="5706470" y="6173526"/>
              <a:ext cx="758952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anose="02020404030301010803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056CA5-5E65-4727-A4A9-F537B8DD70F0}" type="slidenum">
              <a:rPr lang="tr-TR" altLang="tr-TR">
                <a:solidFill>
                  <a:prstClr val="black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tr-TR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98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12188825" cy="6856413"/>
            <a:chOff x="0" y="0"/>
            <a:chExt cx="12188825" cy="6856215"/>
          </a:xfrm>
        </p:grpSpPr>
        <p:pic>
          <p:nvPicPr>
            <p:cNvPr id="1032" name="Picture 7" descr="H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>
              <a:fillRect/>
            </a:stretch>
          </p:blipFill>
          <p:spPr bwMode="auto">
            <a:xfrm rot="5400000">
              <a:off x="5706471" y="76265"/>
              <a:ext cx="758952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>
              <a:fillRect/>
            </a:stretch>
          </p:blipFill>
          <p:spPr bwMode="auto">
            <a:xfrm rot="5400000">
              <a:off x="5706470" y="6173526"/>
              <a:ext cx="758952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anose="02020404030301010803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056CA5-5E65-4727-A4A9-F537B8DD70F0}" type="slidenum">
              <a:rPr lang="tr-TR" altLang="tr-TR">
                <a:solidFill>
                  <a:prstClr val="black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tr-TR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2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2400" y="1871663"/>
            <a:ext cx="6815138" cy="15144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TURİZM </a:t>
            </a:r>
            <a:r>
              <a:rPr lang="tr-TR" altLang="tr-T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PAZARLAMASINDA GÜNCEL YALAŞIMLAR</a:t>
            </a:r>
            <a:endParaRPr lang="tr-TR" altLang="tr-TR" sz="32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92400" y="3657600"/>
            <a:ext cx="6815138" cy="1320800"/>
          </a:xfrm>
        </p:spPr>
        <p:txBody>
          <a:bodyPr/>
          <a:lstStyle/>
          <a:p>
            <a:pPr eaLnBrk="1" hangingPunct="1"/>
            <a:r>
              <a:rPr lang="tr-TR" altLang="tr-TR" sz="3200" smtClean="0"/>
              <a:t>Emir Hilmi Üner</a:t>
            </a:r>
          </a:p>
        </p:txBody>
      </p:sp>
    </p:spTree>
    <p:extLst>
      <p:ext uri="{BB962C8B-B14F-4D97-AF65-F5344CB8AC3E}">
        <p14:creationId xmlns:p14="http://schemas.microsoft.com/office/powerpoint/2010/main" val="1900271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93838"/>
            <a:ext cx="10668000" cy="5364162"/>
          </a:xfrm>
        </p:spPr>
        <p:txBody>
          <a:bodyPr rtlCol="0">
            <a:normAutofit/>
          </a:bodyPr>
          <a:lstStyle/>
          <a:p>
            <a:pPr marL="609600" indent="-609600" algn="just" eaLnBrk="1" fontAlgn="auto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Bir ürünün hayat seyri olduğunu söylemek dört sonucu doğurur</a:t>
            </a: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endParaRPr lang="tr-TR" altLang="tr-T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09600" indent="-609600" algn="just" eaLnBrk="1" fontAlgn="auto" hangingPunct="1">
              <a:lnSpc>
                <a:spcPct val="90000"/>
              </a:lnSpc>
              <a:buFontTx/>
              <a:buAutoNum type="arabicPeriod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Ürünlerin yaşamı sınırlıdır</a:t>
            </a: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tr-TR" altLang="tr-T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09600" indent="-609600" algn="just" eaLnBrk="1" fontAlgn="auto" hangingPunct="1">
              <a:lnSpc>
                <a:spcPct val="90000"/>
              </a:lnSpc>
              <a:buFontTx/>
              <a:buAutoNum type="arabicPeriod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Her bir farklı aşamaya geçişte ürün satışları satıcılar için farklı fırsat ve </a:t>
            </a: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problemler </a:t>
            </a: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oluşturur</a:t>
            </a: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tr-TR" altLang="tr-T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09600" indent="-609600" algn="just" eaLnBrk="1" fontAlgn="auto" hangingPunct="1">
              <a:lnSpc>
                <a:spcPct val="90000"/>
              </a:lnSpc>
              <a:buFontTx/>
              <a:buAutoNum type="arabicPeriod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Ürün hayat eğrisinin farklı aşamalarında karlar artar veya azalır</a:t>
            </a: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tr-TR" altLang="tr-T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09600" indent="-609600" algn="just" eaLnBrk="1" fontAlgn="auto" hangingPunct="1">
              <a:lnSpc>
                <a:spcPct val="90000"/>
              </a:lnSpc>
              <a:buFontTx/>
              <a:buAutoNum type="arabicPeriod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Ürün hayat eğrisinin her bir aşaması farklı pazarlama, finansman, üretim, dağıtım ve insan kaynakları stratejilerini gerektirir.</a:t>
            </a:r>
          </a:p>
        </p:txBody>
      </p:sp>
    </p:spTree>
    <p:extLst>
      <p:ext uri="{BB962C8B-B14F-4D97-AF65-F5344CB8AC3E}">
        <p14:creationId xmlns:p14="http://schemas.microsoft.com/office/powerpoint/2010/main" val="1361780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Başlık 1"/>
          <p:cNvSpPr>
            <a:spLocks noGrp="1"/>
          </p:cNvSpPr>
          <p:nvPr>
            <p:ph type="title" idx="4294967295"/>
          </p:nvPr>
        </p:nvSpPr>
        <p:spPr>
          <a:xfrm>
            <a:off x="1905000" y="914400"/>
            <a:ext cx="8229600" cy="7778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TANIM</a:t>
            </a:r>
          </a:p>
        </p:txBody>
      </p:sp>
      <p:sp>
        <p:nvSpPr>
          <p:cNvPr id="102403" name="İçerik Yer Tutucusu 2"/>
          <p:cNvSpPr>
            <a:spLocks noGrp="1"/>
          </p:cNvSpPr>
          <p:nvPr>
            <p:ph idx="4294967295"/>
          </p:nvPr>
        </p:nvSpPr>
        <p:spPr>
          <a:xfrm>
            <a:off x="1219200" y="2667000"/>
            <a:ext cx="9144000" cy="2814638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Clr>
                <a:srgbClr val="B15E28"/>
              </a:buClr>
              <a:buFont typeface="Arial" panose="020B0604020202020204" pitchFamily="34" charset="0"/>
              <a:buNone/>
            </a:pPr>
            <a:r>
              <a:rPr lang="tr-TR" altLang="tr-TR" sz="3200" smtClean="0"/>
              <a:t>Ürün, insanların ihtiyacını karşılayan/tatmin eden her şey olabilir. Elle tutabildiğimiz – somut ürünler olabildiği gibi, elle tutamadığımız – soyut kavramlar olan hizmetler, düşünceler, fikirler, kişiler ve yerler de ürüne örnek olarak verilebilir. </a:t>
            </a:r>
          </a:p>
        </p:txBody>
      </p:sp>
    </p:spTree>
    <p:extLst>
      <p:ext uri="{BB962C8B-B14F-4D97-AF65-F5344CB8AC3E}">
        <p14:creationId xmlns:p14="http://schemas.microsoft.com/office/powerpoint/2010/main" val="269158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Başlık 1"/>
          <p:cNvSpPr>
            <a:spLocks noGrp="1"/>
          </p:cNvSpPr>
          <p:nvPr>
            <p:ph type="title" idx="4294967295"/>
          </p:nvPr>
        </p:nvSpPr>
        <p:spPr>
          <a:xfrm>
            <a:off x="1781175" y="8382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TURİSTİK ÜRÜN</a:t>
            </a:r>
          </a:p>
        </p:txBody>
      </p:sp>
      <p:sp>
        <p:nvSpPr>
          <p:cNvPr id="40963" name="İçerik Yer Tutucusu 2"/>
          <p:cNvSpPr>
            <a:spLocks noGrp="1"/>
          </p:cNvSpPr>
          <p:nvPr>
            <p:ph idx="4294967295"/>
          </p:nvPr>
        </p:nvSpPr>
        <p:spPr>
          <a:xfrm>
            <a:off x="762000" y="2209800"/>
            <a:ext cx="10668000" cy="4191000"/>
          </a:xfrm>
        </p:spPr>
        <p:txBody>
          <a:bodyPr rtlCol="0">
            <a:noAutofit/>
          </a:bodyPr>
          <a:lstStyle/>
          <a:p>
            <a:pPr algn="just" eaLnBrk="1" fontAlgn="auto" hangingPunct="1">
              <a:defRPr/>
            </a:pP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Turistik </a:t>
            </a: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ürün </a:t>
            </a: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tüketicilere sunulan tüm mal ve </a:t>
            </a: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hizmetlerin </a:t>
            </a: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toplamıdır. </a:t>
            </a:r>
          </a:p>
          <a:p>
            <a:pPr algn="just" eaLnBrk="1" fontAlgn="auto" hangingPunct="1">
              <a:defRPr/>
            </a:pP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 </a:t>
            </a: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çerçevede </a:t>
            </a: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</a:t>
            </a:r>
            <a:r>
              <a:rPr lang="tr-TR" altLang="tr-T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Turistik </a:t>
            </a:r>
            <a:r>
              <a:rPr lang="tr-TR" altLang="tr-T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ürün, ulaşım, konaklama, </a:t>
            </a:r>
            <a:r>
              <a:rPr lang="tr-TR" altLang="tr-T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yiyecek içecek, </a:t>
            </a:r>
            <a:r>
              <a:rPr lang="tr-TR" altLang="tr-T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eğlence hizmetleri ve çekiciliği olan yer ve olayların bir araya </a:t>
            </a:r>
            <a:r>
              <a:rPr lang="tr-TR" altLang="tr-T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getirilmesiyle oluşturulan </a:t>
            </a:r>
            <a:r>
              <a:rPr lang="tr-TR" altLang="tr-T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bileşik bir ürün olarak tanımlanabilmektedir</a:t>
            </a: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.» </a:t>
            </a:r>
            <a:endParaRPr lang="tr-TR" altLang="tr-T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32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Başlık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TURİSTİK ÜRÜNÜ OLUŞTURAN ÖĞELER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idx="1"/>
          </p:nvPr>
        </p:nvSpPr>
        <p:spPr>
          <a:xfrm>
            <a:off x="1295400" y="2557463"/>
            <a:ext cx="9601200" cy="3690937"/>
          </a:xfrm>
        </p:spPr>
        <p:txBody>
          <a:bodyPr rtlCol="0">
            <a:normAutofit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tr-TR" altLang="tr-TR" sz="3200" dirty="0">
                <a:solidFill>
                  <a:srgbClr val="FF0000"/>
                </a:solidFill>
              </a:rPr>
              <a:t>Çekicilik</a:t>
            </a: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(Doğal</a:t>
            </a: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tr-TR" altLang="tr-TR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sosyo</a:t>
            </a: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-kültürel, ekonomik </a:t>
            </a: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unsurlar</a:t>
            </a: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tr-TR" altLang="tr-T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r>
              <a:rPr lang="tr-TR" altLang="tr-TR" sz="3200" dirty="0">
                <a:solidFill>
                  <a:srgbClr val="FF0000"/>
                </a:solidFill>
              </a:rPr>
              <a:t>Ulaşılabilirlik</a:t>
            </a: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(Altyapı olanakları, mesafe</a:t>
            </a: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tr-TR" altLang="tr-T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r>
              <a:rPr lang="tr-TR" altLang="tr-TR" sz="3200" dirty="0">
                <a:solidFill>
                  <a:srgbClr val="FF0000"/>
                </a:solidFill>
              </a:rPr>
              <a:t>Turizm İşletmeleri</a:t>
            </a: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(Konaklama, </a:t>
            </a: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Yiyecek içecek </a:t>
            </a: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vs</a:t>
            </a: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.)</a:t>
            </a:r>
            <a:endParaRPr lang="tr-TR" altLang="tr-T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r>
              <a:rPr lang="tr-TR" altLang="tr-TR" sz="3200" dirty="0">
                <a:solidFill>
                  <a:srgbClr val="FF0000"/>
                </a:solidFill>
              </a:rPr>
              <a:t>Etkinlikler </a:t>
            </a: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(Festival, kongre, spor organizasyonları vs</a:t>
            </a: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.)</a:t>
            </a:r>
            <a:endParaRPr lang="tr-TR" altLang="tr-T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r>
              <a:rPr lang="tr-TR" altLang="tr-TR" sz="3200" dirty="0">
                <a:solidFill>
                  <a:srgbClr val="FF0000"/>
                </a:solidFill>
              </a:rPr>
              <a:t>İmaj </a:t>
            </a: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(Turistteki algı)</a:t>
            </a:r>
          </a:p>
        </p:txBody>
      </p:sp>
    </p:spTree>
    <p:extLst>
      <p:ext uri="{BB962C8B-B14F-4D97-AF65-F5344CB8AC3E}">
        <p14:creationId xmlns:p14="http://schemas.microsoft.com/office/powerpoint/2010/main" val="2771230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Başlık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TURİSTİK ÜRÜNÜN ÖZELLİKLERİ</a:t>
            </a:r>
          </a:p>
        </p:txBody>
      </p:sp>
      <p:sp>
        <p:nvSpPr>
          <p:cNvPr id="43011" name="Rectangle 4"/>
          <p:cNvSpPr>
            <a:spLocks noGrp="1" noChangeArrowheads="1"/>
          </p:cNvSpPr>
          <p:nvPr>
            <p:ph idx="1"/>
          </p:nvPr>
        </p:nvSpPr>
        <p:spPr>
          <a:xfrm>
            <a:off x="1266825" y="2057400"/>
            <a:ext cx="9601200" cy="43434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buFontTx/>
              <a:buNone/>
              <a:defRPr/>
            </a:pPr>
            <a:endParaRPr lang="tr-TR" altLang="tr-T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buFont typeface="Arial"/>
              <a:buChar char="•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Hizmet ağırlıklıdır</a:t>
            </a: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eaLnBrk="1" fontAlgn="auto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Tüketici </a:t>
            </a: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amaç ve yararı farklıdır</a:t>
            </a: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tr-TR" altLang="tr-T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Arzı </a:t>
            </a: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esnek değildir</a:t>
            </a: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tr-TR" altLang="tr-T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Talebi aşırı esnektir</a:t>
            </a: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tr-TR" altLang="tr-T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Üretildiği yerde tüketilir</a:t>
            </a: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tr-TR" altLang="tr-T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Stoklanamaz</a:t>
            </a: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eaLnBrk="1" fontAlgn="auto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Önce satılır sonra üretilir.</a:t>
            </a:r>
          </a:p>
          <a:p>
            <a:pPr eaLnBrk="1" fontAlgn="auto" hangingPunct="1">
              <a:lnSpc>
                <a:spcPct val="90000"/>
              </a:lnSpc>
              <a:buFont typeface="Arial"/>
              <a:buChar char="•"/>
              <a:defRPr/>
            </a:pPr>
            <a:endParaRPr lang="tr-TR" altLang="tr-T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buFont typeface="Arial"/>
              <a:buChar char="•"/>
              <a:defRPr/>
            </a:pPr>
            <a:endParaRPr lang="tr-TR" altLang="tr-T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31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2438400"/>
            <a:ext cx="9067800" cy="3733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buFont typeface="Arial"/>
              <a:buChar char="•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Zaman ve mekan açısından yoğunlaşma mevcuttur</a:t>
            </a: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tr-TR" altLang="tr-T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buFont typeface="Arial"/>
              <a:buChar char="•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Çok boyutludur</a:t>
            </a: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tr-TR" altLang="tr-T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buFont typeface="Arial"/>
              <a:buChar char="•"/>
              <a:defRPr/>
            </a:pP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Sunuma </a:t>
            </a: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hazırdır</a:t>
            </a: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tr-TR" altLang="tr-T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buFont typeface="Arial"/>
              <a:buChar char="•"/>
              <a:defRPr/>
            </a:pP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Taklit edilmesi zordur.</a:t>
            </a:r>
            <a:endParaRPr lang="tr-TR" altLang="tr-T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buFont typeface="Arial"/>
              <a:buChar char="•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Temeli ulaştırmaya bağlıdır</a:t>
            </a: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eaLnBrk="1" fontAlgn="auto" hangingPunct="1">
              <a:lnSpc>
                <a:spcPct val="80000"/>
              </a:lnSpc>
              <a:buFont typeface="Arial"/>
              <a:buChar char="•"/>
              <a:defRPr/>
            </a:pP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Garanti </a:t>
            </a: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 satış sonrası destek yoktur.</a:t>
            </a:r>
          </a:p>
        </p:txBody>
      </p:sp>
    </p:spTree>
    <p:extLst>
      <p:ext uri="{BB962C8B-B14F-4D97-AF65-F5344CB8AC3E}">
        <p14:creationId xmlns:p14="http://schemas.microsoft.com/office/powerpoint/2010/main" val="2675567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ln>
                  <a:noFill/>
                </a:ln>
              </a:rPr>
              <a:t>ÜRÜN FARKLILAŞTIRMASI </a:t>
            </a:r>
          </a:p>
        </p:txBody>
      </p:sp>
      <p:sp>
        <p:nvSpPr>
          <p:cNvPr id="10752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altLang="tr-TR" sz="3200" smtClean="0"/>
              <a:t>Ürün farklılaştırma, işletmelerin rekabet avantajı yaratmak için ürünü fiziksel veya algısal olarak rakip ürünlerden farklı hale getirmesidir</a:t>
            </a:r>
          </a:p>
        </p:txBody>
      </p:sp>
    </p:spTree>
    <p:extLst>
      <p:ext uri="{BB962C8B-B14F-4D97-AF65-F5344CB8AC3E}">
        <p14:creationId xmlns:p14="http://schemas.microsoft.com/office/powerpoint/2010/main" val="960034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Başlık 1"/>
          <p:cNvSpPr>
            <a:spLocks noGrp="1"/>
          </p:cNvSpPr>
          <p:nvPr>
            <p:ph type="title"/>
          </p:nvPr>
        </p:nvSpPr>
        <p:spPr>
          <a:xfrm>
            <a:off x="1981200" y="914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ÜRÜN YAŞAM EĞRİSİ</a:t>
            </a:r>
          </a:p>
        </p:txBody>
      </p:sp>
      <p:sp>
        <p:nvSpPr>
          <p:cNvPr id="45059" name="Rectangle 4"/>
          <p:cNvSpPr>
            <a:spLocks noGrp="1" noChangeArrowheads="1"/>
          </p:cNvSpPr>
          <p:nvPr>
            <p:ph idx="1"/>
          </p:nvPr>
        </p:nvSpPr>
        <p:spPr>
          <a:xfrm>
            <a:off x="914400" y="2590800"/>
            <a:ext cx="9829800" cy="39624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Ürün yaşam eğrisi; bir ürün ya da ürün grubunun pazara girişten pazardan silinişine kadar geçen aşamalar serisidir. </a:t>
            </a:r>
          </a:p>
          <a:p>
            <a:pPr algn="just"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 süreçte bir ürünün pazarda genelde dört aşamadan geçtiği ve bu aşamaların giriş, büyüme, olgunluk ve düşüş şeklinde isimlendirildiği görülür.</a:t>
            </a:r>
          </a:p>
        </p:txBody>
      </p:sp>
    </p:spTree>
    <p:extLst>
      <p:ext uri="{BB962C8B-B14F-4D97-AF65-F5344CB8AC3E}">
        <p14:creationId xmlns:p14="http://schemas.microsoft.com/office/powerpoint/2010/main" val="3222224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2000250" y="990600"/>
            <a:ext cx="8229600" cy="8953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ÜRÜN YAŞAM </a:t>
            </a:r>
            <a:r>
              <a:rPr 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EĞRİSİ</a:t>
            </a:r>
            <a:r>
              <a:rPr lang="tr-T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/>
            </a:r>
            <a:br>
              <a:rPr lang="tr-T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tr-T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Ürünün Başlangıcından Düşüşüne Dek Satış ve Karlar</a:t>
            </a:r>
            <a:br>
              <a:rPr lang="tr-T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endParaRPr lang="tr-TR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grpSp>
        <p:nvGrpSpPr>
          <p:cNvPr id="109571" name="Group 3"/>
          <p:cNvGrpSpPr>
            <a:grpSpLocks/>
          </p:cNvGrpSpPr>
          <p:nvPr/>
        </p:nvGrpSpPr>
        <p:grpSpPr bwMode="auto">
          <a:xfrm>
            <a:off x="457200" y="1752600"/>
            <a:ext cx="11277600" cy="4591050"/>
            <a:chOff x="192" y="1296"/>
            <a:chExt cx="5424" cy="2502"/>
          </a:xfrm>
        </p:grpSpPr>
        <p:sp>
          <p:nvSpPr>
            <p:cNvPr id="109572" name="Rectangle 4"/>
            <p:cNvSpPr>
              <a:spLocks noChangeArrowheads="1"/>
            </p:cNvSpPr>
            <p:nvPr/>
          </p:nvSpPr>
          <p:spPr bwMode="auto">
            <a:xfrm>
              <a:off x="192" y="1296"/>
              <a:ext cx="5424" cy="2448"/>
            </a:xfrm>
            <a:prstGeom prst="rect">
              <a:avLst/>
            </a:prstGeom>
            <a:solidFill>
              <a:srgbClr val="00D89F"/>
            </a:solidFill>
            <a:ln w="9525">
              <a:miter lim="800000"/>
              <a:headEnd/>
              <a:tailEnd/>
            </a:ln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D89F"/>
              </a:extrusionClr>
              <a:contourClr>
                <a:srgbClr val="00D89F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2400">
                  <a:solidFill>
                    <a:srgbClr val="262626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2000">
                  <a:solidFill>
                    <a:srgbClr val="262626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tr-TR" altLang="tr-TR" sz="180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9573" name="Group 5"/>
            <p:cNvGrpSpPr>
              <a:grpSpLocks/>
            </p:cNvGrpSpPr>
            <p:nvPr/>
          </p:nvGrpSpPr>
          <p:grpSpPr bwMode="auto">
            <a:xfrm>
              <a:off x="1204" y="1637"/>
              <a:ext cx="4293" cy="995"/>
              <a:chOff x="1324" y="1855"/>
              <a:chExt cx="4723" cy="1128"/>
            </a:xfrm>
          </p:grpSpPr>
          <p:grpSp>
            <p:nvGrpSpPr>
              <p:cNvPr id="109592" name="Group 6"/>
              <p:cNvGrpSpPr>
                <a:grpSpLocks/>
              </p:cNvGrpSpPr>
              <p:nvPr/>
            </p:nvGrpSpPr>
            <p:grpSpPr bwMode="auto">
              <a:xfrm>
                <a:off x="4055" y="1855"/>
                <a:ext cx="1992" cy="1017"/>
                <a:chOff x="4055" y="1855"/>
                <a:chExt cx="1992" cy="1017"/>
              </a:xfrm>
            </p:grpSpPr>
            <p:sp>
              <p:nvSpPr>
                <p:cNvPr id="109684" name="Freeform 7"/>
                <p:cNvSpPr>
                  <a:spLocks/>
                </p:cNvSpPr>
                <p:nvPr/>
              </p:nvSpPr>
              <p:spPr bwMode="auto">
                <a:xfrm>
                  <a:off x="4055" y="1855"/>
                  <a:ext cx="27" cy="3"/>
                </a:xfrm>
                <a:custGeom>
                  <a:avLst/>
                  <a:gdLst>
                    <a:gd name="T0" fmla="*/ 0 w 27"/>
                    <a:gd name="T1" fmla="*/ 0 h 3"/>
                    <a:gd name="T2" fmla="*/ 24 w 27"/>
                    <a:gd name="T3" fmla="*/ 2 h 3"/>
                    <a:gd name="T4" fmla="*/ 26 w 27"/>
                    <a:gd name="T5" fmla="*/ 2 h 3"/>
                    <a:gd name="T6" fmla="*/ 0 60000 65536"/>
                    <a:gd name="T7" fmla="*/ 0 60000 65536"/>
                    <a:gd name="T8" fmla="*/ 0 60000 65536"/>
                    <a:gd name="T9" fmla="*/ 0 w 27"/>
                    <a:gd name="T10" fmla="*/ 0 h 3"/>
                    <a:gd name="T11" fmla="*/ 27 w 27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7" h="3">
                      <a:moveTo>
                        <a:pt x="0" y="0"/>
                      </a:moveTo>
                      <a:lnTo>
                        <a:pt x="24" y="2"/>
                      </a:lnTo>
                      <a:lnTo>
                        <a:pt x="26" y="2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85" name="Freeform 8"/>
                <p:cNvSpPr>
                  <a:spLocks/>
                </p:cNvSpPr>
                <p:nvPr/>
              </p:nvSpPr>
              <p:spPr bwMode="auto">
                <a:xfrm>
                  <a:off x="4080" y="1857"/>
                  <a:ext cx="26" cy="2"/>
                </a:xfrm>
                <a:custGeom>
                  <a:avLst/>
                  <a:gdLst>
                    <a:gd name="T0" fmla="*/ 0 w 26"/>
                    <a:gd name="T1" fmla="*/ 0 h 2"/>
                    <a:gd name="T2" fmla="*/ 25 w 26"/>
                    <a:gd name="T3" fmla="*/ 0 h 2"/>
                    <a:gd name="T4" fmla="*/ 25 w 26"/>
                    <a:gd name="T5" fmla="*/ 1 h 2"/>
                    <a:gd name="T6" fmla="*/ 0 60000 65536"/>
                    <a:gd name="T7" fmla="*/ 0 60000 65536"/>
                    <a:gd name="T8" fmla="*/ 0 60000 65536"/>
                    <a:gd name="T9" fmla="*/ 0 w 26"/>
                    <a:gd name="T10" fmla="*/ 0 h 2"/>
                    <a:gd name="T11" fmla="*/ 26 w 26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" h="2">
                      <a:moveTo>
                        <a:pt x="0" y="0"/>
                      </a:moveTo>
                      <a:lnTo>
                        <a:pt x="25" y="0"/>
                      </a:lnTo>
                      <a:lnTo>
                        <a:pt x="25" y="1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86" name="Freeform 9"/>
                <p:cNvSpPr>
                  <a:spLocks/>
                </p:cNvSpPr>
                <p:nvPr/>
              </p:nvSpPr>
              <p:spPr bwMode="auto">
                <a:xfrm>
                  <a:off x="4105" y="1857"/>
                  <a:ext cx="23" cy="5"/>
                </a:xfrm>
                <a:custGeom>
                  <a:avLst/>
                  <a:gdLst>
                    <a:gd name="T0" fmla="*/ 0 w 23"/>
                    <a:gd name="T1" fmla="*/ 0 h 5"/>
                    <a:gd name="T2" fmla="*/ 22 w 23"/>
                    <a:gd name="T3" fmla="*/ 3 h 5"/>
                    <a:gd name="T4" fmla="*/ 22 w 23"/>
                    <a:gd name="T5" fmla="*/ 4 h 5"/>
                    <a:gd name="T6" fmla="*/ 0 60000 65536"/>
                    <a:gd name="T7" fmla="*/ 0 60000 65536"/>
                    <a:gd name="T8" fmla="*/ 0 60000 65536"/>
                    <a:gd name="T9" fmla="*/ 0 w 23"/>
                    <a:gd name="T10" fmla="*/ 0 h 5"/>
                    <a:gd name="T11" fmla="*/ 23 w 23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" h="5">
                      <a:moveTo>
                        <a:pt x="0" y="0"/>
                      </a:moveTo>
                      <a:lnTo>
                        <a:pt x="22" y="3"/>
                      </a:lnTo>
                      <a:lnTo>
                        <a:pt x="22" y="4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87" name="Freeform 10"/>
                <p:cNvSpPr>
                  <a:spLocks/>
                </p:cNvSpPr>
                <p:nvPr/>
              </p:nvSpPr>
              <p:spPr bwMode="auto">
                <a:xfrm>
                  <a:off x="4127" y="1860"/>
                  <a:ext cx="25" cy="3"/>
                </a:xfrm>
                <a:custGeom>
                  <a:avLst/>
                  <a:gdLst>
                    <a:gd name="T0" fmla="*/ 0 w 25"/>
                    <a:gd name="T1" fmla="*/ 0 h 3"/>
                    <a:gd name="T2" fmla="*/ 22 w 25"/>
                    <a:gd name="T3" fmla="*/ 1 h 3"/>
                    <a:gd name="T4" fmla="*/ 24 w 25"/>
                    <a:gd name="T5" fmla="*/ 2 h 3"/>
                    <a:gd name="T6" fmla="*/ 0 60000 65536"/>
                    <a:gd name="T7" fmla="*/ 0 60000 65536"/>
                    <a:gd name="T8" fmla="*/ 0 60000 65536"/>
                    <a:gd name="T9" fmla="*/ 0 w 25"/>
                    <a:gd name="T10" fmla="*/ 0 h 3"/>
                    <a:gd name="T11" fmla="*/ 25 w 25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" h="3">
                      <a:moveTo>
                        <a:pt x="0" y="0"/>
                      </a:moveTo>
                      <a:lnTo>
                        <a:pt x="22" y="1"/>
                      </a:lnTo>
                      <a:lnTo>
                        <a:pt x="24" y="2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88" name="Freeform 11"/>
                <p:cNvSpPr>
                  <a:spLocks/>
                </p:cNvSpPr>
                <p:nvPr/>
              </p:nvSpPr>
              <p:spPr bwMode="auto">
                <a:xfrm>
                  <a:off x="4149" y="1861"/>
                  <a:ext cx="25" cy="5"/>
                </a:xfrm>
                <a:custGeom>
                  <a:avLst/>
                  <a:gdLst>
                    <a:gd name="T0" fmla="*/ 0 w 25"/>
                    <a:gd name="T1" fmla="*/ 0 h 5"/>
                    <a:gd name="T2" fmla="*/ 22 w 25"/>
                    <a:gd name="T3" fmla="*/ 3 h 5"/>
                    <a:gd name="T4" fmla="*/ 24 w 25"/>
                    <a:gd name="T5" fmla="*/ 4 h 5"/>
                    <a:gd name="T6" fmla="*/ 0 60000 65536"/>
                    <a:gd name="T7" fmla="*/ 0 60000 65536"/>
                    <a:gd name="T8" fmla="*/ 0 60000 65536"/>
                    <a:gd name="T9" fmla="*/ 0 w 25"/>
                    <a:gd name="T10" fmla="*/ 0 h 5"/>
                    <a:gd name="T11" fmla="*/ 25 w 25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" h="5">
                      <a:moveTo>
                        <a:pt x="0" y="0"/>
                      </a:moveTo>
                      <a:lnTo>
                        <a:pt x="22" y="3"/>
                      </a:lnTo>
                      <a:lnTo>
                        <a:pt x="24" y="4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89" name="Freeform 12"/>
                <p:cNvSpPr>
                  <a:spLocks/>
                </p:cNvSpPr>
                <p:nvPr/>
              </p:nvSpPr>
              <p:spPr bwMode="auto">
                <a:xfrm>
                  <a:off x="4171" y="1864"/>
                  <a:ext cx="28" cy="4"/>
                </a:xfrm>
                <a:custGeom>
                  <a:avLst/>
                  <a:gdLst>
                    <a:gd name="T0" fmla="*/ 0 w 28"/>
                    <a:gd name="T1" fmla="*/ 0 h 4"/>
                    <a:gd name="T2" fmla="*/ 25 w 28"/>
                    <a:gd name="T3" fmla="*/ 2 h 4"/>
                    <a:gd name="T4" fmla="*/ 27 w 28"/>
                    <a:gd name="T5" fmla="*/ 3 h 4"/>
                    <a:gd name="T6" fmla="*/ 0 60000 65536"/>
                    <a:gd name="T7" fmla="*/ 0 60000 65536"/>
                    <a:gd name="T8" fmla="*/ 0 60000 65536"/>
                    <a:gd name="T9" fmla="*/ 0 w 28"/>
                    <a:gd name="T10" fmla="*/ 0 h 4"/>
                    <a:gd name="T11" fmla="*/ 28 w 28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" h="4">
                      <a:moveTo>
                        <a:pt x="0" y="0"/>
                      </a:moveTo>
                      <a:lnTo>
                        <a:pt x="25" y="2"/>
                      </a:lnTo>
                      <a:lnTo>
                        <a:pt x="27" y="3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90" name="Freeform 13"/>
                <p:cNvSpPr>
                  <a:spLocks/>
                </p:cNvSpPr>
                <p:nvPr/>
              </p:nvSpPr>
              <p:spPr bwMode="auto">
                <a:xfrm>
                  <a:off x="4194" y="1867"/>
                  <a:ext cx="25" cy="5"/>
                </a:xfrm>
                <a:custGeom>
                  <a:avLst/>
                  <a:gdLst>
                    <a:gd name="T0" fmla="*/ 0 w 25"/>
                    <a:gd name="T1" fmla="*/ 0 h 5"/>
                    <a:gd name="T2" fmla="*/ 24 w 25"/>
                    <a:gd name="T3" fmla="*/ 3 h 5"/>
                    <a:gd name="T4" fmla="*/ 24 w 25"/>
                    <a:gd name="T5" fmla="*/ 4 h 5"/>
                    <a:gd name="T6" fmla="*/ 0 60000 65536"/>
                    <a:gd name="T7" fmla="*/ 0 60000 65536"/>
                    <a:gd name="T8" fmla="*/ 0 60000 65536"/>
                    <a:gd name="T9" fmla="*/ 0 w 25"/>
                    <a:gd name="T10" fmla="*/ 0 h 5"/>
                    <a:gd name="T11" fmla="*/ 25 w 25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" h="5">
                      <a:moveTo>
                        <a:pt x="0" y="0"/>
                      </a:moveTo>
                      <a:lnTo>
                        <a:pt x="24" y="3"/>
                      </a:lnTo>
                      <a:lnTo>
                        <a:pt x="24" y="4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91" name="Freeform 14"/>
                <p:cNvSpPr>
                  <a:spLocks/>
                </p:cNvSpPr>
                <p:nvPr/>
              </p:nvSpPr>
              <p:spPr bwMode="auto">
                <a:xfrm>
                  <a:off x="4218" y="1871"/>
                  <a:ext cx="23" cy="5"/>
                </a:xfrm>
                <a:custGeom>
                  <a:avLst/>
                  <a:gdLst>
                    <a:gd name="T0" fmla="*/ 0 w 23"/>
                    <a:gd name="T1" fmla="*/ 0 h 5"/>
                    <a:gd name="T2" fmla="*/ 22 w 23"/>
                    <a:gd name="T3" fmla="*/ 3 h 5"/>
                    <a:gd name="T4" fmla="*/ 22 w 23"/>
                    <a:gd name="T5" fmla="*/ 4 h 5"/>
                    <a:gd name="T6" fmla="*/ 0 60000 65536"/>
                    <a:gd name="T7" fmla="*/ 0 60000 65536"/>
                    <a:gd name="T8" fmla="*/ 0 60000 65536"/>
                    <a:gd name="T9" fmla="*/ 0 w 23"/>
                    <a:gd name="T10" fmla="*/ 0 h 5"/>
                    <a:gd name="T11" fmla="*/ 23 w 23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" h="5">
                      <a:moveTo>
                        <a:pt x="0" y="0"/>
                      </a:moveTo>
                      <a:lnTo>
                        <a:pt x="22" y="3"/>
                      </a:lnTo>
                      <a:lnTo>
                        <a:pt x="22" y="4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92" name="Freeform 15"/>
                <p:cNvSpPr>
                  <a:spLocks/>
                </p:cNvSpPr>
                <p:nvPr/>
              </p:nvSpPr>
              <p:spPr bwMode="auto">
                <a:xfrm>
                  <a:off x="4240" y="1874"/>
                  <a:ext cx="25" cy="6"/>
                </a:xfrm>
                <a:custGeom>
                  <a:avLst/>
                  <a:gdLst>
                    <a:gd name="T0" fmla="*/ 0 w 25"/>
                    <a:gd name="T1" fmla="*/ 0 h 6"/>
                    <a:gd name="T2" fmla="*/ 22 w 25"/>
                    <a:gd name="T3" fmla="*/ 4 h 6"/>
                    <a:gd name="T4" fmla="*/ 24 w 25"/>
                    <a:gd name="T5" fmla="*/ 5 h 6"/>
                    <a:gd name="T6" fmla="*/ 0 60000 65536"/>
                    <a:gd name="T7" fmla="*/ 0 60000 65536"/>
                    <a:gd name="T8" fmla="*/ 0 60000 65536"/>
                    <a:gd name="T9" fmla="*/ 0 w 25"/>
                    <a:gd name="T10" fmla="*/ 0 h 6"/>
                    <a:gd name="T11" fmla="*/ 25 w 25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" h="6">
                      <a:moveTo>
                        <a:pt x="0" y="0"/>
                      </a:moveTo>
                      <a:lnTo>
                        <a:pt x="22" y="4"/>
                      </a:lnTo>
                      <a:lnTo>
                        <a:pt x="24" y="5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93" name="Freeform 16"/>
                <p:cNvSpPr>
                  <a:spLocks/>
                </p:cNvSpPr>
                <p:nvPr/>
              </p:nvSpPr>
              <p:spPr bwMode="auto">
                <a:xfrm>
                  <a:off x="4264" y="1878"/>
                  <a:ext cx="24" cy="8"/>
                </a:xfrm>
                <a:custGeom>
                  <a:avLst/>
                  <a:gdLst>
                    <a:gd name="T0" fmla="*/ 0 w 24"/>
                    <a:gd name="T1" fmla="*/ 0 h 8"/>
                    <a:gd name="T2" fmla="*/ 21 w 24"/>
                    <a:gd name="T3" fmla="*/ 6 h 8"/>
                    <a:gd name="T4" fmla="*/ 23 w 24"/>
                    <a:gd name="T5" fmla="*/ 7 h 8"/>
                    <a:gd name="T6" fmla="*/ 0 60000 65536"/>
                    <a:gd name="T7" fmla="*/ 0 60000 65536"/>
                    <a:gd name="T8" fmla="*/ 0 60000 65536"/>
                    <a:gd name="T9" fmla="*/ 0 w 24"/>
                    <a:gd name="T10" fmla="*/ 0 h 8"/>
                    <a:gd name="T11" fmla="*/ 24 w 24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" h="8">
                      <a:moveTo>
                        <a:pt x="0" y="0"/>
                      </a:moveTo>
                      <a:lnTo>
                        <a:pt x="21" y="6"/>
                      </a:lnTo>
                      <a:lnTo>
                        <a:pt x="23" y="7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94" name="Freeform 17"/>
                <p:cNvSpPr>
                  <a:spLocks/>
                </p:cNvSpPr>
                <p:nvPr/>
              </p:nvSpPr>
              <p:spPr bwMode="auto">
                <a:xfrm>
                  <a:off x="4286" y="1884"/>
                  <a:ext cx="27" cy="8"/>
                </a:xfrm>
                <a:custGeom>
                  <a:avLst/>
                  <a:gdLst>
                    <a:gd name="T0" fmla="*/ 0 w 27"/>
                    <a:gd name="T1" fmla="*/ 0 h 8"/>
                    <a:gd name="T2" fmla="*/ 24 w 27"/>
                    <a:gd name="T3" fmla="*/ 6 h 8"/>
                    <a:gd name="T4" fmla="*/ 26 w 27"/>
                    <a:gd name="T5" fmla="*/ 7 h 8"/>
                    <a:gd name="T6" fmla="*/ 0 60000 65536"/>
                    <a:gd name="T7" fmla="*/ 0 60000 65536"/>
                    <a:gd name="T8" fmla="*/ 0 60000 65536"/>
                    <a:gd name="T9" fmla="*/ 0 w 27"/>
                    <a:gd name="T10" fmla="*/ 0 h 8"/>
                    <a:gd name="T11" fmla="*/ 27 w 27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7" h="8">
                      <a:moveTo>
                        <a:pt x="0" y="0"/>
                      </a:moveTo>
                      <a:lnTo>
                        <a:pt x="24" y="6"/>
                      </a:lnTo>
                      <a:lnTo>
                        <a:pt x="26" y="7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95" name="Freeform 18"/>
                <p:cNvSpPr>
                  <a:spLocks/>
                </p:cNvSpPr>
                <p:nvPr/>
              </p:nvSpPr>
              <p:spPr bwMode="auto">
                <a:xfrm>
                  <a:off x="4309" y="1890"/>
                  <a:ext cx="26" cy="7"/>
                </a:xfrm>
                <a:custGeom>
                  <a:avLst/>
                  <a:gdLst>
                    <a:gd name="T0" fmla="*/ 0 w 26"/>
                    <a:gd name="T1" fmla="*/ 0 h 7"/>
                    <a:gd name="T2" fmla="*/ 23 w 26"/>
                    <a:gd name="T3" fmla="*/ 5 h 7"/>
                    <a:gd name="T4" fmla="*/ 25 w 26"/>
                    <a:gd name="T5" fmla="*/ 6 h 7"/>
                    <a:gd name="T6" fmla="*/ 0 60000 65536"/>
                    <a:gd name="T7" fmla="*/ 0 60000 65536"/>
                    <a:gd name="T8" fmla="*/ 0 60000 65536"/>
                    <a:gd name="T9" fmla="*/ 0 w 26"/>
                    <a:gd name="T10" fmla="*/ 0 h 7"/>
                    <a:gd name="T11" fmla="*/ 26 w 26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" h="7">
                      <a:moveTo>
                        <a:pt x="0" y="0"/>
                      </a:moveTo>
                      <a:lnTo>
                        <a:pt x="23" y="5"/>
                      </a:lnTo>
                      <a:lnTo>
                        <a:pt x="25" y="6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96" name="Freeform 19"/>
                <p:cNvSpPr>
                  <a:spLocks/>
                </p:cNvSpPr>
                <p:nvPr/>
              </p:nvSpPr>
              <p:spPr bwMode="auto">
                <a:xfrm>
                  <a:off x="4330" y="1895"/>
                  <a:ext cx="27" cy="7"/>
                </a:xfrm>
                <a:custGeom>
                  <a:avLst/>
                  <a:gdLst>
                    <a:gd name="T0" fmla="*/ 0 w 27"/>
                    <a:gd name="T1" fmla="*/ 0 h 7"/>
                    <a:gd name="T2" fmla="*/ 24 w 27"/>
                    <a:gd name="T3" fmla="*/ 5 h 7"/>
                    <a:gd name="T4" fmla="*/ 26 w 27"/>
                    <a:gd name="T5" fmla="*/ 6 h 7"/>
                    <a:gd name="T6" fmla="*/ 0 60000 65536"/>
                    <a:gd name="T7" fmla="*/ 0 60000 65536"/>
                    <a:gd name="T8" fmla="*/ 0 60000 65536"/>
                    <a:gd name="T9" fmla="*/ 0 w 27"/>
                    <a:gd name="T10" fmla="*/ 0 h 7"/>
                    <a:gd name="T11" fmla="*/ 27 w 27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7" h="7">
                      <a:moveTo>
                        <a:pt x="0" y="0"/>
                      </a:moveTo>
                      <a:lnTo>
                        <a:pt x="24" y="5"/>
                      </a:lnTo>
                      <a:lnTo>
                        <a:pt x="26" y="6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97" name="Freeform 20"/>
                <p:cNvSpPr>
                  <a:spLocks/>
                </p:cNvSpPr>
                <p:nvPr/>
              </p:nvSpPr>
              <p:spPr bwMode="auto">
                <a:xfrm>
                  <a:off x="4352" y="1901"/>
                  <a:ext cx="25" cy="7"/>
                </a:xfrm>
                <a:custGeom>
                  <a:avLst/>
                  <a:gdLst>
                    <a:gd name="T0" fmla="*/ 0 w 25"/>
                    <a:gd name="T1" fmla="*/ 0 h 7"/>
                    <a:gd name="T2" fmla="*/ 22 w 25"/>
                    <a:gd name="T3" fmla="*/ 5 h 7"/>
                    <a:gd name="T4" fmla="*/ 24 w 25"/>
                    <a:gd name="T5" fmla="*/ 6 h 7"/>
                    <a:gd name="T6" fmla="*/ 0 60000 65536"/>
                    <a:gd name="T7" fmla="*/ 0 60000 65536"/>
                    <a:gd name="T8" fmla="*/ 0 60000 65536"/>
                    <a:gd name="T9" fmla="*/ 0 w 25"/>
                    <a:gd name="T10" fmla="*/ 0 h 7"/>
                    <a:gd name="T11" fmla="*/ 25 w 25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" h="7">
                      <a:moveTo>
                        <a:pt x="0" y="0"/>
                      </a:moveTo>
                      <a:lnTo>
                        <a:pt x="22" y="5"/>
                      </a:lnTo>
                      <a:lnTo>
                        <a:pt x="24" y="6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98" name="Freeform 21"/>
                <p:cNvSpPr>
                  <a:spLocks/>
                </p:cNvSpPr>
                <p:nvPr/>
              </p:nvSpPr>
              <p:spPr bwMode="auto">
                <a:xfrm>
                  <a:off x="4376" y="1906"/>
                  <a:ext cx="25" cy="8"/>
                </a:xfrm>
                <a:custGeom>
                  <a:avLst/>
                  <a:gdLst>
                    <a:gd name="T0" fmla="*/ 0 w 25"/>
                    <a:gd name="T1" fmla="*/ 0 h 8"/>
                    <a:gd name="T2" fmla="*/ 22 w 25"/>
                    <a:gd name="T3" fmla="*/ 6 h 8"/>
                    <a:gd name="T4" fmla="*/ 24 w 25"/>
                    <a:gd name="T5" fmla="*/ 7 h 8"/>
                    <a:gd name="T6" fmla="*/ 0 60000 65536"/>
                    <a:gd name="T7" fmla="*/ 0 60000 65536"/>
                    <a:gd name="T8" fmla="*/ 0 60000 65536"/>
                    <a:gd name="T9" fmla="*/ 0 w 25"/>
                    <a:gd name="T10" fmla="*/ 0 h 8"/>
                    <a:gd name="T11" fmla="*/ 25 w 25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" h="8">
                      <a:moveTo>
                        <a:pt x="0" y="0"/>
                      </a:moveTo>
                      <a:lnTo>
                        <a:pt x="22" y="6"/>
                      </a:lnTo>
                      <a:lnTo>
                        <a:pt x="24" y="7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99" name="Freeform 22"/>
                <p:cNvSpPr>
                  <a:spLocks/>
                </p:cNvSpPr>
                <p:nvPr/>
              </p:nvSpPr>
              <p:spPr bwMode="auto">
                <a:xfrm>
                  <a:off x="4398" y="1912"/>
                  <a:ext cx="25" cy="7"/>
                </a:xfrm>
                <a:custGeom>
                  <a:avLst/>
                  <a:gdLst>
                    <a:gd name="T0" fmla="*/ 0 w 25"/>
                    <a:gd name="T1" fmla="*/ 0 h 7"/>
                    <a:gd name="T2" fmla="*/ 22 w 25"/>
                    <a:gd name="T3" fmla="*/ 5 h 7"/>
                    <a:gd name="T4" fmla="*/ 24 w 25"/>
                    <a:gd name="T5" fmla="*/ 6 h 7"/>
                    <a:gd name="T6" fmla="*/ 0 60000 65536"/>
                    <a:gd name="T7" fmla="*/ 0 60000 65536"/>
                    <a:gd name="T8" fmla="*/ 0 60000 65536"/>
                    <a:gd name="T9" fmla="*/ 0 w 25"/>
                    <a:gd name="T10" fmla="*/ 0 h 7"/>
                    <a:gd name="T11" fmla="*/ 25 w 25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" h="7">
                      <a:moveTo>
                        <a:pt x="0" y="0"/>
                      </a:moveTo>
                      <a:lnTo>
                        <a:pt x="22" y="5"/>
                      </a:lnTo>
                      <a:lnTo>
                        <a:pt x="24" y="6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00" name="Freeform 23"/>
                <p:cNvSpPr>
                  <a:spLocks/>
                </p:cNvSpPr>
                <p:nvPr/>
              </p:nvSpPr>
              <p:spPr bwMode="auto">
                <a:xfrm>
                  <a:off x="4420" y="1918"/>
                  <a:ext cx="23" cy="9"/>
                </a:xfrm>
                <a:custGeom>
                  <a:avLst/>
                  <a:gdLst>
                    <a:gd name="T0" fmla="*/ 0 w 23"/>
                    <a:gd name="T1" fmla="*/ 0 h 9"/>
                    <a:gd name="T2" fmla="*/ 20 w 23"/>
                    <a:gd name="T3" fmla="*/ 7 h 9"/>
                    <a:gd name="T4" fmla="*/ 22 w 23"/>
                    <a:gd name="T5" fmla="*/ 8 h 9"/>
                    <a:gd name="T6" fmla="*/ 0 60000 65536"/>
                    <a:gd name="T7" fmla="*/ 0 60000 65536"/>
                    <a:gd name="T8" fmla="*/ 0 60000 65536"/>
                    <a:gd name="T9" fmla="*/ 0 w 23"/>
                    <a:gd name="T10" fmla="*/ 0 h 9"/>
                    <a:gd name="T11" fmla="*/ 23 w 23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" h="9">
                      <a:moveTo>
                        <a:pt x="0" y="0"/>
                      </a:moveTo>
                      <a:lnTo>
                        <a:pt x="20" y="7"/>
                      </a:lnTo>
                      <a:lnTo>
                        <a:pt x="22" y="8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01" name="Freeform 24"/>
                <p:cNvSpPr>
                  <a:spLocks/>
                </p:cNvSpPr>
                <p:nvPr/>
              </p:nvSpPr>
              <p:spPr bwMode="auto">
                <a:xfrm>
                  <a:off x="4441" y="1925"/>
                  <a:ext cx="24" cy="9"/>
                </a:xfrm>
                <a:custGeom>
                  <a:avLst/>
                  <a:gdLst>
                    <a:gd name="T0" fmla="*/ 0 w 24"/>
                    <a:gd name="T1" fmla="*/ 0 h 9"/>
                    <a:gd name="T2" fmla="*/ 21 w 24"/>
                    <a:gd name="T3" fmla="*/ 7 h 9"/>
                    <a:gd name="T4" fmla="*/ 23 w 24"/>
                    <a:gd name="T5" fmla="*/ 8 h 9"/>
                    <a:gd name="T6" fmla="*/ 0 60000 65536"/>
                    <a:gd name="T7" fmla="*/ 0 60000 65536"/>
                    <a:gd name="T8" fmla="*/ 0 60000 65536"/>
                    <a:gd name="T9" fmla="*/ 0 w 24"/>
                    <a:gd name="T10" fmla="*/ 0 h 9"/>
                    <a:gd name="T11" fmla="*/ 24 w 24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" h="9">
                      <a:moveTo>
                        <a:pt x="0" y="0"/>
                      </a:moveTo>
                      <a:lnTo>
                        <a:pt x="21" y="7"/>
                      </a:lnTo>
                      <a:lnTo>
                        <a:pt x="23" y="8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02" name="Freeform 25"/>
                <p:cNvSpPr>
                  <a:spLocks/>
                </p:cNvSpPr>
                <p:nvPr/>
              </p:nvSpPr>
              <p:spPr bwMode="auto">
                <a:xfrm>
                  <a:off x="4463" y="1933"/>
                  <a:ext cx="20" cy="10"/>
                </a:xfrm>
                <a:custGeom>
                  <a:avLst/>
                  <a:gdLst>
                    <a:gd name="T0" fmla="*/ 0 w 20"/>
                    <a:gd name="T1" fmla="*/ 0 h 10"/>
                    <a:gd name="T2" fmla="*/ 17 w 20"/>
                    <a:gd name="T3" fmla="*/ 8 h 10"/>
                    <a:gd name="T4" fmla="*/ 19 w 20"/>
                    <a:gd name="T5" fmla="*/ 9 h 10"/>
                    <a:gd name="T6" fmla="*/ 0 60000 65536"/>
                    <a:gd name="T7" fmla="*/ 0 60000 65536"/>
                    <a:gd name="T8" fmla="*/ 0 60000 65536"/>
                    <a:gd name="T9" fmla="*/ 0 w 20"/>
                    <a:gd name="T10" fmla="*/ 0 h 10"/>
                    <a:gd name="T11" fmla="*/ 20 w 20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" h="10">
                      <a:moveTo>
                        <a:pt x="0" y="0"/>
                      </a:moveTo>
                      <a:lnTo>
                        <a:pt x="17" y="8"/>
                      </a:lnTo>
                      <a:lnTo>
                        <a:pt x="19" y="9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03" name="Freeform 26"/>
                <p:cNvSpPr>
                  <a:spLocks/>
                </p:cNvSpPr>
                <p:nvPr/>
              </p:nvSpPr>
              <p:spPr bwMode="auto">
                <a:xfrm>
                  <a:off x="4482" y="1941"/>
                  <a:ext cx="21" cy="11"/>
                </a:xfrm>
                <a:custGeom>
                  <a:avLst/>
                  <a:gdLst>
                    <a:gd name="T0" fmla="*/ 0 w 21"/>
                    <a:gd name="T1" fmla="*/ 0 h 11"/>
                    <a:gd name="T2" fmla="*/ 20 w 21"/>
                    <a:gd name="T3" fmla="*/ 9 h 11"/>
                    <a:gd name="T4" fmla="*/ 20 w 21"/>
                    <a:gd name="T5" fmla="*/ 10 h 11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11"/>
                    <a:gd name="T11" fmla="*/ 21 w 21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11">
                      <a:moveTo>
                        <a:pt x="0" y="0"/>
                      </a:moveTo>
                      <a:lnTo>
                        <a:pt x="20" y="9"/>
                      </a:lnTo>
                      <a:lnTo>
                        <a:pt x="20" y="10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04" name="Freeform 27"/>
                <p:cNvSpPr>
                  <a:spLocks/>
                </p:cNvSpPr>
                <p:nvPr/>
              </p:nvSpPr>
              <p:spPr bwMode="auto">
                <a:xfrm>
                  <a:off x="4502" y="1951"/>
                  <a:ext cx="55" cy="28"/>
                </a:xfrm>
                <a:custGeom>
                  <a:avLst/>
                  <a:gdLst>
                    <a:gd name="T0" fmla="*/ 0 w 55"/>
                    <a:gd name="T1" fmla="*/ 0 h 28"/>
                    <a:gd name="T2" fmla="*/ 52 w 55"/>
                    <a:gd name="T3" fmla="*/ 26 h 28"/>
                    <a:gd name="T4" fmla="*/ 54 w 55"/>
                    <a:gd name="T5" fmla="*/ 27 h 28"/>
                    <a:gd name="T6" fmla="*/ 0 60000 65536"/>
                    <a:gd name="T7" fmla="*/ 0 60000 65536"/>
                    <a:gd name="T8" fmla="*/ 0 60000 65536"/>
                    <a:gd name="T9" fmla="*/ 0 w 55"/>
                    <a:gd name="T10" fmla="*/ 0 h 28"/>
                    <a:gd name="T11" fmla="*/ 55 w 55"/>
                    <a:gd name="T12" fmla="*/ 28 h 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5" h="28">
                      <a:moveTo>
                        <a:pt x="0" y="0"/>
                      </a:moveTo>
                      <a:lnTo>
                        <a:pt x="52" y="26"/>
                      </a:lnTo>
                      <a:lnTo>
                        <a:pt x="54" y="27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05" name="Freeform 28"/>
                <p:cNvSpPr>
                  <a:spLocks/>
                </p:cNvSpPr>
                <p:nvPr/>
              </p:nvSpPr>
              <p:spPr bwMode="auto">
                <a:xfrm>
                  <a:off x="4552" y="1977"/>
                  <a:ext cx="57" cy="30"/>
                </a:xfrm>
                <a:custGeom>
                  <a:avLst/>
                  <a:gdLst>
                    <a:gd name="T0" fmla="*/ 0 w 57"/>
                    <a:gd name="T1" fmla="*/ 0 h 30"/>
                    <a:gd name="T2" fmla="*/ 54 w 57"/>
                    <a:gd name="T3" fmla="*/ 28 h 30"/>
                    <a:gd name="T4" fmla="*/ 56 w 57"/>
                    <a:gd name="T5" fmla="*/ 29 h 30"/>
                    <a:gd name="T6" fmla="*/ 0 60000 65536"/>
                    <a:gd name="T7" fmla="*/ 0 60000 65536"/>
                    <a:gd name="T8" fmla="*/ 0 60000 65536"/>
                    <a:gd name="T9" fmla="*/ 0 w 57"/>
                    <a:gd name="T10" fmla="*/ 0 h 30"/>
                    <a:gd name="T11" fmla="*/ 57 w 57"/>
                    <a:gd name="T12" fmla="*/ 30 h 3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" h="30">
                      <a:moveTo>
                        <a:pt x="0" y="0"/>
                      </a:moveTo>
                      <a:lnTo>
                        <a:pt x="54" y="28"/>
                      </a:lnTo>
                      <a:lnTo>
                        <a:pt x="56" y="29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06" name="Freeform 29"/>
                <p:cNvSpPr>
                  <a:spLocks/>
                </p:cNvSpPr>
                <p:nvPr/>
              </p:nvSpPr>
              <p:spPr bwMode="auto">
                <a:xfrm>
                  <a:off x="4605" y="2005"/>
                  <a:ext cx="52" cy="30"/>
                </a:xfrm>
                <a:custGeom>
                  <a:avLst/>
                  <a:gdLst>
                    <a:gd name="T0" fmla="*/ 0 w 52"/>
                    <a:gd name="T1" fmla="*/ 0 h 30"/>
                    <a:gd name="T2" fmla="*/ 49 w 52"/>
                    <a:gd name="T3" fmla="*/ 29 h 30"/>
                    <a:gd name="T4" fmla="*/ 51 w 52"/>
                    <a:gd name="T5" fmla="*/ 29 h 30"/>
                    <a:gd name="T6" fmla="*/ 0 60000 65536"/>
                    <a:gd name="T7" fmla="*/ 0 60000 65536"/>
                    <a:gd name="T8" fmla="*/ 0 60000 65536"/>
                    <a:gd name="T9" fmla="*/ 0 w 52"/>
                    <a:gd name="T10" fmla="*/ 0 h 30"/>
                    <a:gd name="T11" fmla="*/ 52 w 52"/>
                    <a:gd name="T12" fmla="*/ 30 h 3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2" h="30">
                      <a:moveTo>
                        <a:pt x="0" y="0"/>
                      </a:moveTo>
                      <a:lnTo>
                        <a:pt x="49" y="29"/>
                      </a:lnTo>
                      <a:lnTo>
                        <a:pt x="51" y="29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07" name="Freeform 30"/>
                <p:cNvSpPr>
                  <a:spLocks/>
                </p:cNvSpPr>
                <p:nvPr/>
              </p:nvSpPr>
              <p:spPr bwMode="auto">
                <a:xfrm>
                  <a:off x="4655" y="2034"/>
                  <a:ext cx="52" cy="29"/>
                </a:xfrm>
                <a:custGeom>
                  <a:avLst/>
                  <a:gdLst>
                    <a:gd name="T0" fmla="*/ 0 w 52"/>
                    <a:gd name="T1" fmla="*/ 0 h 29"/>
                    <a:gd name="T2" fmla="*/ 49 w 52"/>
                    <a:gd name="T3" fmla="*/ 28 h 29"/>
                    <a:gd name="T4" fmla="*/ 51 w 52"/>
                    <a:gd name="T5" fmla="*/ 28 h 29"/>
                    <a:gd name="T6" fmla="*/ 0 60000 65536"/>
                    <a:gd name="T7" fmla="*/ 0 60000 65536"/>
                    <a:gd name="T8" fmla="*/ 0 60000 65536"/>
                    <a:gd name="T9" fmla="*/ 0 w 52"/>
                    <a:gd name="T10" fmla="*/ 0 h 29"/>
                    <a:gd name="T11" fmla="*/ 52 w 52"/>
                    <a:gd name="T12" fmla="*/ 29 h 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2" h="29">
                      <a:moveTo>
                        <a:pt x="0" y="0"/>
                      </a:moveTo>
                      <a:lnTo>
                        <a:pt x="49" y="28"/>
                      </a:lnTo>
                      <a:lnTo>
                        <a:pt x="51" y="28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08" name="Freeform 31"/>
                <p:cNvSpPr>
                  <a:spLocks/>
                </p:cNvSpPr>
                <p:nvPr/>
              </p:nvSpPr>
              <p:spPr bwMode="auto">
                <a:xfrm>
                  <a:off x="4706" y="2062"/>
                  <a:ext cx="48" cy="32"/>
                </a:xfrm>
                <a:custGeom>
                  <a:avLst/>
                  <a:gdLst>
                    <a:gd name="T0" fmla="*/ 0 w 48"/>
                    <a:gd name="T1" fmla="*/ 0 h 32"/>
                    <a:gd name="T2" fmla="*/ 47 w 48"/>
                    <a:gd name="T3" fmla="*/ 30 h 32"/>
                    <a:gd name="T4" fmla="*/ 47 w 48"/>
                    <a:gd name="T5" fmla="*/ 31 h 32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32"/>
                    <a:gd name="T11" fmla="*/ 48 w 48"/>
                    <a:gd name="T12" fmla="*/ 32 h 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32">
                      <a:moveTo>
                        <a:pt x="0" y="0"/>
                      </a:moveTo>
                      <a:lnTo>
                        <a:pt x="47" y="30"/>
                      </a:lnTo>
                      <a:lnTo>
                        <a:pt x="47" y="31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09" name="Freeform 32"/>
                <p:cNvSpPr>
                  <a:spLocks/>
                </p:cNvSpPr>
                <p:nvPr/>
              </p:nvSpPr>
              <p:spPr bwMode="auto">
                <a:xfrm>
                  <a:off x="4753" y="2092"/>
                  <a:ext cx="49" cy="32"/>
                </a:xfrm>
                <a:custGeom>
                  <a:avLst/>
                  <a:gdLst>
                    <a:gd name="T0" fmla="*/ 0 w 49"/>
                    <a:gd name="T1" fmla="*/ 0 h 32"/>
                    <a:gd name="T2" fmla="*/ 46 w 49"/>
                    <a:gd name="T3" fmla="*/ 30 h 32"/>
                    <a:gd name="T4" fmla="*/ 48 w 49"/>
                    <a:gd name="T5" fmla="*/ 31 h 32"/>
                    <a:gd name="T6" fmla="*/ 0 60000 65536"/>
                    <a:gd name="T7" fmla="*/ 0 60000 65536"/>
                    <a:gd name="T8" fmla="*/ 0 60000 65536"/>
                    <a:gd name="T9" fmla="*/ 0 w 49"/>
                    <a:gd name="T10" fmla="*/ 0 h 32"/>
                    <a:gd name="T11" fmla="*/ 49 w 49"/>
                    <a:gd name="T12" fmla="*/ 32 h 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9" h="32">
                      <a:moveTo>
                        <a:pt x="0" y="0"/>
                      </a:moveTo>
                      <a:lnTo>
                        <a:pt x="46" y="30"/>
                      </a:lnTo>
                      <a:lnTo>
                        <a:pt x="48" y="31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10" name="Freeform 33"/>
                <p:cNvSpPr>
                  <a:spLocks/>
                </p:cNvSpPr>
                <p:nvPr/>
              </p:nvSpPr>
              <p:spPr bwMode="auto">
                <a:xfrm>
                  <a:off x="4801" y="2122"/>
                  <a:ext cx="46" cy="32"/>
                </a:xfrm>
                <a:custGeom>
                  <a:avLst/>
                  <a:gdLst>
                    <a:gd name="T0" fmla="*/ 0 w 46"/>
                    <a:gd name="T1" fmla="*/ 0 h 32"/>
                    <a:gd name="T2" fmla="*/ 43 w 46"/>
                    <a:gd name="T3" fmla="*/ 30 h 32"/>
                    <a:gd name="T4" fmla="*/ 45 w 46"/>
                    <a:gd name="T5" fmla="*/ 31 h 32"/>
                    <a:gd name="T6" fmla="*/ 0 60000 65536"/>
                    <a:gd name="T7" fmla="*/ 0 60000 65536"/>
                    <a:gd name="T8" fmla="*/ 0 60000 65536"/>
                    <a:gd name="T9" fmla="*/ 0 w 46"/>
                    <a:gd name="T10" fmla="*/ 0 h 32"/>
                    <a:gd name="T11" fmla="*/ 46 w 46"/>
                    <a:gd name="T12" fmla="*/ 32 h 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" h="32">
                      <a:moveTo>
                        <a:pt x="0" y="0"/>
                      </a:moveTo>
                      <a:lnTo>
                        <a:pt x="43" y="30"/>
                      </a:lnTo>
                      <a:lnTo>
                        <a:pt x="45" y="31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11" name="Freeform 34"/>
                <p:cNvSpPr>
                  <a:spLocks/>
                </p:cNvSpPr>
                <p:nvPr/>
              </p:nvSpPr>
              <p:spPr bwMode="auto">
                <a:xfrm>
                  <a:off x="4845" y="2153"/>
                  <a:ext cx="46" cy="34"/>
                </a:xfrm>
                <a:custGeom>
                  <a:avLst/>
                  <a:gdLst>
                    <a:gd name="T0" fmla="*/ 0 w 46"/>
                    <a:gd name="T1" fmla="*/ 0 h 34"/>
                    <a:gd name="T2" fmla="*/ 43 w 46"/>
                    <a:gd name="T3" fmla="*/ 33 h 34"/>
                    <a:gd name="T4" fmla="*/ 45 w 46"/>
                    <a:gd name="T5" fmla="*/ 33 h 34"/>
                    <a:gd name="T6" fmla="*/ 0 60000 65536"/>
                    <a:gd name="T7" fmla="*/ 0 60000 65536"/>
                    <a:gd name="T8" fmla="*/ 0 60000 65536"/>
                    <a:gd name="T9" fmla="*/ 0 w 46"/>
                    <a:gd name="T10" fmla="*/ 0 h 34"/>
                    <a:gd name="T11" fmla="*/ 46 w 46"/>
                    <a:gd name="T12" fmla="*/ 34 h 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" h="34">
                      <a:moveTo>
                        <a:pt x="0" y="0"/>
                      </a:moveTo>
                      <a:lnTo>
                        <a:pt x="43" y="33"/>
                      </a:lnTo>
                      <a:lnTo>
                        <a:pt x="45" y="33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12" name="Freeform 35"/>
                <p:cNvSpPr>
                  <a:spLocks/>
                </p:cNvSpPr>
                <p:nvPr/>
              </p:nvSpPr>
              <p:spPr bwMode="auto">
                <a:xfrm>
                  <a:off x="4889" y="2186"/>
                  <a:ext cx="46" cy="34"/>
                </a:xfrm>
                <a:custGeom>
                  <a:avLst/>
                  <a:gdLst>
                    <a:gd name="T0" fmla="*/ 0 w 46"/>
                    <a:gd name="T1" fmla="*/ 0 h 34"/>
                    <a:gd name="T2" fmla="*/ 43 w 46"/>
                    <a:gd name="T3" fmla="*/ 33 h 34"/>
                    <a:gd name="T4" fmla="*/ 45 w 46"/>
                    <a:gd name="T5" fmla="*/ 33 h 34"/>
                    <a:gd name="T6" fmla="*/ 0 60000 65536"/>
                    <a:gd name="T7" fmla="*/ 0 60000 65536"/>
                    <a:gd name="T8" fmla="*/ 0 60000 65536"/>
                    <a:gd name="T9" fmla="*/ 0 w 46"/>
                    <a:gd name="T10" fmla="*/ 0 h 34"/>
                    <a:gd name="T11" fmla="*/ 46 w 46"/>
                    <a:gd name="T12" fmla="*/ 34 h 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" h="34">
                      <a:moveTo>
                        <a:pt x="0" y="0"/>
                      </a:moveTo>
                      <a:lnTo>
                        <a:pt x="43" y="33"/>
                      </a:lnTo>
                      <a:lnTo>
                        <a:pt x="45" y="33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13" name="Freeform 36"/>
                <p:cNvSpPr>
                  <a:spLocks/>
                </p:cNvSpPr>
                <p:nvPr/>
              </p:nvSpPr>
              <p:spPr bwMode="auto">
                <a:xfrm>
                  <a:off x="4930" y="2219"/>
                  <a:ext cx="43" cy="33"/>
                </a:xfrm>
                <a:custGeom>
                  <a:avLst/>
                  <a:gdLst>
                    <a:gd name="T0" fmla="*/ 0 w 43"/>
                    <a:gd name="T1" fmla="*/ 0 h 33"/>
                    <a:gd name="T2" fmla="*/ 40 w 43"/>
                    <a:gd name="T3" fmla="*/ 32 h 33"/>
                    <a:gd name="T4" fmla="*/ 42 w 43"/>
                    <a:gd name="T5" fmla="*/ 32 h 33"/>
                    <a:gd name="T6" fmla="*/ 0 60000 65536"/>
                    <a:gd name="T7" fmla="*/ 0 60000 65536"/>
                    <a:gd name="T8" fmla="*/ 0 60000 65536"/>
                    <a:gd name="T9" fmla="*/ 0 w 43"/>
                    <a:gd name="T10" fmla="*/ 0 h 33"/>
                    <a:gd name="T11" fmla="*/ 43 w 43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" h="33">
                      <a:moveTo>
                        <a:pt x="0" y="0"/>
                      </a:moveTo>
                      <a:lnTo>
                        <a:pt x="40" y="32"/>
                      </a:lnTo>
                      <a:lnTo>
                        <a:pt x="42" y="32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14" name="Freeform 37"/>
                <p:cNvSpPr>
                  <a:spLocks/>
                </p:cNvSpPr>
                <p:nvPr/>
              </p:nvSpPr>
              <p:spPr bwMode="auto">
                <a:xfrm>
                  <a:off x="4972" y="2251"/>
                  <a:ext cx="30" cy="24"/>
                </a:xfrm>
                <a:custGeom>
                  <a:avLst/>
                  <a:gdLst>
                    <a:gd name="T0" fmla="*/ 0 w 30"/>
                    <a:gd name="T1" fmla="*/ 0 h 24"/>
                    <a:gd name="T2" fmla="*/ 27 w 30"/>
                    <a:gd name="T3" fmla="*/ 22 h 24"/>
                    <a:gd name="T4" fmla="*/ 29 w 30"/>
                    <a:gd name="T5" fmla="*/ 23 h 24"/>
                    <a:gd name="T6" fmla="*/ 0 60000 65536"/>
                    <a:gd name="T7" fmla="*/ 0 60000 65536"/>
                    <a:gd name="T8" fmla="*/ 0 60000 65536"/>
                    <a:gd name="T9" fmla="*/ 0 w 30"/>
                    <a:gd name="T10" fmla="*/ 0 h 24"/>
                    <a:gd name="T11" fmla="*/ 30 w 30"/>
                    <a:gd name="T12" fmla="*/ 24 h 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0" h="24">
                      <a:moveTo>
                        <a:pt x="0" y="0"/>
                      </a:moveTo>
                      <a:lnTo>
                        <a:pt x="27" y="22"/>
                      </a:lnTo>
                      <a:lnTo>
                        <a:pt x="29" y="23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15" name="Freeform 38"/>
                <p:cNvSpPr>
                  <a:spLocks/>
                </p:cNvSpPr>
                <p:nvPr/>
              </p:nvSpPr>
              <p:spPr bwMode="auto">
                <a:xfrm>
                  <a:off x="5000" y="2273"/>
                  <a:ext cx="27" cy="24"/>
                </a:xfrm>
                <a:custGeom>
                  <a:avLst/>
                  <a:gdLst>
                    <a:gd name="T0" fmla="*/ 0 w 27"/>
                    <a:gd name="T1" fmla="*/ 0 h 24"/>
                    <a:gd name="T2" fmla="*/ 24 w 27"/>
                    <a:gd name="T3" fmla="*/ 23 h 24"/>
                    <a:gd name="T4" fmla="*/ 26 w 27"/>
                    <a:gd name="T5" fmla="*/ 23 h 24"/>
                    <a:gd name="T6" fmla="*/ 0 60000 65536"/>
                    <a:gd name="T7" fmla="*/ 0 60000 65536"/>
                    <a:gd name="T8" fmla="*/ 0 60000 65536"/>
                    <a:gd name="T9" fmla="*/ 0 w 27"/>
                    <a:gd name="T10" fmla="*/ 0 h 24"/>
                    <a:gd name="T11" fmla="*/ 27 w 27"/>
                    <a:gd name="T12" fmla="*/ 24 h 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7" h="24">
                      <a:moveTo>
                        <a:pt x="0" y="0"/>
                      </a:moveTo>
                      <a:lnTo>
                        <a:pt x="24" y="23"/>
                      </a:lnTo>
                      <a:lnTo>
                        <a:pt x="26" y="23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16" name="Freeform 39"/>
                <p:cNvSpPr>
                  <a:spLocks/>
                </p:cNvSpPr>
                <p:nvPr/>
              </p:nvSpPr>
              <p:spPr bwMode="auto">
                <a:xfrm>
                  <a:off x="5025" y="2296"/>
                  <a:ext cx="30" cy="25"/>
                </a:xfrm>
                <a:custGeom>
                  <a:avLst/>
                  <a:gdLst>
                    <a:gd name="T0" fmla="*/ 0 w 30"/>
                    <a:gd name="T1" fmla="*/ 0 h 25"/>
                    <a:gd name="T2" fmla="*/ 27 w 30"/>
                    <a:gd name="T3" fmla="*/ 23 h 25"/>
                    <a:gd name="T4" fmla="*/ 29 w 30"/>
                    <a:gd name="T5" fmla="*/ 24 h 25"/>
                    <a:gd name="T6" fmla="*/ 0 60000 65536"/>
                    <a:gd name="T7" fmla="*/ 0 60000 65536"/>
                    <a:gd name="T8" fmla="*/ 0 60000 65536"/>
                    <a:gd name="T9" fmla="*/ 0 w 30"/>
                    <a:gd name="T10" fmla="*/ 0 h 25"/>
                    <a:gd name="T11" fmla="*/ 30 w 30"/>
                    <a:gd name="T12" fmla="*/ 25 h 2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0" h="25">
                      <a:moveTo>
                        <a:pt x="0" y="0"/>
                      </a:moveTo>
                      <a:lnTo>
                        <a:pt x="27" y="23"/>
                      </a:lnTo>
                      <a:lnTo>
                        <a:pt x="29" y="24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17" name="Freeform 40"/>
                <p:cNvSpPr>
                  <a:spLocks/>
                </p:cNvSpPr>
                <p:nvPr/>
              </p:nvSpPr>
              <p:spPr bwMode="auto">
                <a:xfrm>
                  <a:off x="5052" y="2319"/>
                  <a:ext cx="28" cy="25"/>
                </a:xfrm>
                <a:custGeom>
                  <a:avLst/>
                  <a:gdLst>
                    <a:gd name="T0" fmla="*/ 0 w 28"/>
                    <a:gd name="T1" fmla="*/ 0 h 25"/>
                    <a:gd name="T2" fmla="*/ 25 w 28"/>
                    <a:gd name="T3" fmla="*/ 23 h 25"/>
                    <a:gd name="T4" fmla="*/ 27 w 28"/>
                    <a:gd name="T5" fmla="*/ 24 h 25"/>
                    <a:gd name="T6" fmla="*/ 0 60000 65536"/>
                    <a:gd name="T7" fmla="*/ 0 60000 65536"/>
                    <a:gd name="T8" fmla="*/ 0 60000 65536"/>
                    <a:gd name="T9" fmla="*/ 0 w 28"/>
                    <a:gd name="T10" fmla="*/ 0 h 25"/>
                    <a:gd name="T11" fmla="*/ 28 w 28"/>
                    <a:gd name="T12" fmla="*/ 25 h 2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" h="25">
                      <a:moveTo>
                        <a:pt x="0" y="0"/>
                      </a:moveTo>
                      <a:lnTo>
                        <a:pt x="25" y="23"/>
                      </a:lnTo>
                      <a:lnTo>
                        <a:pt x="27" y="24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18" name="Freeform 41"/>
                <p:cNvSpPr>
                  <a:spLocks/>
                </p:cNvSpPr>
                <p:nvPr/>
              </p:nvSpPr>
              <p:spPr bwMode="auto">
                <a:xfrm>
                  <a:off x="5078" y="2341"/>
                  <a:ext cx="31" cy="26"/>
                </a:xfrm>
                <a:custGeom>
                  <a:avLst/>
                  <a:gdLst>
                    <a:gd name="T0" fmla="*/ 0 w 31"/>
                    <a:gd name="T1" fmla="*/ 0 h 26"/>
                    <a:gd name="T2" fmla="*/ 28 w 31"/>
                    <a:gd name="T3" fmla="*/ 24 h 26"/>
                    <a:gd name="T4" fmla="*/ 30 w 31"/>
                    <a:gd name="T5" fmla="*/ 25 h 26"/>
                    <a:gd name="T6" fmla="*/ 0 60000 65536"/>
                    <a:gd name="T7" fmla="*/ 0 60000 65536"/>
                    <a:gd name="T8" fmla="*/ 0 60000 65536"/>
                    <a:gd name="T9" fmla="*/ 0 w 31"/>
                    <a:gd name="T10" fmla="*/ 0 h 26"/>
                    <a:gd name="T11" fmla="*/ 31 w 31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" h="26">
                      <a:moveTo>
                        <a:pt x="0" y="0"/>
                      </a:moveTo>
                      <a:lnTo>
                        <a:pt x="28" y="24"/>
                      </a:lnTo>
                      <a:lnTo>
                        <a:pt x="30" y="25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19" name="Freeform 42"/>
                <p:cNvSpPr>
                  <a:spLocks/>
                </p:cNvSpPr>
                <p:nvPr/>
              </p:nvSpPr>
              <p:spPr bwMode="auto">
                <a:xfrm>
                  <a:off x="5106" y="2365"/>
                  <a:ext cx="30" cy="24"/>
                </a:xfrm>
                <a:custGeom>
                  <a:avLst/>
                  <a:gdLst>
                    <a:gd name="T0" fmla="*/ 0 w 30"/>
                    <a:gd name="T1" fmla="*/ 0 h 24"/>
                    <a:gd name="T2" fmla="*/ 27 w 30"/>
                    <a:gd name="T3" fmla="*/ 22 h 24"/>
                    <a:gd name="T4" fmla="*/ 29 w 30"/>
                    <a:gd name="T5" fmla="*/ 23 h 24"/>
                    <a:gd name="T6" fmla="*/ 0 60000 65536"/>
                    <a:gd name="T7" fmla="*/ 0 60000 65536"/>
                    <a:gd name="T8" fmla="*/ 0 60000 65536"/>
                    <a:gd name="T9" fmla="*/ 0 w 30"/>
                    <a:gd name="T10" fmla="*/ 0 h 24"/>
                    <a:gd name="T11" fmla="*/ 30 w 30"/>
                    <a:gd name="T12" fmla="*/ 24 h 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0" h="24">
                      <a:moveTo>
                        <a:pt x="0" y="0"/>
                      </a:moveTo>
                      <a:lnTo>
                        <a:pt x="27" y="22"/>
                      </a:lnTo>
                      <a:lnTo>
                        <a:pt x="29" y="23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20" name="Freeform 43"/>
                <p:cNvSpPr>
                  <a:spLocks/>
                </p:cNvSpPr>
                <p:nvPr/>
              </p:nvSpPr>
              <p:spPr bwMode="auto">
                <a:xfrm>
                  <a:off x="5131" y="2386"/>
                  <a:ext cx="31" cy="26"/>
                </a:xfrm>
                <a:custGeom>
                  <a:avLst/>
                  <a:gdLst>
                    <a:gd name="T0" fmla="*/ 0 w 31"/>
                    <a:gd name="T1" fmla="*/ 0 h 26"/>
                    <a:gd name="T2" fmla="*/ 28 w 31"/>
                    <a:gd name="T3" fmla="*/ 24 h 26"/>
                    <a:gd name="T4" fmla="*/ 30 w 31"/>
                    <a:gd name="T5" fmla="*/ 25 h 26"/>
                    <a:gd name="T6" fmla="*/ 0 60000 65536"/>
                    <a:gd name="T7" fmla="*/ 0 60000 65536"/>
                    <a:gd name="T8" fmla="*/ 0 60000 65536"/>
                    <a:gd name="T9" fmla="*/ 0 w 31"/>
                    <a:gd name="T10" fmla="*/ 0 h 26"/>
                    <a:gd name="T11" fmla="*/ 31 w 31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" h="26">
                      <a:moveTo>
                        <a:pt x="0" y="0"/>
                      </a:moveTo>
                      <a:lnTo>
                        <a:pt x="28" y="24"/>
                      </a:lnTo>
                      <a:lnTo>
                        <a:pt x="30" y="25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21" name="Freeform 44"/>
                <p:cNvSpPr>
                  <a:spLocks/>
                </p:cNvSpPr>
                <p:nvPr/>
              </p:nvSpPr>
              <p:spPr bwMode="auto">
                <a:xfrm>
                  <a:off x="5158" y="2411"/>
                  <a:ext cx="28" cy="23"/>
                </a:xfrm>
                <a:custGeom>
                  <a:avLst/>
                  <a:gdLst>
                    <a:gd name="T0" fmla="*/ 0 w 28"/>
                    <a:gd name="T1" fmla="*/ 0 h 23"/>
                    <a:gd name="T2" fmla="*/ 25 w 28"/>
                    <a:gd name="T3" fmla="*/ 21 h 23"/>
                    <a:gd name="T4" fmla="*/ 27 w 28"/>
                    <a:gd name="T5" fmla="*/ 22 h 23"/>
                    <a:gd name="T6" fmla="*/ 0 60000 65536"/>
                    <a:gd name="T7" fmla="*/ 0 60000 65536"/>
                    <a:gd name="T8" fmla="*/ 0 60000 65536"/>
                    <a:gd name="T9" fmla="*/ 0 w 28"/>
                    <a:gd name="T10" fmla="*/ 0 h 23"/>
                    <a:gd name="T11" fmla="*/ 28 w 28"/>
                    <a:gd name="T12" fmla="*/ 23 h 2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" h="23">
                      <a:moveTo>
                        <a:pt x="0" y="0"/>
                      </a:moveTo>
                      <a:lnTo>
                        <a:pt x="25" y="21"/>
                      </a:lnTo>
                      <a:lnTo>
                        <a:pt x="27" y="22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22" name="Freeform 45"/>
                <p:cNvSpPr>
                  <a:spLocks/>
                </p:cNvSpPr>
                <p:nvPr/>
              </p:nvSpPr>
              <p:spPr bwMode="auto">
                <a:xfrm>
                  <a:off x="5184" y="2432"/>
                  <a:ext cx="31" cy="25"/>
                </a:xfrm>
                <a:custGeom>
                  <a:avLst/>
                  <a:gdLst>
                    <a:gd name="T0" fmla="*/ 0 w 31"/>
                    <a:gd name="T1" fmla="*/ 0 h 25"/>
                    <a:gd name="T2" fmla="*/ 28 w 31"/>
                    <a:gd name="T3" fmla="*/ 23 h 25"/>
                    <a:gd name="T4" fmla="*/ 30 w 31"/>
                    <a:gd name="T5" fmla="*/ 24 h 25"/>
                    <a:gd name="T6" fmla="*/ 0 60000 65536"/>
                    <a:gd name="T7" fmla="*/ 0 60000 65536"/>
                    <a:gd name="T8" fmla="*/ 0 60000 65536"/>
                    <a:gd name="T9" fmla="*/ 0 w 31"/>
                    <a:gd name="T10" fmla="*/ 0 h 25"/>
                    <a:gd name="T11" fmla="*/ 31 w 31"/>
                    <a:gd name="T12" fmla="*/ 25 h 2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" h="25">
                      <a:moveTo>
                        <a:pt x="0" y="0"/>
                      </a:moveTo>
                      <a:lnTo>
                        <a:pt x="28" y="23"/>
                      </a:lnTo>
                      <a:lnTo>
                        <a:pt x="30" y="24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23" name="Freeform 46"/>
                <p:cNvSpPr>
                  <a:spLocks/>
                </p:cNvSpPr>
                <p:nvPr/>
              </p:nvSpPr>
              <p:spPr bwMode="auto">
                <a:xfrm>
                  <a:off x="5214" y="2456"/>
                  <a:ext cx="29" cy="24"/>
                </a:xfrm>
                <a:custGeom>
                  <a:avLst/>
                  <a:gdLst>
                    <a:gd name="T0" fmla="*/ 0 w 29"/>
                    <a:gd name="T1" fmla="*/ 0 h 24"/>
                    <a:gd name="T2" fmla="*/ 26 w 29"/>
                    <a:gd name="T3" fmla="*/ 22 h 24"/>
                    <a:gd name="T4" fmla="*/ 28 w 29"/>
                    <a:gd name="T5" fmla="*/ 23 h 2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24"/>
                    <a:gd name="T11" fmla="*/ 29 w 29"/>
                    <a:gd name="T12" fmla="*/ 24 h 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24">
                      <a:moveTo>
                        <a:pt x="0" y="0"/>
                      </a:moveTo>
                      <a:lnTo>
                        <a:pt x="26" y="22"/>
                      </a:lnTo>
                      <a:lnTo>
                        <a:pt x="28" y="23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24" name="Freeform 47"/>
                <p:cNvSpPr>
                  <a:spLocks/>
                </p:cNvSpPr>
                <p:nvPr/>
              </p:nvSpPr>
              <p:spPr bwMode="auto">
                <a:xfrm>
                  <a:off x="5237" y="2478"/>
                  <a:ext cx="19" cy="16"/>
                </a:xfrm>
                <a:custGeom>
                  <a:avLst/>
                  <a:gdLst>
                    <a:gd name="T0" fmla="*/ 0 w 19"/>
                    <a:gd name="T1" fmla="*/ 0 h 16"/>
                    <a:gd name="T2" fmla="*/ 16 w 19"/>
                    <a:gd name="T3" fmla="*/ 14 h 16"/>
                    <a:gd name="T4" fmla="*/ 18 w 19"/>
                    <a:gd name="T5" fmla="*/ 15 h 16"/>
                    <a:gd name="T6" fmla="*/ 0 60000 65536"/>
                    <a:gd name="T7" fmla="*/ 0 60000 65536"/>
                    <a:gd name="T8" fmla="*/ 0 60000 65536"/>
                    <a:gd name="T9" fmla="*/ 0 w 19"/>
                    <a:gd name="T10" fmla="*/ 0 h 16"/>
                    <a:gd name="T11" fmla="*/ 19 w 19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" h="16">
                      <a:moveTo>
                        <a:pt x="0" y="0"/>
                      </a:moveTo>
                      <a:lnTo>
                        <a:pt x="16" y="14"/>
                      </a:lnTo>
                      <a:lnTo>
                        <a:pt x="18" y="15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25" name="Freeform 48"/>
                <p:cNvSpPr>
                  <a:spLocks/>
                </p:cNvSpPr>
                <p:nvPr/>
              </p:nvSpPr>
              <p:spPr bwMode="auto">
                <a:xfrm>
                  <a:off x="5252" y="2491"/>
                  <a:ext cx="18" cy="16"/>
                </a:xfrm>
                <a:custGeom>
                  <a:avLst/>
                  <a:gdLst>
                    <a:gd name="T0" fmla="*/ 0 w 18"/>
                    <a:gd name="T1" fmla="*/ 0 h 16"/>
                    <a:gd name="T2" fmla="*/ 15 w 18"/>
                    <a:gd name="T3" fmla="*/ 14 h 16"/>
                    <a:gd name="T4" fmla="*/ 17 w 18"/>
                    <a:gd name="T5" fmla="*/ 15 h 16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16"/>
                    <a:gd name="T11" fmla="*/ 18 w 18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16">
                      <a:moveTo>
                        <a:pt x="0" y="0"/>
                      </a:moveTo>
                      <a:lnTo>
                        <a:pt x="15" y="14"/>
                      </a:lnTo>
                      <a:lnTo>
                        <a:pt x="17" y="15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26" name="Freeform 49"/>
                <p:cNvSpPr>
                  <a:spLocks/>
                </p:cNvSpPr>
                <p:nvPr/>
              </p:nvSpPr>
              <p:spPr bwMode="auto">
                <a:xfrm>
                  <a:off x="5268" y="2505"/>
                  <a:ext cx="18" cy="14"/>
                </a:xfrm>
                <a:custGeom>
                  <a:avLst/>
                  <a:gdLst>
                    <a:gd name="T0" fmla="*/ 0 w 18"/>
                    <a:gd name="T1" fmla="*/ 0 h 14"/>
                    <a:gd name="T2" fmla="*/ 15 w 18"/>
                    <a:gd name="T3" fmla="*/ 13 h 14"/>
                    <a:gd name="T4" fmla="*/ 17 w 18"/>
                    <a:gd name="T5" fmla="*/ 13 h 14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14"/>
                    <a:gd name="T11" fmla="*/ 18 w 18"/>
                    <a:gd name="T12" fmla="*/ 14 h 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14">
                      <a:moveTo>
                        <a:pt x="0" y="0"/>
                      </a:moveTo>
                      <a:lnTo>
                        <a:pt x="15" y="13"/>
                      </a:lnTo>
                      <a:lnTo>
                        <a:pt x="17" y="13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27" name="Freeform 50"/>
                <p:cNvSpPr>
                  <a:spLocks/>
                </p:cNvSpPr>
                <p:nvPr/>
              </p:nvSpPr>
              <p:spPr bwMode="auto">
                <a:xfrm>
                  <a:off x="5285" y="2518"/>
                  <a:ext cx="15" cy="14"/>
                </a:xfrm>
                <a:custGeom>
                  <a:avLst/>
                  <a:gdLst>
                    <a:gd name="T0" fmla="*/ 0 w 15"/>
                    <a:gd name="T1" fmla="*/ 0 h 14"/>
                    <a:gd name="T2" fmla="*/ 14 w 15"/>
                    <a:gd name="T3" fmla="*/ 12 h 14"/>
                    <a:gd name="T4" fmla="*/ 14 w 15"/>
                    <a:gd name="T5" fmla="*/ 13 h 14"/>
                    <a:gd name="T6" fmla="*/ 0 60000 65536"/>
                    <a:gd name="T7" fmla="*/ 0 60000 65536"/>
                    <a:gd name="T8" fmla="*/ 0 60000 65536"/>
                    <a:gd name="T9" fmla="*/ 0 w 15"/>
                    <a:gd name="T10" fmla="*/ 0 h 14"/>
                    <a:gd name="T11" fmla="*/ 15 w 15"/>
                    <a:gd name="T12" fmla="*/ 14 h 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" h="14">
                      <a:moveTo>
                        <a:pt x="0" y="0"/>
                      </a:moveTo>
                      <a:lnTo>
                        <a:pt x="14" y="12"/>
                      </a:lnTo>
                      <a:lnTo>
                        <a:pt x="14" y="13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28" name="Freeform 51"/>
                <p:cNvSpPr>
                  <a:spLocks/>
                </p:cNvSpPr>
                <p:nvPr/>
              </p:nvSpPr>
              <p:spPr bwMode="auto">
                <a:xfrm>
                  <a:off x="5299" y="2530"/>
                  <a:ext cx="18" cy="16"/>
                </a:xfrm>
                <a:custGeom>
                  <a:avLst/>
                  <a:gdLst>
                    <a:gd name="T0" fmla="*/ 0 w 18"/>
                    <a:gd name="T1" fmla="*/ 0 h 16"/>
                    <a:gd name="T2" fmla="*/ 15 w 18"/>
                    <a:gd name="T3" fmla="*/ 14 h 16"/>
                    <a:gd name="T4" fmla="*/ 17 w 18"/>
                    <a:gd name="T5" fmla="*/ 15 h 16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16"/>
                    <a:gd name="T11" fmla="*/ 18 w 18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16">
                      <a:moveTo>
                        <a:pt x="0" y="0"/>
                      </a:moveTo>
                      <a:lnTo>
                        <a:pt x="15" y="14"/>
                      </a:lnTo>
                      <a:lnTo>
                        <a:pt x="17" y="15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29" name="Freeform 52"/>
                <p:cNvSpPr>
                  <a:spLocks/>
                </p:cNvSpPr>
                <p:nvPr/>
              </p:nvSpPr>
              <p:spPr bwMode="auto">
                <a:xfrm>
                  <a:off x="5315" y="2544"/>
                  <a:ext cx="17" cy="15"/>
                </a:xfrm>
                <a:custGeom>
                  <a:avLst/>
                  <a:gdLst>
                    <a:gd name="T0" fmla="*/ 0 w 17"/>
                    <a:gd name="T1" fmla="*/ 0 h 15"/>
                    <a:gd name="T2" fmla="*/ 14 w 17"/>
                    <a:gd name="T3" fmla="*/ 13 h 15"/>
                    <a:gd name="T4" fmla="*/ 16 w 17"/>
                    <a:gd name="T5" fmla="*/ 14 h 15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5"/>
                    <a:gd name="T11" fmla="*/ 17 w 17"/>
                    <a:gd name="T12" fmla="*/ 15 h 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5">
                      <a:moveTo>
                        <a:pt x="0" y="0"/>
                      </a:moveTo>
                      <a:lnTo>
                        <a:pt x="14" y="13"/>
                      </a:lnTo>
                      <a:lnTo>
                        <a:pt x="16" y="14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30" name="Freeform 53"/>
                <p:cNvSpPr>
                  <a:spLocks/>
                </p:cNvSpPr>
                <p:nvPr/>
              </p:nvSpPr>
              <p:spPr bwMode="auto">
                <a:xfrm>
                  <a:off x="5330" y="2557"/>
                  <a:ext cx="17" cy="15"/>
                </a:xfrm>
                <a:custGeom>
                  <a:avLst/>
                  <a:gdLst>
                    <a:gd name="T0" fmla="*/ 0 w 17"/>
                    <a:gd name="T1" fmla="*/ 0 h 15"/>
                    <a:gd name="T2" fmla="*/ 16 w 17"/>
                    <a:gd name="T3" fmla="*/ 13 h 15"/>
                    <a:gd name="T4" fmla="*/ 16 w 17"/>
                    <a:gd name="T5" fmla="*/ 14 h 15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5"/>
                    <a:gd name="T11" fmla="*/ 17 w 17"/>
                    <a:gd name="T12" fmla="*/ 15 h 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5">
                      <a:moveTo>
                        <a:pt x="0" y="0"/>
                      </a:moveTo>
                      <a:lnTo>
                        <a:pt x="16" y="13"/>
                      </a:lnTo>
                      <a:lnTo>
                        <a:pt x="16" y="14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31" name="Line 54"/>
                <p:cNvSpPr>
                  <a:spLocks noChangeShapeType="1"/>
                </p:cNvSpPr>
                <p:nvPr/>
              </p:nvSpPr>
              <p:spPr bwMode="auto">
                <a:xfrm>
                  <a:off x="5355" y="2579"/>
                  <a:ext cx="2" cy="1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32" name="Freeform 55"/>
                <p:cNvSpPr>
                  <a:spLocks/>
                </p:cNvSpPr>
                <p:nvPr/>
              </p:nvSpPr>
              <p:spPr bwMode="auto">
                <a:xfrm>
                  <a:off x="5361" y="2584"/>
                  <a:ext cx="18" cy="14"/>
                </a:xfrm>
                <a:custGeom>
                  <a:avLst/>
                  <a:gdLst>
                    <a:gd name="T0" fmla="*/ 0 w 18"/>
                    <a:gd name="T1" fmla="*/ 0 h 14"/>
                    <a:gd name="T2" fmla="*/ 15 w 18"/>
                    <a:gd name="T3" fmla="*/ 12 h 14"/>
                    <a:gd name="T4" fmla="*/ 17 w 18"/>
                    <a:gd name="T5" fmla="*/ 13 h 14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14"/>
                    <a:gd name="T11" fmla="*/ 18 w 18"/>
                    <a:gd name="T12" fmla="*/ 14 h 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14">
                      <a:moveTo>
                        <a:pt x="0" y="0"/>
                      </a:moveTo>
                      <a:lnTo>
                        <a:pt x="15" y="12"/>
                      </a:lnTo>
                      <a:lnTo>
                        <a:pt x="17" y="13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33" name="Freeform 56"/>
                <p:cNvSpPr>
                  <a:spLocks/>
                </p:cNvSpPr>
                <p:nvPr/>
              </p:nvSpPr>
              <p:spPr bwMode="auto">
                <a:xfrm>
                  <a:off x="5375" y="2596"/>
                  <a:ext cx="18" cy="16"/>
                </a:xfrm>
                <a:custGeom>
                  <a:avLst/>
                  <a:gdLst>
                    <a:gd name="T0" fmla="*/ 0 w 18"/>
                    <a:gd name="T1" fmla="*/ 0 h 16"/>
                    <a:gd name="T2" fmla="*/ 15 w 18"/>
                    <a:gd name="T3" fmla="*/ 14 h 16"/>
                    <a:gd name="T4" fmla="*/ 17 w 18"/>
                    <a:gd name="T5" fmla="*/ 15 h 16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16"/>
                    <a:gd name="T11" fmla="*/ 18 w 18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16">
                      <a:moveTo>
                        <a:pt x="0" y="0"/>
                      </a:moveTo>
                      <a:lnTo>
                        <a:pt x="15" y="14"/>
                      </a:lnTo>
                      <a:lnTo>
                        <a:pt x="17" y="15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34" name="Freeform 57"/>
                <p:cNvSpPr>
                  <a:spLocks/>
                </p:cNvSpPr>
                <p:nvPr/>
              </p:nvSpPr>
              <p:spPr bwMode="auto">
                <a:xfrm>
                  <a:off x="5391" y="2609"/>
                  <a:ext cx="33" cy="25"/>
                </a:xfrm>
                <a:custGeom>
                  <a:avLst/>
                  <a:gdLst>
                    <a:gd name="T0" fmla="*/ 0 w 33"/>
                    <a:gd name="T1" fmla="*/ 0 h 25"/>
                    <a:gd name="T2" fmla="*/ 30 w 33"/>
                    <a:gd name="T3" fmla="*/ 24 h 25"/>
                    <a:gd name="T4" fmla="*/ 32 w 33"/>
                    <a:gd name="T5" fmla="*/ 24 h 25"/>
                    <a:gd name="T6" fmla="*/ 0 60000 65536"/>
                    <a:gd name="T7" fmla="*/ 0 60000 65536"/>
                    <a:gd name="T8" fmla="*/ 0 60000 65536"/>
                    <a:gd name="T9" fmla="*/ 0 w 33"/>
                    <a:gd name="T10" fmla="*/ 0 h 25"/>
                    <a:gd name="T11" fmla="*/ 33 w 33"/>
                    <a:gd name="T12" fmla="*/ 25 h 2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" h="25">
                      <a:moveTo>
                        <a:pt x="0" y="0"/>
                      </a:moveTo>
                      <a:lnTo>
                        <a:pt x="30" y="24"/>
                      </a:lnTo>
                      <a:lnTo>
                        <a:pt x="32" y="24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35" name="Line 58"/>
                <p:cNvSpPr>
                  <a:spLocks noChangeShapeType="1"/>
                </p:cNvSpPr>
                <p:nvPr/>
              </p:nvSpPr>
              <p:spPr bwMode="auto">
                <a:xfrm>
                  <a:off x="5438" y="2645"/>
                  <a:ext cx="2" cy="1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36" name="Freeform 59"/>
                <p:cNvSpPr>
                  <a:spLocks/>
                </p:cNvSpPr>
                <p:nvPr/>
              </p:nvSpPr>
              <p:spPr bwMode="auto">
                <a:xfrm>
                  <a:off x="5452" y="2654"/>
                  <a:ext cx="34" cy="22"/>
                </a:xfrm>
                <a:custGeom>
                  <a:avLst/>
                  <a:gdLst>
                    <a:gd name="T0" fmla="*/ 0 w 34"/>
                    <a:gd name="T1" fmla="*/ 0 h 22"/>
                    <a:gd name="T2" fmla="*/ 31 w 34"/>
                    <a:gd name="T3" fmla="*/ 20 h 22"/>
                    <a:gd name="T4" fmla="*/ 33 w 34"/>
                    <a:gd name="T5" fmla="*/ 21 h 22"/>
                    <a:gd name="T6" fmla="*/ 0 60000 65536"/>
                    <a:gd name="T7" fmla="*/ 0 60000 65536"/>
                    <a:gd name="T8" fmla="*/ 0 60000 65536"/>
                    <a:gd name="T9" fmla="*/ 0 w 34"/>
                    <a:gd name="T10" fmla="*/ 0 h 22"/>
                    <a:gd name="T11" fmla="*/ 34 w 34"/>
                    <a:gd name="T12" fmla="*/ 22 h 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4" h="22">
                      <a:moveTo>
                        <a:pt x="0" y="0"/>
                      </a:moveTo>
                      <a:lnTo>
                        <a:pt x="31" y="20"/>
                      </a:lnTo>
                      <a:lnTo>
                        <a:pt x="33" y="21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37" name="Freeform 60"/>
                <p:cNvSpPr>
                  <a:spLocks/>
                </p:cNvSpPr>
                <p:nvPr/>
              </p:nvSpPr>
              <p:spPr bwMode="auto">
                <a:xfrm>
                  <a:off x="5484" y="2673"/>
                  <a:ext cx="39" cy="21"/>
                </a:xfrm>
                <a:custGeom>
                  <a:avLst/>
                  <a:gdLst>
                    <a:gd name="T0" fmla="*/ 0 w 39"/>
                    <a:gd name="T1" fmla="*/ 0 h 21"/>
                    <a:gd name="T2" fmla="*/ 36 w 39"/>
                    <a:gd name="T3" fmla="*/ 19 h 21"/>
                    <a:gd name="T4" fmla="*/ 38 w 39"/>
                    <a:gd name="T5" fmla="*/ 20 h 21"/>
                    <a:gd name="T6" fmla="*/ 0 60000 65536"/>
                    <a:gd name="T7" fmla="*/ 0 60000 65536"/>
                    <a:gd name="T8" fmla="*/ 0 60000 65536"/>
                    <a:gd name="T9" fmla="*/ 0 w 39"/>
                    <a:gd name="T10" fmla="*/ 0 h 21"/>
                    <a:gd name="T11" fmla="*/ 39 w 39"/>
                    <a:gd name="T12" fmla="*/ 21 h 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" h="21">
                      <a:moveTo>
                        <a:pt x="0" y="0"/>
                      </a:moveTo>
                      <a:lnTo>
                        <a:pt x="36" y="19"/>
                      </a:lnTo>
                      <a:lnTo>
                        <a:pt x="38" y="20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38" name="Freeform 61"/>
                <p:cNvSpPr>
                  <a:spLocks/>
                </p:cNvSpPr>
                <p:nvPr/>
              </p:nvSpPr>
              <p:spPr bwMode="auto">
                <a:xfrm>
                  <a:off x="5520" y="2692"/>
                  <a:ext cx="40" cy="20"/>
                </a:xfrm>
                <a:custGeom>
                  <a:avLst/>
                  <a:gdLst>
                    <a:gd name="T0" fmla="*/ 0 w 40"/>
                    <a:gd name="T1" fmla="*/ 0 h 20"/>
                    <a:gd name="T2" fmla="*/ 37 w 40"/>
                    <a:gd name="T3" fmla="*/ 18 h 20"/>
                    <a:gd name="T4" fmla="*/ 39 w 40"/>
                    <a:gd name="T5" fmla="*/ 19 h 20"/>
                    <a:gd name="T6" fmla="*/ 0 60000 65536"/>
                    <a:gd name="T7" fmla="*/ 0 60000 65536"/>
                    <a:gd name="T8" fmla="*/ 0 60000 65536"/>
                    <a:gd name="T9" fmla="*/ 0 w 40"/>
                    <a:gd name="T10" fmla="*/ 0 h 20"/>
                    <a:gd name="T11" fmla="*/ 40 w 40"/>
                    <a:gd name="T12" fmla="*/ 20 h 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" h="20">
                      <a:moveTo>
                        <a:pt x="0" y="0"/>
                      </a:moveTo>
                      <a:lnTo>
                        <a:pt x="37" y="18"/>
                      </a:lnTo>
                      <a:lnTo>
                        <a:pt x="39" y="19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39" name="Freeform 62"/>
                <p:cNvSpPr>
                  <a:spLocks/>
                </p:cNvSpPr>
                <p:nvPr/>
              </p:nvSpPr>
              <p:spPr bwMode="auto">
                <a:xfrm>
                  <a:off x="5558" y="2709"/>
                  <a:ext cx="40" cy="20"/>
                </a:xfrm>
                <a:custGeom>
                  <a:avLst/>
                  <a:gdLst>
                    <a:gd name="T0" fmla="*/ 0 w 40"/>
                    <a:gd name="T1" fmla="*/ 0 h 20"/>
                    <a:gd name="T2" fmla="*/ 39 w 40"/>
                    <a:gd name="T3" fmla="*/ 18 h 20"/>
                    <a:gd name="T4" fmla="*/ 39 w 40"/>
                    <a:gd name="T5" fmla="*/ 19 h 20"/>
                    <a:gd name="T6" fmla="*/ 0 60000 65536"/>
                    <a:gd name="T7" fmla="*/ 0 60000 65536"/>
                    <a:gd name="T8" fmla="*/ 0 60000 65536"/>
                    <a:gd name="T9" fmla="*/ 0 w 40"/>
                    <a:gd name="T10" fmla="*/ 0 h 20"/>
                    <a:gd name="T11" fmla="*/ 40 w 40"/>
                    <a:gd name="T12" fmla="*/ 20 h 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" h="20">
                      <a:moveTo>
                        <a:pt x="0" y="0"/>
                      </a:moveTo>
                      <a:lnTo>
                        <a:pt x="39" y="18"/>
                      </a:lnTo>
                      <a:lnTo>
                        <a:pt x="39" y="19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40" name="Freeform 63"/>
                <p:cNvSpPr>
                  <a:spLocks/>
                </p:cNvSpPr>
                <p:nvPr/>
              </p:nvSpPr>
              <p:spPr bwMode="auto">
                <a:xfrm>
                  <a:off x="5597" y="2727"/>
                  <a:ext cx="42" cy="17"/>
                </a:xfrm>
                <a:custGeom>
                  <a:avLst/>
                  <a:gdLst>
                    <a:gd name="T0" fmla="*/ 0 w 42"/>
                    <a:gd name="T1" fmla="*/ 0 h 17"/>
                    <a:gd name="T2" fmla="*/ 39 w 42"/>
                    <a:gd name="T3" fmla="*/ 15 h 17"/>
                    <a:gd name="T4" fmla="*/ 41 w 42"/>
                    <a:gd name="T5" fmla="*/ 16 h 17"/>
                    <a:gd name="T6" fmla="*/ 0 60000 65536"/>
                    <a:gd name="T7" fmla="*/ 0 60000 65536"/>
                    <a:gd name="T8" fmla="*/ 0 60000 65536"/>
                    <a:gd name="T9" fmla="*/ 0 w 42"/>
                    <a:gd name="T10" fmla="*/ 0 h 17"/>
                    <a:gd name="T11" fmla="*/ 42 w 42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" h="17">
                      <a:moveTo>
                        <a:pt x="0" y="0"/>
                      </a:moveTo>
                      <a:lnTo>
                        <a:pt x="39" y="15"/>
                      </a:lnTo>
                      <a:lnTo>
                        <a:pt x="41" y="16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41" name="Freeform 64"/>
                <p:cNvSpPr>
                  <a:spLocks/>
                </p:cNvSpPr>
                <p:nvPr/>
              </p:nvSpPr>
              <p:spPr bwMode="auto">
                <a:xfrm>
                  <a:off x="5637" y="2742"/>
                  <a:ext cx="42" cy="17"/>
                </a:xfrm>
                <a:custGeom>
                  <a:avLst/>
                  <a:gdLst>
                    <a:gd name="T0" fmla="*/ 0 w 42"/>
                    <a:gd name="T1" fmla="*/ 0 h 17"/>
                    <a:gd name="T2" fmla="*/ 39 w 42"/>
                    <a:gd name="T3" fmla="*/ 15 h 17"/>
                    <a:gd name="T4" fmla="*/ 41 w 42"/>
                    <a:gd name="T5" fmla="*/ 16 h 17"/>
                    <a:gd name="T6" fmla="*/ 0 60000 65536"/>
                    <a:gd name="T7" fmla="*/ 0 60000 65536"/>
                    <a:gd name="T8" fmla="*/ 0 60000 65536"/>
                    <a:gd name="T9" fmla="*/ 0 w 42"/>
                    <a:gd name="T10" fmla="*/ 0 h 17"/>
                    <a:gd name="T11" fmla="*/ 42 w 42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" h="17">
                      <a:moveTo>
                        <a:pt x="0" y="0"/>
                      </a:moveTo>
                      <a:lnTo>
                        <a:pt x="39" y="15"/>
                      </a:lnTo>
                      <a:lnTo>
                        <a:pt x="41" y="16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42" name="Freeform 65"/>
                <p:cNvSpPr>
                  <a:spLocks/>
                </p:cNvSpPr>
                <p:nvPr/>
              </p:nvSpPr>
              <p:spPr bwMode="auto">
                <a:xfrm>
                  <a:off x="5676" y="2756"/>
                  <a:ext cx="46" cy="19"/>
                </a:xfrm>
                <a:custGeom>
                  <a:avLst/>
                  <a:gdLst>
                    <a:gd name="T0" fmla="*/ 0 w 46"/>
                    <a:gd name="T1" fmla="*/ 0 h 19"/>
                    <a:gd name="T2" fmla="*/ 43 w 46"/>
                    <a:gd name="T3" fmla="*/ 17 h 19"/>
                    <a:gd name="T4" fmla="*/ 45 w 46"/>
                    <a:gd name="T5" fmla="*/ 18 h 19"/>
                    <a:gd name="T6" fmla="*/ 0 60000 65536"/>
                    <a:gd name="T7" fmla="*/ 0 60000 65536"/>
                    <a:gd name="T8" fmla="*/ 0 60000 65536"/>
                    <a:gd name="T9" fmla="*/ 0 w 46"/>
                    <a:gd name="T10" fmla="*/ 0 h 19"/>
                    <a:gd name="T11" fmla="*/ 46 w 46"/>
                    <a:gd name="T12" fmla="*/ 19 h 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" h="19">
                      <a:moveTo>
                        <a:pt x="0" y="0"/>
                      </a:moveTo>
                      <a:lnTo>
                        <a:pt x="43" y="17"/>
                      </a:lnTo>
                      <a:lnTo>
                        <a:pt x="45" y="18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43" name="Freeform 66"/>
                <p:cNvSpPr>
                  <a:spLocks/>
                </p:cNvSpPr>
                <p:nvPr/>
              </p:nvSpPr>
              <p:spPr bwMode="auto">
                <a:xfrm>
                  <a:off x="5718" y="2772"/>
                  <a:ext cx="45" cy="16"/>
                </a:xfrm>
                <a:custGeom>
                  <a:avLst/>
                  <a:gdLst>
                    <a:gd name="T0" fmla="*/ 0 w 45"/>
                    <a:gd name="T1" fmla="*/ 0 h 16"/>
                    <a:gd name="T2" fmla="*/ 42 w 45"/>
                    <a:gd name="T3" fmla="*/ 14 h 16"/>
                    <a:gd name="T4" fmla="*/ 44 w 45"/>
                    <a:gd name="T5" fmla="*/ 15 h 16"/>
                    <a:gd name="T6" fmla="*/ 0 60000 65536"/>
                    <a:gd name="T7" fmla="*/ 0 60000 65536"/>
                    <a:gd name="T8" fmla="*/ 0 60000 65536"/>
                    <a:gd name="T9" fmla="*/ 0 w 45"/>
                    <a:gd name="T10" fmla="*/ 0 h 16"/>
                    <a:gd name="T11" fmla="*/ 45 w 45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5" h="16">
                      <a:moveTo>
                        <a:pt x="0" y="0"/>
                      </a:moveTo>
                      <a:lnTo>
                        <a:pt x="42" y="14"/>
                      </a:lnTo>
                      <a:lnTo>
                        <a:pt x="44" y="15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44" name="Freeform 67"/>
                <p:cNvSpPr>
                  <a:spLocks/>
                </p:cNvSpPr>
                <p:nvPr/>
              </p:nvSpPr>
              <p:spPr bwMode="auto">
                <a:xfrm>
                  <a:off x="5760" y="2786"/>
                  <a:ext cx="37" cy="13"/>
                </a:xfrm>
                <a:custGeom>
                  <a:avLst/>
                  <a:gdLst>
                    <a:gd name="T0" fmla="*/ 0 w 37"/>
                    <a:gd name="T1" fmla="*/ 0 h 13"/>
                    <a:gd name="T2" fmla="*/ 34 w 37"/>
                    <a:gd name="T3" fmla="*/ 11 h 13"/>
                    <a:gd name="T4" fmla="*/ 36 w 37"/>
                    <a:gd name="T5" fmla="*/ 12 h 13"/>
                    <a:gd name="T6" fmla="*/ 0 60000 65536"/>
                    <a:gd name="T7" fmla="*/ 0 60000 65536"/>
                    <a:gd name="T8" fmla="*/ 0 60000 65536"/>
                    <a:gd name="T9" fmla="*/ 0 w 37"/>
                    <a:gd name="T10" fmla="*/ 0 h 13"/>
                    <a:gd name="T11" fmla="*/ 37 w 37"/>
                    <a:gd name="T12" fmla="*/ 13 h 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" h="13">
                      <a:moveTo>
                        <a:pt x="0" y="0"/>
                      </a:moveTo>
                      <a:lnTo>
                        <a:pt x="34" y="11"/>
                      </a:lnTo>
                      <a:lnTo>
                        <a:pt x="36" y="12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45" name="Freeform 68"/>
                <p:cNvSpPr>
                  <a:spLocks/>
                </p:cNvSpPr>
                <p:nvPr/>
              </p:nvSpPr>
              <p:spPr bwMode="auto">
                <a:xfrm>
                  <a:off x="5795" y="2798"/>
                  <a:ext cx="34" cy="13"/>
                </a:xfrm>
                <a:custGeom>
                  <a:avLst/>
                  <a:gdLst>
                    <a:gd name="T0" fmla="*/ 0 w 34"/>
                    <a:gd name="T1" fmla="*/ 0 h 13"/>
                    <a:gd name="T2" fmla="*/ 31 w 34"/>
                    <a:gd name="T3" fmla="*/ 11 h 13"/>
                    <a:gd name="T4" fmla="*/ 33 w 34"/>
                    <a:gd name="T5" fmla="*/ 12 h 13"/>
                    <a:gd name="T6" fmla="*/ 0 60000 65536"/>
                    <a:gd name="T7" fmla="*/ 0 60000 65536"/>
                    <a:gd name="T8" fmla="*/ 0 60000 65536"/>
                    <a:gd name="T9" fmla="*/ 0 w 34"/>
                    <a:gd name="T10" fmla="*/ 0 h 13"/>
                    <a:gd name="T11" fmla="*/ 34 w 34"/>
                    <a:gd name="T12" fmla="*/ 13 h 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4" h="13">
                      <a:moveTo>
                        <a:pt x="0" y="0"/>
                      </a:moveTo>
                      <a:lnTo>
                        <a:pt x="31" y="11"/>
                      </a:lnTo>
                      <a:lnTo>
                        <a:pt x="33" y="12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46" name="Freeform 69"/>
                <p:cNvSpPr>
                  <a:spLocks/>
                </p:cNvSpPr>
                <p:nvPr/>
              </p:nvSpPr>
              <p:spPr bwMode="auto">
                <a:xfrm>
                  <a:off x="5827" y="2809"/>
                  <a:ext cx="41" cy="12"/>
                </a:xfrm>
                <a:custGeom>
                  <a:avLst/>
                  <a:gdLst>
                    <a:gd name="T0" fmla="*/ 0 w 41"/>
                    <a:gd name="T1" fmla="*/ 0 h 12"/>
                    <a:gd name="T2" fmla="*/ 38 w 41"/>
                    <a:gd name="T3" fmla="*/ 10 h 12"/>
                    <a:gd name="T4" fmla="*/ 40 w 41"/>
                    <a:gd name="T5" fmla="*/ 11 h 12"/>
                    <a:gd name="T6" fmla="*/ 0 60000 65536"/>
                    <a:gd name="T7" fmla="*/ 0 60000 65536"/>
                    <a:gd name="T8" fmla="*/ 0 60000 65536"/>
                    <a:gd name="T9" fmla="*/ 0 w 41"/>
                    <a:gd name="T10" fmla="*/ 0 h 12"/>
                    <a:gd name="T11" fmla="*/ 41 w 41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1" h="12">
                      <a:moveTo>
                        <a:pt x="0" y="0"/>
                      </a:moveTo>
                      <a:lnTo>
                        <a:pt x="38" y="10"/>
                      </a:lnTo>
                      <a:lnTo>
                        <a:pt x="40" y="11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47" name="Freeform 70"/>
                <p:cNvSpPr>
                  <a:spLocks/>
                </p:cNvSpPr>
                <p:nvPr/>
              </p:nvSpPr>
              <p:spPr bwMode="auto">
                <a:xfrm>
                  <a:off x="5866" y="2819"/>
                  <a:ext cx="37" cy="12"/>
                </a:xfrm>
                <a:custGeom>
                  <a:avLst/>
                  <a:gdLst>
                    <a:gd name="T0" fmla="*/ 0 w 37"/>
                    <a:gd name="T1" fmla="*/ 0 h 12"/>
                    <a:gd name="T2" fmla="*/ 34 w 37"/>
                    <a:gd name="T3" fmla="*/ 11 h 12"/>
                    <a:gd name="T4" fmla="*/ 36 w 37"/>
                    <a:gd name="T5" fmla="*/ 11 h 12"/>
                    <a:gd name="T6" fmla="*/ 0 60000 65536"/>
                    <a:gd name="T7" fmla="*/ 0 60000 65536"/>
                    <a:gd name="T8" fmla="*/ 0 60000 65536"/>
                    <a:gd name="T9" fmla="*/ 0 w 37"/>
                    <a:gd name="T10" fmla="*/ 0 h 12"/>
                    <a:gd name="T11" fmla="*/ 37 w 37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" h="12">
                      <a:moveTo>
                        <a:pt x="0" y="0"/>
                      </a:moveTo>
                      <a:lnTo>
                        <a:pt x="34" y="11"/>
                      </a:lnTo>
                      <a:lnTo>
                        <a:pt x="36" y="11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48" name="Freeform 71"/>
                <p:cNvSpPr>
                  <a:spLocks/>
                </p:cNvSpPr>
                <p:nvPr/>
              </p:nvSpPr>
              <p:spPr bwMode="auto">
                <a:xfrm>
                  <a:off x="5900" y="2830"/>
                  <a:ext cx="38" cy="13"/>
                </a:xfrm>
                <a:custGeom>
                  <a:avLst/>
                  <a:gdLst>
                    <a:gd name="T0" fmla="*/ 0 w 38"/>
                    <a:gd name="T1" fmla="*/ 0 h 13"/>
                    <a:gd name="T2" fmla="*/ 35 w 38"/>
                    <a:gd name="T3" fmla="*/ 11 h 13"/>
                    <a:gd name="T4" fmla="*/ 37 w 38"/>
                    <a:gd name="T5" fmla="*/ 12 h 13"/>
                    <a:gd name="T6" fmla="*/ 0 60000 65536"/>
                    <a:gd name="T7" fmla="*/ 0 60000 65536"/>
                    <a:gd name="T8" fmla="*/ 0 60000 65536"/>
                    <a:gd name="T9" fmla="*/ 0 w 38"/>
                    <a:gd name="T10" fmla="*/ 0 h 13"/>
                    <a:gd name="T11" fmla="*/ 38 w 38"/>
                    <a:gd name="T12" fmla="*/ 13 h 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" h="13">
                      <a:moveTo>
                        <a:pt x="0" y="0"/>
                      </a:moveTo>
                      <a:lnTo>
                        <a:pt x="35" y="11"/>
                      </a:lnTo>
                      <a:lnTo>
                        <a:pt x="37" y="12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49" name="Freeform 72"/>
                <p:cNvSpPr>
                  <a:spLocks/>
                </p:cNvSpPr>
                <p:nvPr/>
              </p:nvSpPr>
              <p:spPr bwMode="auto">
                <a:xfrm>
                  <a:off x="5936" y="2840"/>
                  <a:ext cx="38" cy="12"/>
                </a:xfrm>
                <a:custGeom>
                  <a:avLst/>
                  <a:gdLst>
                    <a:gd name="T0" fmla="*/ 0 w 38"/>
                    <a:gd name="T1" fmla="*/ 0 h 12"/>
                    <a:gd name="T2" fmla="*/ 35 w 38"/>
                    <a:gd name="T3" fmla="*/ 11 h 12"/>
                    <a:gd name="T4" fmla="*/ 37 w 38"/>
                    <a:gd name="T5" fmla="*/ 11 h 12"/>
                    <a:gd name="T6" fmla="*/ 0 60000 65536"/>
                    <a:gd name="T7" fmla="*/ 0 60000 65536"/>
                    <a:gd name="T8" fmla="*/ 0 60000 65536"/>
                    <a:gd name="T9" fmla="*/ 0 w 38"/>
                    <a:gd name="T10" fmla="*/ 0 h 12"/>
                    <a:gd name="T11" fmla="*/ 38 w 38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" h="12">
                      <a:moveTo>
                        <a:pt x="0" y="0"/>
                      </a:moveTo>
                      <a:lnTo>
                        <a:pt x="35" y="11"/>
                      </a:lnTo>
                      <a:lnTo>
                        <a:pt x="37" y="11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50" name="Freeform 73"/>
                <p:cNvSpPr>
                  <a:spLocks/>
                </p:cNvSpPr>
                <p:nvPr/>
              </p:nvSpPr>
              <p:spPr bwMode="auto">
                <a:xfrm>
                  <a:off x="5972" y="2851"/>
                  <a:ext cx="39" cy="11"/>
                </a:xfrm>
                <a:custGeom>
                  <a:avLst/>
                  <a:gdLst>
                    <a:gd name="T0" fmla="*/ 0 w 39"/>
                    <a:gd name="T1" fmla="*/ 0 h 11"/>
                    <a:gd name="T2" fmla="*/ 36 w 39"/>
                    <a:gd name="T3" fmla="*/ 9 h 11"/>
                    <a:gd name="T4" fmla="*/ 38 w 39"/>
                    <a:gd name="T5" fmla="*/ 10 h 11"/>
                    <a:gd name="T6" fmla="*/ 0 60000 65536"/>
                    <a:gd name="T7" fmla="*/ 0 60000 65536"/>
                    <a:gd name="T8" fmla="*/ 0 60000 65536"/>
                    <a:gd name="T9" fmla="*/ 0 w 39"/>
                    <a:gd name="T10" fmla="*/ 0 h 11"/>
                    <a:gd name="T11" fmla="*/ 39 w 39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" h="11">
                      <a:moveTo>
                        <a:pt x="0" y="0"/>
                      </a:moveTo>
                      <a:lnTo>
                        <a:pt x="36" y="9"/>
                      </a:lnTo>
                      <a:lnTo>
                        <a:pt x="38" y="10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751" name="Freeform 74"/>
                <p:cNvSpPr>
                  <a:spLocks/>
                </p:cNvSpPr>
                <p:nvPr/>
              </p:nvSpPr>
              <p:spPr bwMode="auto">
                <a:xfrm>
                  <a:off x="6006" y="2860"/>
                  <a:ext cx="41" cy="12"/>
                </a:xfrm>
                <a:custGeom>
                  <a:avLst/>
                  <a:gdLst>
                    <a:gd name="T0" fmla="*/ 0 w 41"/>
                    <a:gd name="T1" fmla="*/ 0 h 12"/>
                    <a:gd name="T2" fmla="*/ 38 w 41"/>
                    <a:gd name="T3" fmla="*/ 10 h 12"/>
                    <a:gd name="T4" fmla="*/ 40 w 41"/>
                    <a:gd name="T5" fmla="*/ 11 h 12"/>
                    <a:gd name="T6" fmla="*/ 0 60000 65536"/>
                    <a:gd name="T7" fmla="*/ 0 60000 65536"/>
                    <a:gd name="T8" fmla="*/ 0 60000 65536"/>
                    <a:gd name="T9" fmla="*/ 0 w 41"/>
                    <a:gd name="T10" fmla="*/ 0 h 12"/>
                    <a:gd name="T11" fmla="*/ 41 w 41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1" h="12">
                      <a:moveTo>
                        <a:pt x="0" y="0"/>
                      </a:moveTo>
                      <a:lnTo>
                        <a:pt x="38" y="10"/>
                      </a:lnTo>
                      <a:lnTo>
                        <a:pt x="40" y="11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9593" name="Group 75"/>
              <p:cNvGrpSpPr>
                <a:grpSpLocks/>
              </p:cNvGrpSpPr>
              <p:nvPr/>
            </p:nvGrpSpPr>
            <p:grpSpPr bwMode="auto">
              <a:xfrm>
                <a:off x="1324" y="1858"/>
                <a:ext cx="2751" cy="1125"/>
                <a:chOff x="1324" y="1858"/>
                <a:chExt cx="2751" cy="1125"/>
              </a:xfrm>
            </p:grpSpPr>
            <p:sp>
              <p:nvSpPr>
                <p:cNvPr id="109594" name="Freeform 76"/>
                <p:cNvSpPr>
                  <a:spLocks/>
                </p:cNvSpPr>
                <p:nvPr/>
              </p:nvSpPr>
              <p:spPr bwMode="auto">
                <a:xfrm>
                  <a:off x="4050" y="1858"/>
                  <a:ext cx="25" cy="3"/>
                </a:xfrm>
                <a:custGeom>
                  <a:avLst/>
                  <a:gdLst>
                    <a:gd name="T0" fmla="*/ 24 w 25"/>
                    <a:gd name="T1" fmla="*/ 0 h 3"/>
                    <a:gd name="T2" fmla="*/ 2 w 25"/>
                    <a:gd name="T3" fmla="*/ 2 h 3"/>
                    <a:gd name="T4" fmla="*/ 0 w 25"/>
                    <a:gd name="T5" fmla="*/ 2 h 3"/>
                    <a:gd name="T6" fmla="*/ 0 60000 65536"/>
                    <a:gd name="T7" fmla="*/ 0 60000 65536"/>
                    <a:gd name="T8" fmla="*/ 0 60000 65536"/>
                    <a:gd name="T9" fmla="*/ 0 w 25"/>
                    <a:gd name="T10" fmla="*/ 0 h 3"/>
                    <a:gd name="T11" fmla="*/ 25 w 25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" h="3">
                      <a:moveTo>
                        <a:pt x="24" y="0"/>
                      </a:moveTo>
                      <a:lnTo>
                        <a:pt x="2" y="2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595" name="Freeform 77"/>
                <p:cNvSpPr>
                  <a:spLocks/>
                </p:cNvSpPr>
                <p:nvPr/>
              </p:nvSpPr>
              <p:spPr bwMode="auto">
                <a:xfrm>
                  <a:off x="4027" y="1860"/>
                  <a:ext cx="26" cy="2"/>
                </a:xfrm>
                <a:custGeom>
                  <a:avLst/>
                  <a:gdLst>
                    <a:gd name="T0" fmla="*/ 25 w 26"/>
                    <a:gd name="T1" fmla="*/ 0 h 2"/>
                    <a:gd name="T2" fmla="*/ 0 w 26"/>
                    <a:gd name="T3" fmla="*/ 0 h 2"/>
                    <a:gd name="T4" fmla="*/ 0 w 26"/>
                    <a:gd name="T5" fmla="*/ 1 h 2"/>
                    <a:gd name="T6" fmla="*/ 0 60000 65536"/>
                    <a:gd name="T7" fmla="*/ 0 60000 65536"/>
                    <a:gd name="T8" fmla="*/ 0 60000 65536"/>
                    <a:gd name="T9" fmla="*/ 0 w 26"/>
                    <a:gd name="T10" fmla="*/ 0 h 2"/>
                    <a:gd name="T11" fmla="*/ 26 w 26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" h="2">
                      <a:moveTo>
                        <a:pt x="25" y="0"/>
                      </a:moveTo>
                      <a:lnTo>
                        <a:pt x="0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596" name="Freeform 78"/>
                <p:cNvSpPr>
                  <a:spLocks/>
                </p:cNvSpPr>
                <p:nvPr/>
              </p:nvSpPr>
              <p:spPr bwMode="auto">
                <a:xfrm>
                  <a:off x="4004" y="1860"/>
                  <a:ext cx="24" cy="5"/>
                </a:xfrm>
                <a:custGeom>
                  <a:avLst/>
                  <a:gdLst>
                    <a:gd name="T0" fmla="*/ 23 w 24"/>
                    <a:gd name="T1" fmla="*/ 0 h 5"/>
                    <a:gd name="T2" fmla="*/ 0 w 24"/>
                    <a:gd name="T3" fmla="*/ 3 h 5"/>
                    <a:gd name="T4" fmla="*/ 0 w 24"/>
                    <a:gd name="T5" fmla="*/ 4 h 5"/>
                    <a:gd name="T6" fmla="*/ 0 60000 65536"/>
                    <a:gd name="T7" fmla="*/ 0 60000 65536"/>
                    <a:gd name="T8" fmla="*/ 0 60000 65536"/>
                    <a:gd name="T9" fmla="*/ 0 w 24"/>
                    <a:gd name="T10" fmla="*/ 0 h 5"/>
                    <a:gd name="T11" fmla="*/ 24 w 24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" h="5">
                      <a:moveTo>
                        <a:pt x="23" y="0"/>
                      </a:moveTo>
                      <a:lnTo>
                        <a:pt x="0" y="3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597" name="Freeform 79"/>
                <p:cNvSpPr>
                  <a:spLocks/>
                </p:cNvSpPr>
                <p:nvPr/>
              </p:nvSpPr>
              <p:spPr bwMode="auto">
                <a:xfrm>
                  <a:off x="3979" y="1864"/>
                  <a:ext cx="26" cy="2"/>
                </a:xfrm>
                <a:custGeom>
                  <a:avLst/>
                  <a:gdLst>
                    <a:gd name="T0" fmla="*/ 25 w 26"/>
                    <a:gd name="T1" fmla="*/ 0 h 2"/>
                    <a:gd name="T2" fmla="*/ 2 w 26"/>
                    <a:gd name="T3" fmla="*/ 1 h 2"/>
                    <a:gd name="T4" fmla="*/ 0 w 26"/>
                    <a:gd name="T5" fmla="*/ 1 h 2"/>
                    <a:gd name="T6" fmla="*/ 0 60000 65536"/>
                    <a:gd name="T7" fmla="*/ 0 60000 65536"/>
                    <a:gd name="T8" fmla="*/ 0 60000 65536"/>
                    <a:gd name="T9" fmla="*/ 0 w 26"/>
                    <a:gd name="T10" fmla="*/ 0 h 2"/>
                    <a:gd name="T11" fmla="*/ 26 w 26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" h="2">
                      <a:moveTo>
                        <a:pt x="25" y="0"/>
                      </a:moveTo>
                      <a:lnTo>
                        <a:pt x="2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598" name="Freeform 80"/>
                <p:cNvSpPr>
                  <a:spLocks/>
                </p:cNvSpPr>
                <p:nvPr/>
              </p:nvSpPr>
              <p:spPr bwMode="auto">
                <a:xfrm>
                  <a:off x="3957" y="1864"/>
                  <a:ext cx="24" cy="4"/>
                </a:xfrm>
                <a:custGeom>
                  <a:avLst/>
                  <a:gdLst>
                    <a:gd name="T0" fmla="*/ 23 w 24"/>
                    <a:gd name="T1" fmla="*/ 0 h 4"/>
                    <a:gd name="T2" fmla="*/ 2 w 24"/>
                    <a:gd name="T3" fmla="*/ 2 h 4"/>
                    <a:gd name="T4" fmla="*/ 0 w 24"/>
                    <a:gd name="T5" fmla="*/ 3 h 4"/>
                    <a:gd name="T6" fmla="*/ 0 60000 65536"/>
                    <a:gd name="T7" fmla="*/ 0 60000 65536"/>
                    <a:gd name="T8" fmla="*/ 0 60000 65536"/>
                    <a:gd name="T9" fmla="*/ 0 w 24"/>
                    <a:gd name="T10" fmla="*/ 0 h 4"/>
                    <a:gd name="T11" fmla="*/ 24 w 24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" h="4">
                      <a:moveTo>
                        <a:pt x="23" y="0"/>
                      </a:moveTo>
                      <a:lnTo>
                        <a:pt x="2" y="2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599" name="Freeform 81"/>
                <p:cNvSpPr>
                  <a:spLocks/>
                </p:cNvSpPr>
                <p:nvPr/>
              </p:nvSpPr>
              <p:spPr bwMode="auto">
                <a:xfrm>
                  <a:off x="3934" y="1867"/>
                  <a:ext cx="24" cy="5"/>
                </a:xfrm>
                <a:custGeom>
                  <a:avLst/>
                  <a:gdLst>
                    <a:gd name="T0" fmla="*/ 23 w 24"/>
                    <a:gd name="T1" fmla="*/ 0 h 5"/>
                    <a:gd name="T2" fmla="*/ 2 w 24"/>
                    <a:gd name="T3" fmla="*/ 3 h 5"/>
                    <a:gd name="T4" fmla="*/ 0 w 24"/>
                    <a:gd name="T5" fmla="*/ 4 h 5"/>
                    <a:gd name="T6" fmla="*/ 0 60000 65536"/>
                    <a:gd name="T7" fmla="*/ 0 60000 65536"/>
                    <a:gd name="T8" fmla="*/ 0 60000 65536"/>
                    <a:gd name="T9" fmla="*/ 0 w 24"/>
                    <a:gd name="T10" fmla="*/ 0 h 5"/>
                    <a:gd name="T11" fmla="*/ 24 w 24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" h="5">
                      <a:moveTo>
                        <a:pt x="23" y="0"/>
                      </a:moveTo>
                      <a:lnTo>
                        <a:pt x="2" y="3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00" name="Freeform 82"/>
                <p:cNvSpPr>
                  <a:spLocks/>
                </p:cNvSpPr>
                <p:nvPr/>
              </p:nvSpPr>
              <p:spPr bwMode="auto">
                <a:xfrm>
                  <a:off x="3909" y="1871"/>
                  <a:ext cx="28" cy="4"/>
                </a:xfrm>
                <a:custGeom>
                  <a:avLst/>
                  <a:gdLst>
                    <a:gd name="T0" fmla="*/ 27 w 28"/>
                    <a:gd name="T1" fmla="*/ 0 h 4"/>
                    <a:gd name="T2" fmla="*/ 0 w 28"/>
                    <a:gd name="T3" fmla="*/ 2 h 4"/>
                    <a:gd name="T4" fmla="*/ 0 w 28"/>
                    <a:gd name="T5" fmla="*/ 3 h 4"/>
                    <a:gd name="T6" fmla="*/ 0 60000 65536"/>
                    <a:gd name="T7" fmla="*/ 0 60000 65536"/>
                    <a:gd name="T8" fmla="*/ 0 60000 65536"/>
                    <a:gd name="T9" fmla="*/ 0 w 28"/>
                    <a:gd name="T10" fmla="*/ 0 h 4"/>
                    <a:gd name="T11" fmla="*/ 28 w 28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" h="4">
                      <a:moveTo>
                        <a:pt x="27" y="0"/>
                      </a:moveTo>
                      <a:lnTo>
                        <a:pt x="0" y="2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01" name="Freeform 83"/>
                <p:cNvSpPr>
                  <a:spLocks/>
                </p:cNvSpPr>
                <p:nvPr/>
              </p:nvSpPr>
              <p:spPr bwMode="auto">
                <a:xfrm>
                  <a:off x="3887" y="1873"/>
                  <a:ext cx="23" cy="6"/>
                </a:xfrm>
                <a:custGeom>
                  <a:avLst/>
                  <a:gdLst>
                    <a:gd name="T0" fmla="*/ 22 w 23"/>
                    <a:gd name="T1" fmla="*/ 0 h 6"/>
                    <a:gd name="T2" fmla="*/ 0 w 23"/>
                    <a:gd name="T3" fmla="*/ 4 h 6"/>
                    <a:gd name="T4" fmla="*/ 0 w 23"/>
                    <a:gd name="T5" fmla="*/ 5 h 6"/>
                    <a:gd name="T6" fmla="*/ 0 60000 65536"/>
                    <a:gd name="T7" fmla="*/ 0 60000 65536"/>
                    <a:gd name="T8" fmla="*/ 0 60000 65536"/>
                    <a:gd name="T9" fmla="*/ 0 w 23"/>
                    <a:gd name="T10" fmla="*/ 0 h 6"/>
                    <a:gd name="T11" fmla="*/ 23 w 23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" h="6">
                      <a:moveTo>
                        <a:pt x="22" y="0"/>
                      </a:moveTo>
                      <a:lnTo>
                        <a:pt x="0" y="4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02" name="Freeform 84"/>
                <p:cNvSpPr>
                  <a:spLocks/>
                </p:cNvSpPr>
                <p:nvPr/>
              </p:nvSpPr>
              <p:spPr bwMode="auto">
                <a:xfrm>
                  <a:off x="3866" y="1878"/>
                  <a:ext cx="22" cy="5"/>
                </a:xfrm>
                <a:custGeom>
                  <a:avLst/>
                  <a:gdLst>
                    <a:gd name="T0" fmla="*/ 21 w 22"/>
                    <a:gd name="T1" fmla="*/ 0 h 5"/>
                    <a:gd name="T2" fmla="*/ 2 w 22"/>
                    <a:gd name="T3" fmla="*/ 3 h 5"/>
                    <a:gd name="T4" fmla="*/ 0 w 22"/>
                    <a:gd name="T5" fmla="*/ 4 h 5"/>
                    <a:gd name="T6" fmla="*/ 0 60000 65536"/>
                    <a:gd name="T7" fmla="*/ 0 60000 65536"/>
                    <a:gd name="T8" fmla="*/ 0 60000 65536"/>
                    <a:gd name="T9" fmla="*/ 0 w 22"/>
                    <a:gd name="T10" fmla="*/ 0 h 5"/>
                    <a:gd name="T11" fmla="*/ 22 w 22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" h="5">
                      <a:moveTo>
                        <a:pt x="21" y="0"/>
                      </a:moveTo>
                      <a:lnTo>
                        <a:pt x="2" y="3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03" name="Freeform 85"/>
                <p:cNvSpPr>
                  <a:spLocks/>
                </p:cNvSpPr>
                <p:nvPr/>
              </p:nvSpPr>
              <p:spPr bwMode="auto">
                <a:xfrm>
                  <a:off x="3843" y="1881"/>
                  <a:ext cx="27" cy="8"/>
                </a:xfrm>
                <a:custGeom>
                  <a:avLst/>
                  <a:gdLst>
                    <a:gd name="T0" fmla="*/ 26 w 27"/>
                    <a:gd name="T1" fmla="*/ 0 h 8"/>
                    <a:gd name="T2" fmla="*/ 2 w 27"/>
                    <a:gd name="T3" fmla="*/ 6 h 8"/>
                    <a:gd name="T4" fmla="*/ 0 w 27"/>
                    <a:gd name="T5" fmla="*/ 7 h 8"/>
                    <a:gd name="T6" fmla="*/ 0 60000 65536"/>
                    <a:gd name="T7" fmla="*/ 0 60000 65536"/>
                    <a:gd name="T8" fmla="*/ 0 60000 65536"/>
                    <a:gd name="T9" fmla="*/ 0 w 27"/>
                    <a:gd name="T10" fmla="*/ 0 h 8"/>
                    <a:gd name="T11" fmla="*/ 27 w 27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7" h="8">
                      <a:moveTo>
                        <a:pt x="26" y="0"/>
                      </a:moveTo>
                      <a:lnTo>
                        <a:pt x="2" y="6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04" name="Freeform 86"/>
                <p:cNvSpPr>
                  <a:spLocks/>
                </p:cNvSpPr>
                <p:nvPr/>
              </p:nvSpPr>
              <p:spPr bwMode="auto">
                <a:xfrm>
                  <a:off x="3821" y="1888"/>
                  <a:ext cx="24" cy="8"/>
                </a:xfrm>
                <a:custGeom>
                  <a:avLst/>
                  <a:gdLst>
                    <a:gd name="T0" fmla="*/ 23 w 24"/>
                    <a:gd name="T1" fmla="*/ 0 h 8"/>
                    <a:gd name="T2" fmla="*/ 2 w 24"/>
                    <a:gd name="T3" fmla="*/ 6 h 8"/>
                    <a:gd name="T4" fmla="*/ 0 w 24"/>
                    <a:gd name="T5" fmla="*/ 7 h 8"/>
                    <a:gd name="T6" fmla="*/ 0 60000 65536"/>
                    <a:gd name="T7" fmla="*/ 0 60000 65536"/>
                    <a:gd name="T8" fmla="*/ 0 60000 65536"/>
                    <a:gd name="T9" fmla="*/ 0 w 24"/>
                    <a:gd name="T10" fmla="*/ 0 h 8"/>
                    <a:gd name="T11" fmla="*/ 24 w 24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" h="8">
                      <a:moveTo>
                        <a:pt x="23" y="0"/>
                      </a:moveTo>
                      <a:lnTo>
                        <a:pt x="2" y="6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05" name="Freeform 87"/>
                <p:cNvSpPr>
                  <a:spLocks/>
                </p:cNvSpPr>
                <p:nvPr/>
              </p:nvSpPr>
              <p:spPr bwMode="auto">
                <a:xfrm>
                  <a:off x="3798" y="1892"/>
                  <a:ext cx="24" cy="7"/>
                </a:xfrm>
                <a:custGeom>
                  <a:avLst/>
                  <a:gdLst>
                    <a:gd name="T0" fmla="*/ 23 w 24"/>
                    <a:gd name="T1" fmla="*/ 0 h 7"/>
                    <a:gd name="T2" fmla="*/ 2 w 24"/>
                    <a:gd name="T3" fmla="*/ 5 h 7"/>
                    <a:gd name="T4" fmla="*/ 0 w 24"/>
                    <a:gd name="T5" fmla="*/ 6 h 7"/>
                    <a:gd name="T6" fmla="*/ 0 60000 65536"/>
                    <a:gd name="T7" fmla="*/ 0 60000 65536"/>
                    <a:gd name="T8" fmla="*/ 0 60000 65536"/>
                    <a:gd name="T9" fmla="*/ 0 w 24"/>
                    <a:gd name="T10" fmla="*/ 0 h 7"/>
                    <a:gd name="T11" fmla="*/ 24 w 24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" h="7">
                      <a:moveTo>
                        <a:pt x="23" y="0"/>
                      </a:moveTo>
                      <a:lnTo>
                        <a:pt x="2" y="5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06" name="Freeform 88"/>
                <p:cNvSpPr>
                  <a:spLocks/>
                </p:cNvSpPr>
                <p:nvPr/>
              </p:nvSpPr>
              <p:spPr bwMode="auto">
                <a:xfrm>
                  <a:off x="3775" y="1898"/>
                  <a:ext cx="24" cy="8"/>
                </a:xfrm>
                <a:custGeom>
                  <a:avLst/>
                  <a:gdLst>
                    <a:gd name="T0" fmla="*/ 23 w 24"/>
                    <a:gd name="T1" fmla="*/ 0 h 8"/>
                    <a:gd name="T2" fmla="*/ 2 w 24"/>
                    <a:gd name="T3" fmla="*/ 6 h 8"/>
                    <a:gd name="T4" fmla="*/ 0 w 24"/>
                    <a:gd name="T5" fmla="*/ 7 h 8"/>
                    <a:gd name="T6" fmla="*/ 0 60000 65536"/>
                    <a:gd name="T7" fmla="*/ 0 60000 65536"/>
                    <a:gd name="T8" fmla="*/ 0 60000 65536"/>
                    <a:gd name="T9" fmla="*/ 0 w 24"/>
                    <a:gd name="T10" fmla="*/ 0 h 8"/>
                    <a:gd name="T11" fmla="*/ 24 w 24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" h="8">
                      <a:moveTo>
                        <a:pt x="23" y="0"/>
                      </a:moveTo>
                      <a:lnTo>
                        <a:pt x="2" y="6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07" name="Freeform 89"/>
                <p:cNvSpPr>
                  <a:spLocks/>
                </p:cNvSpPr>
                <p:nvPr/>
              </p:nvSpPr>
              <p:spPr bwMode="auto">
                <a:xfrm>
                  <a:off x="3755" y="1905"/>
                  <a:ext cx="22" cy="6"/>
                </a:xfrm>
                <a:custGeom>
                  <a:avLst/>
                  <a:gdLst>
                    <a:gd name="T0" fmla="*/ 21 w 22"/>
                    <a:gd name="T1" fmla="*/ 0 h 6"/>
                    <a:gd name="T2" fmla="*/ 2 w 22"/>
                    <a:gd name="T3" fmla="*/ 4 h 6"/>
                    <a:gd name="T4" fmla="*/ 0 w 22"/>
                    <a:gd name="T5" fmla="*/ 5 h 6"/>
                    <a:gd name="T6" fmla="*/ 0 60000 65536"/>
                    <a:gd name="T7" fmla="*/ 0 60000 65536"/>
                    <a:gd name="T8" fmla="*/ 0 60000 65536"/>
                    <a:gd name="T9" fmla="*/ 0 w 22"/>
                    <a:gd name="T10" fmla="*/ 0 h 6"/>
                    <a:gd name="T11" fmla="*/ 22 w 22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" h="6">
                      <a:moveTo>
                        <a:pt x="21" y="0"/>
                      </a:moveTo>
                      <a:lnTo>
                        <a:pt x="2" y="4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08" name="Freeform 90"/>
                <p:cNvSpPr>
                  <a:spLocks/>
                </p:cNvSpPr>
                <p:nvPr/>
              </p:nvSpPr>
              <p:spPr bwMode="auto">
                <a:xfrm>
                  <a:off x="3732" y="1909"/>
                  <a:ext cx="25" cy="8"/>
                </a:xfrm>
                <a:custGeom>
                  <a:avLst/>
                  <a:gdLst>
                    <a:gd name="T0" fmla="*/ 24 w 25"/>
                    <a:gd name="T1" fmla="*/ 0 h 8"/>
                    <a:gd name="T2" fmla="*/ 2 w 25"/>
                    <a:gd name="T3" fmla="*/ 6 h 8"/>
                    <a:gd name="T4" fmla="*/ 0 w 25"/>
                    <a:gd name="T5" fmla="*/ 7 h 8"/>
                    <a:gd name="T6" fmla="*/ 0 60000 65536"/>
                    <a:gd name="T7" fmla="*/ 0 60000 65536"/>
                    <a:gd name="T8" fmla="*/ 0 60000 65536"/>
                    <a:gd name="T9" fmla="*/ 0 w 25"/>
                    <a:gd name="T10" fmla="*/ 0 h 8"/>
                    <a:gd name="T11" fmla="*/ 25 w 25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" h="8">
                      <a:moveTo>
                        <a:pt x="24" y="0"/>
                      </a:moveTo>
                      <a:lnTo>
                        <a:pt x="2" y="6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09" name="Freeform 91"/>
                <p:cNvSpPr>
                  <a:spLocks/>
                </p:cNvSpPr>
                <p:nvPr/>
              </p:nvSpPr>
              <p:spPr bwMode="auto">
                <a:xfrm>
                  <a:off x="3709" y="1915"/>
                  <a:ext cx="25" cy="8"/>
                </a:xfrm>
                <a:custGeom>
                  <a:avLst/>
                  <a:gdLst>
                    <a:gd name="T0" fmla="*/ 24 w 25"/>
                    <a:gd name="T1" fmla="*/ 0 h 8"/>
                    <a:gd name="T2" fmla="*/ 2 w 25"/>
                    <a:gd name="T3" fmla="*/ 6 h 8"/>
                    <a:gd name="T4" fmla="*/ 0 w 25"/>
                    <a:gd name="T5" fmla="*/ 7 h 8"/>
                    <a:gd name="T6" fmla="*/ 0 60000 65536"/>
                    <a:gd name="T7" fmla="*/ 0 60000 65536"/>
                    <a:gd name="T8" fmla="*/ 0 60000 65536"/>
                    <a:gd name="T9" fmla="*/ 0 w 25"/>
                    <a:gd name="T10" fmla="*/ 0 h 8"/>
                    <a:gd name="T11" fmla="*/ 25 w 25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" h="8">
                      <a:moveTo>
                        <a:pt x="24" y="0"/>
                      </a:moveTo>
                      <a:lnTo>
                        <a:pt x="2" y="6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10" name="Freeform 92"/>
                <p:cNvSpPr>
                  <a:spLocks/>
                </p:cNvSpPr>
                <p:nvPr/>
              </p:nvSpPr>
              <p:spPr bwMode="auto">
                <a:xfrm>
                  <a:off x="3687" y="1922"/>
                  <a:ext cx="23" cy="9"/>
                </a:xfrm>
                <a:custGeom>
                  <a:avLst/>
                  <a:gdLst>
                    <a:gd name="T0" fmla="*/ 22 w 23"/>
                    <a:gd name="T1" fmla="*/ 0 h 9"/>
                    <a:gd name="T2" fmla="*/ 2 w 23"/>
                    <a:gd name="T3" fmla="*/ 7 h 9"/>
                    <a:gd name="T4" fmla="*/ 0 w 23"/>
                    <a:gd name="T5" fmla="*/ 8 h 9"/>
                    <a:gd name="T6" fmla="*/ 0 60000 65536"/>
                    <a:gd name="T7" fmla="*/ 0 60000 65536"/>
                    <a:gd name="T8" fmla="*/ 0 60000 65536"/>
                    <a:gd name="T9" fmla="*/ 0 w 23"/>
                    <a:gd name="T10" fmla="*/ 0 h 9"/>
                    <a:gd name="T11" fmla="*/ 23 w 23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" h="9">
                      <a:moveTo>
                        <a:pt x="22" y="0"/>
                      </a:moveTo>
                      <a:lnTo>
                        <a:pt x="2" y="7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11" name="Freeform 93"/>
                <p:cNvSpPr>
                  <a:spLocks/>
                </p:cNvSpPr>
                <p:nvPr/>
              </p:nvSpPr>
              <p:spPr bwMode="auto">
                <a:xfrm>
                  <a:off x="3666" y="1929"/>
                  <a:ext cx="25" cy="9"/>
                </a:xfrm>
                <a:custGeom>
                  <a:avLst/>
                  <a:gdLst>
                    <a:gd name="T0" fmla="*/ 24 w 25"/>
                    <a:gd name="T1" fmla="*/ 0 h 9"/>
                    <a:gd name="T2" fmla="*/ 2 w 25"/>
                    <a:gd name="T3" fmla="*/ 7 h 9"/>
                    <a:gd name="T4" fmla="*/ 0 w 25"/>
                    <a:gd name="T5" fmla="*/ 8 h 9"/>
                    <a:gd name="T6" fmla="*/ 0 60000 65536"/>
                    <a:gd name="T7" fmla="*/ 0 60000 65536"/>
                    <a:gd name="T8" fmla="*/ 0 60000 65536"/>
                    <a:gd name="T9" fmla="*/ 0 w 25"/>
                    <a:gd name="T10" fmla="*/ 0 h 9"/>
                    <a:gd name="T11" fmla="*/ 25 w 25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" h="9">
                      <a:moveTo>
                        <a:pt x="24" y="0"/>
                      </a:moveTo>
                      <a:lnTo>
                        <a:pt x="2" y="7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12" name="Freeform 94"/>
                <p:cNvSpPr>
                  <a:spLocks/>
                </p:cNvSpPr>
                <p:nvPr/>
              </p:nvSpPr>
              <p:spPr bwMode="auto">
                <a:xfrm>
                  <a:off x="3648" y="1937"/>
                  <a:ext cx="21" cy="10"/>
                </a:xfrm>
                <a:custGeom>
                  <a:avLst/>
                  <a:gdLst>
                    <a:gd name="T0" fmla="*/ 20 w 21"/>
                    <a:gd name="T1" fmla="*/ 0 h 10"/>
                    <a:gd name="T2" fmla="*/ 2 w 21"/>
                    <a:gd name="T3" fmla="*/ 8 h 10"/>
                    <a:gd name="T4" fmla="*/ 0 w 21"/>
                    <a:gd name="T5" fmla="*/ 9 h 10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10"/>
                    <a:gd name="T11" fmla="*/ 21 w 21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10">
                      <a:moveTo>
                        <a:pt x="20" y="0"/>
                      </a:moveTo>
                      <a:lnTo>
                        <a:pt x="2" y="8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13" name="Freeform 95"/>
                <p:cNvSpPr>
                  <a:spLocks/>
                </p:cNvSpPr>
                <p:nvPr/>
              </p:nvSpPr>
              <p:spPr bwMode="auto">
                <a:xfrm>
                  <a:off x="3628" y="1944"/>
                  <a:ext cx="22" cy="12"/>
                </a:xfrm>
                <a:custGeom>
                  <a:avLst/>
                  <a:gdLst>
                    <a:gd name="T0" fmla="*/ 21 w 22"/>
                    <a:gd name="T1" fmla="*/ 0 h 12"/>
                    <a:gd name="T2" fmla="*/ 0 w 22"/>
                    <a:gd name="T3" fmla="*/ 10 h 12"/>
                    <a:gd name="T4" fmla="*/ 0 w 22"/>
                    <a:gd name="T5" fmla="*/ 11 h 12"/>
                    <a:gd name="T6" fmla="*/ 0 60000 65536"/>
                    <a:gd name="T7" fmla="*/ 0 60000 65536"/>
                    <a:gd name="T8" fmla="*/ 0 60000 65536"/>
                    <a:gd name="T9" fmla="*/ 0 w 22"/>
                    <a:gd name="T10" fmla="*/ 0 h 12"/>
                    <a:gd name="T11" fmla="*/ 22 w 22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" h="12">
                      <a:moveTo>
                        <a:pt x="21" y="0"/>
                      </a:moveTo>
                      <a:lnTo>
                        <a:pt x="0" y="10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14" name="Freeform 96"/>
                <p:cNvSpPr>
                  <a:spLocks/>
                </p:cNvSpPr>
                <p:nvPr/>
              </p:nvSpPr>
              <p:spPr bwMode="auto">
                <a:xfrm>
                  <a:off x="3575" y="1954"/>
                  <a:ext cx="54" cy="29"/>
                </a:xfrm>
                <a:custGeom>
                  <a:avLst/>
                  <a:gdLst>
                    <a:gd name="T0" fmla="*/ 53 w 54"/>
                    <a:gd name="T1" fmla="*/ 0 h 29"/>
                    <a:gd name="T2" fmla="*/ 2 w 54"/>
                    <a:gd name="T3" fmla="*/ 27 h 29"/>
                    <a:gd name="T4" fmla="*/ 0 w 54"/>
                    <a:gd name="T5" fmla="*/ 28 h 29"/>
                    <a:gd name="T6" fmla="*/ 0 60000 65536"/>
                    <a:gd name="T7" fmla="*/ 0 60000 65536"/>
                    <a:gd name="T8" fmla="*/ 0 60000 65536"/>
                    <a:gd name="T9" fmla="*/ 0 w 54"/>
                    <a:gd name="T10" fmla="*/ 0 h 29"/>
                    <a:gd name="T11" fmla="*/ 54 w 54"/>
                    <a:gd name="T12" fmla="*/ 29 h 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4" h="29">
                      <a:moveTo>
                        <a:pt x="53" y="0"/>
                      </a:moveTo>
                      <a:lnTo>
                        <a:pt x="2" y="27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15" name="Freeform 97"/>
                <p:cNvSpPr>
                  <a:spLocks/>
                </p:cNvSpPr>
                <p:nvPr/>
              </p:nvSpPr>
              <p:spPr bwMode="auto">
                <a:xfrm>
                  <a:off x="3524" y="1980"/>
                  <a:ext cx="55" cy="30"/>
                </a:xfrm>
                <a:custGeom>
                  <a:avLst/>
                  <a:gdLst>
                    <a:gd name="T0" fmla="*/ 54 w 55"/>
                    <a:gd name="T1" fmla="*/ 0 h 30"/>
                    <a:gd name="T2" fmla="*/ 2 w 55"/>
                    <a:gd name="T3" fmla="*/ 28 h 30"/>
                    <a:gd name="T4" fmla="*/ 0 w 55"/>
                    <a:gd name="T5" fmla="*/ 29 h 30"/>
                    <a:gd name="T6" fmla="*/ 0 60000 65536"/>
                    <a:gd name="T7" fmla="*/ 0 60000 65536"/>
                    <a:gd name="T8" fmla="*/ 0 60000 65536"/>
                    <a:gd name="T9" fmla="*/ 0 w 55"/>
                    <a:gd name="T10" fmla="*/ 0 h 30"/>
                    <a:gd name="T11" fmla="*/ 55 w 55"/>
                    <a:gd name="T12" fmla="*/ 30 h 3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5" h="30">
                      <a:moveTo>
                        <a:pt x="54" y="0"/>
                      </a:moveTo>
                      <a:lnTo>
                        <a:pt x="2" y="28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16" name="Freeform 98"/>
                <p:cNvSpPr>
                  <a:spLocks/>
                </p:cNvSpPr>
                <p:nvPr/>
              </p:nvSpPr>
              <p:spPr bwMode="auto">
                <a:xfrm>
                  <a:off x="3473" y="2008"/>
                  <a:ext cx="53" cy="29"/>
                </a:xfrm>
                <a:custGeom>
                  <a:avLst/>
                  <a:gdLst>
                    <a:gd name="T0" fmla="*/ 52 w 53"/>
                    <a:gd name="T1" fmla="*/ 0 h 29"/>
                    <a:gd name="T2" fmla="*/ 2 w 53"/>
                    <a:gd name="T3" fmla="*/ 28 h 29"/>
                    <a:gd name="T4" fmla="*/ 0 w 53"/>
                    <a:gd name="T5" fmla="*/ 28 h 29"/>
                    <a:gd name="T6" fmla="*/ 0 60000 65536"/>
                    <a:gd name="T7" fmla="*/ 0 60000 65536"/>
                    <a:gd name="T8" fmla="*/ 0 60000 65536"/>
                    <a:gd name="T9" fmla="*/ 0 w 53"/>
                    <a:gd name="T10" fmla="*/ 0 h 29"/>
                    <a:gd name="T11" fmla="*/ 53 w 53"/>
                    <a:gd name="T12" fmla="*/ 29 h 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3" h="29">
                      <a:moveTo>
                        <a:pt x="52" y="0"/>
                      </a:moveTo>
                      <a:lnTo>
                        <a:pt x="2" y="28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17" name="Freeform 99"/>
                <p:cNvSpPr>
                  <a:spLocks/>
                </p:cNvSpPr>
                <p:nvPr/>
              </p:nvSpPr>
              <p:spPr bwMode="auto">
                <a:xfrm>
                  <a:off x="3424" y="2036"/>
                  <a:ext cx="53" cy="31"/>
                </a:xfrm>
                <a:custGeom>
                  <a:avLst/>
                  <a:gdLst>
                    <a:gd name="T0" fmla="*/ 52 w 53"/>
                    <a:gd name="T1" fmla="*/ 0 h 31"/>
                    <a:gd name="T2" fmla="*/ 2 w 53"/>
                    <a:gd name="T3" fmla="*/ 30 h 31"/>
                    <a:gd name="T4" fmla="*/ 0 w 53"/>
                    <a:gd name="T5" fmla="*/ 30 h 31"/>
                    <a:gd name="T6" fmla="*/ 0 60000 65536"/>
                    <a:gd name="T7" fmla="*/ 0 60000 65536"/>
                    <a:gd name="T8" fmla="*/ 0 60000 65536"/>
                    <a:gd name="T9" fmla="*/ 0 w 53"/>
                    <a:gd name="T10" fmla="*/ 0 h 31"/>
                    <a:gd name="T11" fmla="*/ 53 w 53"/>
                    <a:gd name="T12" fmla="*/ 31 h 3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3" h="31">
                      <a:moveTo>
                        <a:pt x="52" y="0"/>
                      </a:moveTo>
                      <a:lnTo>
                        <a:pt x="2" y="30"/>
                      </a:lnTo>
                      <a:lnTo>
                        <a:pt x="0" y="30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18" name="Freeform 100"/>
                <p:cNvSpPr>
                  <a:spLocks/>
                </p:cNvSpPr>
                <p:nvPr/>
              </p:nvSpPr>
              <p:spPr bwMode="auto">
                <a:xfrm>
                  <a:off x="3376" y="2066"/>
                  <a:ext cx="51" cy="30"/>
                </a:xfrm>
                <a:custGeom>
                  <a:avLst/>
                  <a:gdLst>
                    <a:gd name="T0" fmla="*/ 50 w 51"/>
                    <a:gd name="T1" fmla="*/ 0 h 30"/>
                    <a:gd name="T2" fmla="*/ 0 w 51"/>
                    <a:gd name="T3" fmla="*/ 28 h 30"/>
                    <a:gd name="T4" fmla="*/ 0 w 51"/>
                    <a:gd name="T5" fmla="*/ 29 h 30"/>
                    <a:gd name="T6" fmla="*/ 0 60000 65536"/>
                    <a:gd name="T7" fmla="*/ 0 60000 65536"/>
                    <a:gd name="T8" fmla="*/ 0 60000 65536"/>
                    <a:gd name="T9" fmla="*/ 0 w 51"/>
                    <a:gd name="T10" fmla="*/ 0 h 30"/>
                    <a:gd name="T11" fmla="*/ 51 w 51"/>
                    <a:gd name="T12" fmla="*/ 30 h 3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1" h="30">
                      <a:moveTo>
                        <a:pt x="50" y="0"/>
                      </a:moveTo>
                      <a:lnTo>
                        <a:pt x="0" y="28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19" name="Freeform 101"/>
                <p:cNvSpPr>
                  <a:spLocks/>
                </p:cNvSpPr>
                <p:nvPr/>
              </p:nvSpPr>
              <p:spPr bwMode="auto">
                <a:xfrm>
                  <a:off x="3328" y="2095"/>
                  <a:ext cx="49" cy="33"/>
                </a:xfrm>
                <a:custGeom>
                  <a:avLst/>
                  <a:gdLst>
                    <a:gd name="T0" fmla="*/ 48 w 49"/>
                    <a:gd name="T1" fmla="*/ 0 h 33"/>
                    <a:gd name="T2" fmla="*/ 2 w 49"/>
                    <a:gd name="T3" fmla="*/ 31 h 33"/>
                    <a:gd name="T4" fmla="*/ 0 w 49"/>
                    <a:gd name="T5" fmla="*/ 32 h 33"/>
                    <a:gd name="T6" fmla="*/ 0 60000 65536"/>
                    <a:gd name="T7" fmla="*/ 0 60000 65536"/>
                    <a:gd name="T8" fmla="*/ 0 60000 65536"/>
                    <a:gd name="T9" fmla="*/ 0 w 49"/>
                    <a:gd name="T10" fmla="*/ 0 h 33"/>
                    <a:gd name="T11" fmla="*/ 49 w 49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9" h="33">
                      <a:moveTo>
                        <a:pt x="48" y="0"/>
                      </a:moveTo>
                      <a:lnTo>
                        <a:pt x="2" y="31"/>
                      </a:lnTo>
                      <a:lnTo>
                        <a:pt x="0" y="32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20" name="Freeform 102"/>
                <p:cNvSpPr>
                  <a:spLocks/>
                </p:cNvSpPr>
                <p:nvPr/>
              </p:nvSpPr>
              <p:spPr bwMode="auto">
                <a:xfrm>
                  <a:off x="3284" y="2126"/>
                  <a:ext cx="49" cy="31"/>
                </a:xfrm>
                <a:custGeom>
                  <a:avLst/>
                  <a:gdLst>
                    <a:gd name="T0" fmla="*/ 48 w 49"/>
                    <a:gd name="T1" fmla="*/ 0 h 31"/>
                    <a:gd name="T2" fmla="*/ 2 w 49"/>
                    <a:gd name="T3" fmla="*/ 29 h 31"/>
                    <a:gd name="T4" fmla="*/ 0 w 49"/>
                    <a:gd name="T5" fmla="*/ 30 h 31"/>
                    <a:gd name="T6" fmla="*/ 0 60000 65536"/>
                    <a:gd name="T7" fmla="*/ 0 60000 65536"/>
                    <a:gd name="T8" fmla="*/ 0 60000 65536"/>
                    <a:gd name="T9" fmla="*/ 0 w 49"/>
                    <a:gd name="T10" fmla="*/ 0 h 31"/>
                    <a:gd name="T11" fmla="*/ 49 w 49"/>
                    <a:gd name="T12" fmla="*/ 31 h 3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9" h="31">
                      <a:moveTo>
                        <a:pt x="48" y="0"/>
                      </a:moveTo>
                      <a:lnTo>
                        <a:pt x="2" y="29"/>
                      </a:lnTo>
                      <a:lnTo>
                        <a:pt x="0" y="30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21" name="Freeform 103"/>
                <p:cNvSpPr>
                  <a:spLocks/>
                </p:cNvSpPr>
                <p:nvPr/>
              </p:nvSpPr>
              <p:spPr bwMode="auto">
                <a:xfrm>
                  <a:off x="3239" y="2156"/>
                  <a:ext cx="46" cy="33"/>
                </a:xfrm>
                <a:custGeom>
                  <a:avLst/>
                  <a:gdLst>
                    <a:gd name="T0" fmla="*/ 45 w 46"/>
                    <a:gd name="T1" fmla="*/ 0 h 33"/>
                    <a:gd name="T2" fmla="*/ 2 w 46"/>
                    <a:gd name="T3" fmla="*/ 32 h 33"/>
                    <a:gd name="T4" fmla="*/ 0 w 46"/>
                    <a:gd name="T5" fmla="*/ 32 h 33"/>
                    <a:gd name="T6" fmla="*/ 0 60000 65536"/>
                    <a:gd name="T7" fmla="*/ 0 60000 65536"/>
                    <a:gd name="T8" fmla="*/ 0 60000 65536"/>
                    <a:gd name="T9" fmla="*/ 0 w 46"/>
                    <a:gd name="T10" fmla="*/ 0 h 33"/>
                    <a:gd name="T11" fmla="*/ 46 w 46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" h="33">
                      <a:moveTo>
                        <a:pt x="45" y="0"/>
                      </a:moveTo>
                      <a:lnTo>
                        <a:pt x="2" y="32"/>
                      </a:lnTo>
                      <a:lnTo>
                        <a:pt x="0" y="32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22" name="Freeform 104"/>
                <p:cNvSpPr>
                  <a:spLocks/>
                </p:cNvSpPr>
                <p:nvPr/>
              </p:nvSpPr>
              <p:spPr bwMode="auto">
                <a:xfrm>
                  <a:off x="3197" y="2188"/>
                  <a:ext cx="45" cy="34"/>
                </a:xfrm>
                <a:custGeom>
                  <a:avLst/>
                  <a:gdLst>
                    <a:gd name="T0" fmla="*/ 44 w 45"/>
                    <a:gd name="T1" fmla="*/ 0 h 34"/>
                    <a:gd name="T2" fmla="*/ 2 w 45"/>
                    <a:gd name="T3" fmla="*/ 33 h 34"/>
                    <a:gd name="T4" fmla="*/ 0 w 45"/>
                    <a:gd name="T5" fmla="*/ 33 h 34"/>
                    <a:gd name="T6" fmla="*/ 0 60000 65536"/>
                    <a:gd name="T7" fmla="*/ 0 60000 65536"/>
                    <a:gd name="T8" fmla="*/ 0 60000 65536"/>
                    <a:gd name="T9" fmla="*/ 0 w 45"/>
                    <a:gd name="T10" fmla="*/ 0 h 34"/>
                    <a:gd name="T11" fmla="*/ 45 w 45"/>
                    <a:gd name="T12" fmla="*/ 34 h 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5" h="34">
                      <a:moveTo>
                        <a:pt x="44" y="0"/>
                      </a:moveTo>
                      <a:lnTo>
                        <a:pt x="2" y="33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23" name="Freeform 105"/>
                <p:cNvSpPr>
                  <a:spLocks/>
                </p:cNvSpPr>
                <p:nvPr/>
              </p:nvSpPr>
              <p:spPr bwMode="auto">
                <a:xfrm>
                  <a:off x="3157" y="2221"/>
                  <a:ext cx="44" cy="34"/>
                </a:xfrm>
                <a:custGeom>
                  <a:avLst/>
                  <a:gdLst>
                    <a:gd name="T0" fmla="*/ 43 w 44"/>
                    <a:gd name="T1" fmla="*/ 0 h 34"/>
                    <a:gd name="T2" fmla="*/ 2 w 44"/>
                    <a:gd name="T3" fmla="*/ 33 h 34"/>
                    <a:gd name="T4" fmla="*/ 0 w 44"/>
                    <a:gd name="T5" fmla="*/ 33 h 34"/>
                    <a:gd name="T6" fmla="*/ 0 60000 65536"/>
                    <a:gd name="T7" fmla="*/ 0 60000 65536"/>
                    <a:gd name="T8" fmla="*/ 0 60000 65536"/>
                    <a:gd name="T9" fmla="*/ 0 w 44"/>
                    <a:gd name="T10" fmla="*/ 0 h 34"/>
                    <a:gd name="T11" fmla="*/ 44 w 44"/>
                    <a:gd name="T12" fmla="*/ 34 h 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4" h="34">
                      <a:moveTo>
                        <a:pt x="43" y="0"/>
                      </a:moveTo>
                      <a:lnTo>
                        <a:pt x="2" y="33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24" name="Freeform 106"/>
                <p:cNvSpPr>
                  <a:spLocks/>
                </p:cNvSpPr>
                <p:nvPr/>
              </p:nvSpPr>
              <p:spPr bwMode="auto">
                <a:xfrm>
                  <a:off x="3129" y="2254"/>
                  <a:ext cx="31" cy="26"/>
                </a:xfrm>
                <a:custGeom>
                  <a:avLst/>
                  <a:gdLst>
                    <a:gd name="T0" fmla="*/ 30 w 31"/>
                    <a:gd name="T1" fmla="*/ 0 h 26"/>
                    <a:gd name="T2" fmla="*/ 2 w 31"/>
                    <a:gd name="T3" fmla="*/ 24 h 26"/>
                    <a:gd name="T4" fmla="*/ 0 w 31"/>
                    <a:gd name="T5" fmla="*/ 25 h 26"/>
                    <a:gd name="T6" fmla="*/ 0 60000 65536"/>
                    <a:gd name="T7" fmla="*/ 0 60000 65536"/>
                    <a:gd name="T8" fmla="*/ 0 60000 65536"/>
                    <a:gd name="T9" fmla="*/ 0 w 31"/>
                    <a:gd name="T10" fmla="*/ 0 h 26"/>
                    <a:gd name="T11" fmla="*/ 31 w 31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" h="26">
                      <a:moveTo>
                        <a:pt x="30" y="0"/>
                      </a:moveTo>
                      <a:lnTo>
                        <a:pt x="2" y="24"/>
                      </a:lnTo>
                      <a:lnTo>
                        <a:pt x="0" y="25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25" name="Freeform 107"/>
                <p:cNvSpPr>
                  <a:spLocks/>
                </p:cNvSpPr>
                <p:nvPr/>
              </p:nvSpPr>
              <p:spPr bwMode="auto">
                <a:xfrm>
                  <a:off x="3103" y="2276"/>
                  <a:ext cx="29" cy="24"/>
                </a:xfrm>
                <a:custGeom>
                  <a:avLst/>
                  <a:gdLst>
                    <a:gd name="T0" fmla="*/ 28 w 29"/>
                    <a:gd name="T1" fmla="*/ 0 h 24"/>
                    <a:gd name="T2" fmla="*/ 2 w 29"/>
                    <a:gd name="T3" fmla="*/ 23 h 24"/>
                    <a:gd name="T4" fmla="*/ 0 w 29"/>
                    <a:gd name="T5" fmla="*/ 23 h 2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24"/>
                    <a:gd name="T11" fmla="*/ 29 w 29"/>
                    <a:gd name="T12" fmla="*/ 24 h 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24">
                      <a:moveTo>
                        <a:pt x="28" y="0"/>
                      </a:moveTo>
                      <a:lnTo>
                        <a:pt x="2" y="23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26" name="Freeform 108"/>
                <p:cNvSpPr>
                  <a:spLocks/>
                </p:cNvSpPr>
                <p:nvPr/>
              </p:nvSpPr>
              <p:spPr bwMode="auto">
                <a:xfrm>
                  <a:off x="3076" y="2299"/>
                  <a:ext cx="29" cy="25"/>
                </a:xfrm>
                <a:custGeom>
                  <a:avLst/>
                  <a:gdLst>
                    <a:gd name="T0" fmla="*/ 28 w 29"/>
                    <a:gd name="T1" fmla="*/ 0 h 25"/>
                    <a:gd name="T2" fmla="*/ 2 w 29"/>
                    <a:gd name="T3" fmla="*/ 23 h 25"/>
                    <a:gd name="T4" fmla="*/ 0 w 29"/>
                    <a:gd name="T5" fmla="*/ 24 h 25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25"/>
                    <a:gd name="T11" fmla="*/ 29 w 29"/>
                    <a:gd name="T12" fmla="*/ 25 h 2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25">
                      <a:moveTo>
                        <a:pt x="28" y="0"/>
                      </a:moveTo>
                      <a:lnTo>
                        <a:pt x="2" y="23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27" name="Freeform 109"/>
                <p:cNvSpPr>
                  <a:spLocks/>
                </p:cNvSpPr>
                <p:nvPr/>
              </p:nvSpPr>
              <p:spPr bwMode="auto">
                <a:xfrm>
                  <a:off x="3051" y="2322"/>
                  <a:ext cx="28" cy="25"/>
                </a:xfrm>
                <a:custGeom>
                  <a:avLst/>
                  <a:gdLst>
                    <a:gd name="T0" fmla="*/ 27 w 28"/>
                    <a:gd name="T1" fmla="*/ 0 h 25"/>
                    <a:gd name="T2" fmla="*/ 2 w 28"/>
                    <a:gd name="T3" fmla="*/ 23 h 25"/>
                    <a:gd name="T4" fmla="*/ 0 w 28"/>
                    <a:gd name="T5" fmla="*/ 24 h 25"/>
                    <a:gd name="T6" fmla="*/ 0 60000 65536"/>
                    <a:gd name="T7" fmla="*/ 0 60000 65536"/>
                    <a:gd name="T8" fmla="*/ 0 60000 65536"/>
                    <a:gd name="T9" fmla="*/ 0 w 28"/>
                    <a:gd name="T10" fmla="*/ 0 h 25"/>
                    <a:gd name="T11" fmla="*/ 28 w 28"/>
                    <a:gd name="T12" fmla="*/ 25 h 2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" h="25">
                      <a:moveTo>
                        <a:pt x="27" y="0"/>
                      </a:moveTo>
                      <a:lnTo>
                        <a:pt x="2" y="23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28" name="Freeform 110"/>
                <p:cNvSpPr>
                  <a:spLocks/>
                </p:cNvSpPr>
                <p:nvPr/>
              </p:nvSpPr>
              <p:spPr bwMode="auto">
                <a:xfrm>
                  <a:off x="3023" y="2344"/>
                  <a:ext cx="30" cy="25"/>
                </a:xfrm>
                <a:custGeom>
                  <a:avLst/>
                  <a:gdLst>
                    <a:gd name="T0" fmla="*/ 29 w 30"/>
                    <a:gd name="T1" fmla="*/ 0 h 25"/>
                    <a:gd name="T2" fmla="*/ 2 w 30"/>
                    <a:gd name="T3" fmla="*/ 23 h 25"/>
                    <a:gd name="T4" fmla="*/ 0 w 30"/>
                    <a:gd name="T5" fmla="*/ 24 h 25"/>
                    <a:gd name="T6" fmla="*/ 0 60000 65536"/>
                    <a:gd name="T7" fmla="*/ 0 60000 65536"/>
                    <a:gd name="T8" fmla="*/ 0 60000 65536"/>
                    <a:gd name="T9" fmla="*/ 0 w 30"/>
                    <a:gd name="T10" fmla="*/ 0 h 25"/>
                    <a:gd name="T11" fmla="*/ 30 w 30"/>
                    <a:gd name="T12" fmla="*/ 25 h 2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0" h="25">
                      <a:moveTo>
                        <a:pt x="29" y="0"/>
                      </a:moveTo>
                      <a:lnTo>
                        <a:pt x="2" y="23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29" name="Freeform 111"/>
                <p:cNvSpPr>
                  <a:spLocks/>
                </p:cNvSpPr>
                <p:nvPr/>
              </p:nvSpPr>
              <p:spPr bwMode="auto">
                <a:xfrm>
                  <a:off x="2996" y="2367"/>
                  <a:ext cx="30" cy="25"/>
                </a:xfrm>
                <a:custGeom>
                  <a:avLst/>
                  <a:gdLst>
                    <a:gd name="T0" fmla="*/ 29 w 30"/>
                    <a:gd name="T1" fmla="*/ 0 h 25"/>
                    <a:gd name="T2" fmla="*/ 2 w 30"/>
                    <a:gd name="T3" fmla="*/ 23 h 25"/>
                    <a:gd name="T4" fmla="*/ 0 w 30"/>
                    <a:gd name="T5" fmla="*/ 24 h 25"/>
                    <a:gd name="T6" fmla="*/ 0 60000 65536"/>
                    <a:gd name="T7" fmla="*/ 0 60000 65536"/>
                    <a:gd name="T8" fmla="*/ 0 60000 65536"/>
                    <a:gd name="T9" fmla="*/ 0 w 30"/>
                    <a:gd name="T10" fmla="*/ 0 h 25"/>
                    <a:gd name="T11" fmla="*/ 30 w 30"/>
                    <a:gd name="T12" fmla="*/ 25 h 2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0" h="25">
                      <a:moveTo>
                        <a:pt x="29" y="0"/>
                      </a:moveTo>
                      <a:lnTo>
                        <a:pt x="2" y="23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30" name="Freeform 112"/>
                <p:cNvSpPr>
                  <a:spLocks/>
                </p:cNvSpPr>
                <p:nvPr/>
              </p:nvSpPr>
              <p:spPr bwMode="auto">
                <a:xfrm>
                  <a:off x="2970" y="2390"/>
                  <a:ext cx="29" cy="26"/>
                </a:xfrm>
                <a:custGeom>
                  <a:avLst/>
                  <a:gdLst>
                    <a:gd name="T0" fmla="*/ 28 w 29"/>
                    <a:gd name="T1" fmla="*/ 0 h 26"/>
                    <a:gd name="T2" fmla="*/ 2 w 29"/>
                    <a:gd name="T3" fmla="*/ 24 h 26"/>
                    <a:gd name="T4" fmla="*/ 0 w 29"/>
                    <a:gd name="T5" fmla="*/ 25 h 26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26"/>
                    <a:gd name="T11" fmla="*/ 29 w 29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26">
                      <a:moveTo>
                        <a:pt x="28" y="0"/>
                      </a:moveTo>
                      <a:lnTo>
                        <a:pt x="2" y="24"/>
                      </a:lnTo>
                      <a:lnTo>
                        <a:pt x="0" y="25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31" name="Freeform 113"/>
                <p:cNvSpPr>
                  <a:spLocks/>
                </p:cNvSpPr>
                <p:nvPr/>
              </p:nvSpPr>
              <p:spPr bwMode="auto">
                <a:xfrm>
                  <a:off x="2944" y="2413"/>
                  <a:ext cx="28" cy="24"/>
                </a:xfrm>
                <a:custGeom>
                  <a:avLst/>
                  <a:gdLst>
                    <a:gd name="T0" fmla="*/ 27 w 28"/>
                    <a:gd name="T1" fmla="*/ 0 h 24"/>
                    <a:gd name="T2" fmla="*/ 2 w 28"/>
                    <a:gd name="T3" fmla="*/ 22 h 24"/>
                    <a:gd name="T4" fmla="*/ 0 w 28"/>
                    <a:gd name="T5" fmla="*/ 23 h 24"/>
                    <a:gd name="T6" fmla="*/ 0 60000 65536"/>
                    <a:gd name="T7" fmla="*/ 0 60000 65536"/>
                    <a:gd name="T8" fmla="*/ 0 60000 65536"/>
                    <a:gd name="T9" fmla="*/ 0 w 28"/>
                    <a:gd name="T10" fmla="*/ 0 h 24"/>
                    <a:gd name="T11" fmla="*/ 28 w 28"/>
                    <a:gd name="T12" fmla="*/ 24 h 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" h="24">
                      <a:moveTo>
                        <a:pt x="27" y="0"/>
                      </a:moveTo>
                      <a:lnTo>
                        <a:pt x="2" y="22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32" name="Freeform 114"/>
                <p:cNvSpPr>
                  <a:spLocks/>
                </p:cNvSpPr>
                <p:nvPr/>
              </p:nvSpPr>
              <p:spPr bwMode="auto">
                <a:xfrm>
                  <a:off x="2917" y="2435"/>
                  <a:ext cx="29" cy="25"/>
                </a:xfrm>
                <a:custGeom>
                  <a:avLst/>
                  <a:gdLst>
                    <a:gd name="T0" fmla="*/ 28 w 29"/>
                    <a:gd name="T1" fmla="*/ 0 h 25"/>
                    <a:gd name="T2" fmla="*/ 2 w 29"/>
                    <a:gd name="T3" fmla="*/ 23 h 25"/>
                    <a:gd name="T4" fmla="*/ 0 w 29"/>
                    <a:gd name="T5" fmla="*/ 24 h 25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25"/>
                    <a:gd name="T11" fmla="*/ 29 w 29"/>
                    <a:gd name="T12" fmla="*/ 25 h 2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25">
                      <a:moveTo>
                        <a:pt x="28" y="0"/>
                      </a:moveTo>
                      <a:lnTo>
                        <a:pt x="2" y="23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33" name="Freeform 115"/>
                <p:cNvSpPr>
                  <a:spLocks/>
                </p:cNvSpPr>
                <p:nvPr/>
              </p:nvSpPr>
              <p:spPr bwMode="auto">
                <a:xfrm>
                  <a:off x="2889" y="2459"/>
                  <a:ext cx="30" cy="24"/>
                </a:xfrm>
                <a:custGeom>
                  <a:avLst/>
                  <a:gdLst>
                    <a:gd name="T0" fmla="*/ 29 w 30"/>
                    <a:gd name="T1" fmla="*/ 0 h 24"/>
                    <a:gd name="T2" fmla="*/ 2 w 30"/>
                    <a:gd name="T3" fmla="*/ 22 h 24"/>
                    <a:gd name="T4" fmla="*/ 0 w 30"/>
                    <a:gd name="T5" fmla="*/ 23 h 24"/>
                    <a:gd name="T6" fmla="*/ 0 60000 65536"/>
                    <a:gd name="T7" fmla="*/ 0 60000 65536"/>
                    <a:gd name="T8" fmla="*/ 0 60000 65536"/>
                    <a:gd name="T9" fmla="*/ 0 w 30"/>
                    <a:gd name="T10" fmla="*/ 0 h 24"/>
                    <a:gd name="T11" fmla="*/ 30 w 30"/>
                    <a:gd name="T12" fmla="*/ 24 h 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0" h="24">
                      <a:moveTo>
                        <a:pt x="29" y="0"/>
                      </a:moveTo>
                      <a:lnTo>
                        <a:pt x="2" y="22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34" name="Freeform 116"/>
                <p:cNvSpPr>
                  <a:spLocks/>
                </p:cNvSpPr>
                <p:nvPr/>
              </p:nvSpPr>
              <p:spPr bwMode="auto">
                <a:xfrm>
                  <a:off x="2875" y="2481"/>
                  <a:ext cx="17" cy="16"/>
                </a:xfrm>
                <a:custGeom>
                  <a:avLst/>
                  <a:gdLst>
                    <a:gd name="T0" fmla="*/ 16 w 17"/>
                    <a:gd name="T1" fmla="*/ 0 h 16"/>
                    <a:gd name="T2" fmla="*/ 2 w 17"/>
                    <a:gd name="T3" fmla="*/ 14 h 16"/>
                    <a:gd name="T4" fmla="*/ 0 w 17"/>
                    <a:gd name="T5" fmla="*/ 15 h 16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6"/>
                    <a:gd name="T11" fmla="*/ 17 w 17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6">
                      <a:moveTo>
                        <a:pt x="16" y="0"/>
                      </a:moveTo>
                      <a:lnTo>
                        <a:pt x="2" y="14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35" name="Freeform 117"/>
                <p:cNvSpPr>
                  <a:spLocks/>
                </p:cNvSpPr>
                <p:nvPr/>
              </p:nvSpPr>
              <p:spPr bwMode="auto">
                <a:xfrm>
                  <a:off x="2860" y="2494"/>
                  <a:ext cx="19" cy="17"/>
                </a:xfrm>
                <a:custGeom>
                  <a:avLst/>
                  <a:gdLst>
                    <a:gd name="T0" fmla="*/ 18 w 19"/>
                    <a:gd name="T1" fmla="*/ 0 h 17"/>
                    <a:gd name="T2" fmla="*/ 2 w 19"/>
                    <a:gd name="T3" fmla="*/ 15 h 17"/>
                    <a:gd name="T4" fmla="*/ 0 w 19"/>
                    <a:gd name="T5" fmla="*/ 16 h 17"/>
                    <a:gd name="T6" fmla="*/ 0 60000 65536"/>
                    <a:gd name="T7" fmla="*/ 0 60000 65536"/>
                    <a:gd name="T8" fmla="*/ 0 60000 65536"/>
                    <a:gd name="T9" fmla="*/ 0 w 19"/>
                    <a:gd name="T10" fmla="*/ 0 h 17"/>
                    <a:gd name="T11" fmla="*/ 19 w 19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" h="17">
                      <a:moveTo>
                        <a:pt x="18" y="0"/>
                      </a:moveTo>
                      <a:lnTo>
                        <a:pt x="2" y="15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36" name="Freeform 118"/>
                <p:cNvSpPr>
                  <a:spLocks/>
                </p:cNvSpPr>
                <p:nvPr/>
              </p:nvSpPr>
              <p:spPr bwMode="auto">
                <a:xfrm>
                  <a:off x="2843" y="2509"/>
                  <a:ext cx="19" cy="13"/>
                </a:xfrm>
                <a:custGeom>
                  <a:avLst/>
                  <a:gdLst>
                    <a:gd name="T0" fmla="*/ 18 w 19"/>
                    <a:gd name="T1" fmla="*/ 0 h 13"/>
                    <a:gd name="T2" fmla="*/ 2 w 19"/>
                    <a:gd name="T3" fmla="*/ 12 h 13"/>
                    <a:gd name="T4" fmla="*/ 0 w 19"/>
                    <a:gd name="T5" fmla="*/ 12 h 13"/>
                    <a:gd name="T6" fmla="*/ 0 60000 65536"/>
                    <a:gd name="T7" fmla="*/ 0 60000 65536"/>
                    <a:gd name="T8" fmla="*/ 0 60000 65536"/>
                    <a:gd name="T9" fmla="*/ 0 w 19"/>
                    <a:gd name="T10" fmla="*/ 0 h 13"/>
                    <a:gd name="T11" fmla="*/ 19 w 19"/>
                    <a:gd name="T12" fmla="*/ 13 h 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" h="13">
                      <a:moveTo>
                        <a:pt x="18" y="0"/>
                      </a:moveTo>
                      <a:lnTo>
                        <a:pt x="2" y="12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37" name="Freeform 119"/>
                <p:cNvSpPr>
                  <a:spLocks/>
                </p:cNvSpPr>
                <p:nvPr/>
              </p:nvSpPr>
              <p:spPr bwMode="auto">
                <a:xfrm>
                  <a:off x="2830" y="2521"/>
                  <a:ext cx="18" cy="15"/>
                </a:xfrm>
                <a:custGeom>
                  <a:avLst/>
                  <a:gdLst>
                    <a:gd name="T0" fmla="*/ 17 w 18"/>
                    <a:gd name="T1" fmla="*/ 0 h 15"/>
                    <a:gd name="T2" fmla="*/ 0 w 18"/>
                    <a:gd name="T3" fmla="*/ 13 h 15"/>
                    <a:gd name="T4" fmla="*/ 0 w 18"/>
                    <a:gd name="T5" fmla="*/ 14 h 15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15"/>
                    <a:gd name="T11" fmla="*/ 18 w 18"/>
                    <a:gd name="T12" fmla="*/ 15 h 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15">
                      <a:moveTo>
                        <a:pt x="17" y="0"/>
                      </a:moveTo>
                      <a:lnTo>
                        <a:pt x="0" y="13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38" name="Freeform 120"/>
                <p:cNvSpPr>
                  <a:spLocks/>
                </p:cNvSpPr>
                <p:nvPr/>
              </p:nvSpPr>
              <p:spPr bwMode="auto">
                <a:xfrm>
                  <a:off x="2814" y="2533"/>
                  <a:ext cx="17" cy="16"/>
                </a:xfrm>
                <a:custGeom>
                  <a:avLst/>
                  <a:gdLst>
                    <a:gd name="T0" fmla="*/ 16 w 17"/>
                    <a:gd name="T1" fmla="*/ 0 h 16"/>
                    <a:gd name="T2" fmla="*/ 2 w 17"/>
                    <a:gd name="T3" fmla="*/ 14 h 16"/>
                    <a:gd name="T4" fmla="*/ 0 w 17"/>
                    <a:gd name="T5" fmla="*/ 15 h 16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6"/>
                    <a:gd name="T11" fmla="*/ 17 w 17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6">
                      <a:moveTo>
                        <a:pt x="16" y="0"/>
                      </a:moveTo>
                      <a:lnTo>
                        <a:pt x="2" y="14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39" name="Freeform 121"/>
                <p:cNvSpPr>
                  <a:spLocks/>
                </p:cNvSpPr>
                <p:nvPr/>
              </p:nvSpPr>
              <p:spPr bwMode="auto">
                <a:xfrm>
                  <a:off x="2799" y="2547"/>
                  <a:ext cx="18" cy="15"/>
                </a:xfrm>
                <a:custGeom>
                  <a:avLst/>
                  <a:gdLst>
                    <a:gd name="T0" fmla="*/ 17 w 18"/>
                    <a:gd name="T1" fmla="*/ 0 h 15"/>
                    <a:gd name="T2" fmla="*/ 2 w 18"/>
                    <a:gd name="T3" fmla="*/ 13 h 15"/>
                    <a:gd name="T4" fmla="*/ 0 w 18"/>
                    <a:gd name="T5" fmla="*/ 14 h 15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15"/>
                    <a:gd name="T11" fmla="*/ 18 w 18"/>
                    <a:gd name="T12" fmla="*/ 15 h 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15">
                      <a:moveTo>
                        <a:pt x="17" y="0"/>
                      </a:moveTo>
                      <a:lnTo>
                        <a:pt x="2" y="13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40" name="Freeform 122"/>
                <p:cNvSpPr>
                  <a:spLocks/>
                </p:cNvSpPr>
                <p:nvPr/>
              </p:nvSpPr>
              <p:spPr bwMode="auto">
                <a:xfrm>
                  <a:off x="2786" y="2561"/>
                  <a:ext cx="15" cy="15"/>
                </a:xfrm>
                <a:custGeom>
                  <a:avLst/>
                  <a:gdLst>
                    <a:gd name="T0" fmla="*/ 14 w 15"/>
                    <a:gd name="T1" fmla="*/ 0 h 15"/>
                    <a:gd name="T2" fmla="*/ 0 w 15"/>
                    <a:gd name="T3" fmla="*/ 13 h 15"/>
                    <a:gd name="T4" fmla="*/ 0 w 15"/>
                    <a:gd name="T5" fmla="*/ 14 h 15"/>
                    <a:gd name="T6" fmla="*/ 0 60000 65536"/>
                    <a:gd name="T7" fmla="*/ 0 60000 65536"/>
                    <a:gd name="T8" fmla="*/ 0 60000 65536"/>
                    <a:gd name="T9" fmla="*/ 0 w 15"/>
                    <a:gd name="T10" fmla="*/ 0 h 15"/>
                    <a:gd name="T11" fmla="*/ 15 w 15"/>
                    <a:gd name="T12" fmla="*/ 15 h 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" h="15">
                      <a:moveTo>
                        <a:pt x="14" y="0"/>
                      </a:moveTo>
                      <a:lnTo>
                        <a:pt x="0" y="13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41" name="Line 123"/>
                <p:cNvSpPr>
                  <a:spLocks noChangeShapeType="1"/>
                </p:cNvSpPr>
                <p:nvPr/>
              </p:nvSpPr>
              <p:spPr bwMode="auto">
                <a:xfrm flipH="1">
                  <a:off x="2754" y="2583"/>
                  <a:ext cx="52" cy="1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42" name="Freeform 124"/>
                <p:cNvSpPr>
                  <a:spLocks/>
                </p:cNvSpPr>
                <p:nvPr/>
              </p:nvSpPr>
              <p:spPr bwMode="auto">
                <a:xfrm>
                  <a:off x="2754" y="2588"/>
                  <a:ext cx="16" cy="13"/>
                </a:xfrm>
                <a:custGeom>
                  <a:avLst/>
                  <a:gdLst>
                    <a:gd name="T0" fmla="*/ 15 w 16"/>
                    <a:gd name="T1" fmla="*/ 0 h 13"/>
                    <a:gd name="T2" fmla="*/ 2 w 16"/>
                    <a:gd name="T3" fmla="*/ 11 h 13"/>
                    <a:gd name="T4" fmla="*/ 0 w 16"/>
                    <a:gd name="T5" fmla="*/ 12 h 13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13"/>
                    <a:gd name="T11" fmla="*/ 16 w 16"/>
                    <a:gd name="T12" fmla="*/ 13 h 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13">
                      <a:moveTo>
                        <a:pt x="15" y="0"/>
                      </a:moveTo>
                      <a:lnTo>
                        <a:pt x="2" y="11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43" name="Freeform 125"/>
                <p:cNvSpPr>
                  <a:spLocks/>
                </p:cNvSpPr>
                <p:nvPr/>
              </p:nvSpPr>
              <p:spPr bwMode="auto">
                <a:xfrm>
                  <a:off x="2737" y="2599"/>
                  <a:ext cx="19" cy="16"/>
                </a:xfrm>
                <a:custGeom>
                  <a:avLst/>
                  <a:gdLst>
                    <a:gd name="T0" fmla="*/ 18 w 19"/>
                    <a:gd name="T1" fmla="*/ 0 h 16"/>
                    <a:gd name="T2" fmla="*/ 2 w 19"/>
                    <a:gd name="T3" fmla="*/ 14 h 16"/>
                    <a:gd name="T4" fmla="*/ 0 w 19"/>
                    <a:gd name="T5" fmla="*/ 15 h 16"/>
                    <a:gd name="T6" fmla="*/ 0 60000 65536"/>
                    <a:gd name="T7" fmla="*/ 0 60000 65536"/>
                    <a:gd name="T8" fmla="*/ 0 60000 65536"/>
                    <a:gd name="T9" fmla="*/ 0 w 19"/>
                    <a:gd name="T10" fmla="*/ 0 h 16"/>
                    <a:gd name="T11" fmla="*/ 19 w 19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" h="16">
                      <a:moveTo>
                        <a:pt x="18" y="0"/>
                      </a:moveTo>
                      <a:lnTo>
                        <a:pt x="2" y="14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44" name="Freeform 126"/>
                <p:cNvSpPr>
                  <a:spLocks/>
                </p:cNvSpPr>
                <p:nvPr/>
              </p:nvSpPr>
              <p:spPr bwMode="auto">
                <a:xfrm>
                  <a:off x="2707" y="2613"/>
                  <a:ext cx="35" cy="24"/>
                </a:xfrm>
                <a:custGeom>
                  <a:avLst/>
                  <a:gdLst>
                    <a:gd name="T0" fmla="*/ 34 w 35"/>
                    <a:gd name="T1" fmla="*/ 0 h 24"/>
                    <a:gd name="T2" fmla="*/ 2 w 35"/>
                    <a:gd name="T3" fmla="*/ 23 h 24"/>
                    <a:gd name="T4" fmla="*/ 0 w 35"/>
                    <a:gd name="T5" fmla="*/ 23 h 24"/>
                    <a:gd name="T6" fmla="*/ 0 60000 65536"/>
                    <a:gd name="T7" fmla="*/ 0 60000 65536"/>
                    <a:gd name="T8" fmla="*/ 0 60000 65536"/>
                    <a:gd name="T9" fmla="*/ 0 w 35"/>
                    <a:gd name="T10" fmla="*/ 0 h 24"/>
                    <a:gd name="T11" fmla="*/ 35 w 35"/>
                    <a:gd name="T12" fmla="*/ 24 h 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5" h="24">
                      <a:moveTo>
                        <a:pt x="34" y="0"/>
                      </a:moveTo>
                      <a:lnTo>
                        <a:pt x="2" y="23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45" name="Line 127"/>
                <p:cNvSpPr>
                  <a:spLocks noChangeShapeType="1"/>
                </p:cNvSpPr>
                <p:nvPr/>
              </p:nvSpPr>
              <p:spPr bwMode="auto">
                <a:xfrm flipH="1">
                  <a:off x="2663" y="2647"/>
                  <a:ext cx="67" cy="1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46" name="Freeform 128"/>
                <p:cNvSpPr>
                  <a:spLocks/>
                </p:cNvSpPr>
                <p:nvPr/>
              </p:nvSpPr>
              <p:spPr bwMode="auto">
                <a:xfrm>
                  <a:off x="2644" y="2656"/>
                  <a:ext cx="35" cy="22"/>
                </a:xfrm>
                <a:custGeom>
                  <a:avLst/>
                  <a:gdLst>
                    <a:gd name="T0" fmla="*/ 34 w 35"/>
                    <a:gd name="T1" fmla="*/ 0 h 22"/>
                    <a:gd name="T2" fmla="*/ 2 w 35"/>
                    <a:gd name="T3" fmla="*/ 20 h 22"/>
                    <a:gd name="T4" fmla="*/ 0 w 35"/>
                    <a:gd name="T5" fmla="*/ 21 h 22"/>
                    <a:gd name="T6" fmla="*/ 0 60000 65536"/>
                    <a:gd name="T7" fmla="*/ 0 60000 65536"/>
                    <a:gd name="T8" fmla="*/ 0 60000 65536"/>
                    <a:gd name="T9" fmla="*/ 0 w 35"/>
                    <a:gd name="T10" fmla="*/ 0 h 22"/>
                    <a:gd name="T11" fmla="*/ 35 w 35"/>
                    <a:gd name="T12" fmla="*/ 22 h 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5" h="22">
                      <a:moveTo>
                        <a:pt x="34" y="0"/>
                      </a:moveTo>
                      <a:lnTo>
                        <a:pt x="2" y="20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47" name="Freeform 129"/>
                <p:cNvSpPr>
                  <a:spLocks/>
                </p:cNvSpPr>
                <p:nvPr/>
              </p:nvSpPr>
              <p:spPr bwMode="auto">
                <a:xfrm>
                  <a:off x="2609" y="2676"/>
                  <a:ext cx="39" cy="20"/>
                </a:xfrm>
                <a:custGeom>
                  <a:avLst/>
                  <a:gdLst>
                    <a:gd name="T0" fmla="*/ 38 w 39"/>
                    <a:gd name="T1" fmla="*/ 0 h 20"/>
                    <a:gd name="T2" fmla="*/ 2 w 39"/>
                    <a:gd name="T3" fmla="*/ 18 h 20"/>
                    <a:gd name="T4" fmla="*/ 0 w 39"/>
                    <a:gd name="T5" fmla="*/ 19 h 20"/>
                    <a:gd name="T6" fmla="*/ 0 60000 65536"/>
                    <a:gd name="T7" fmla="*/ 0 60000 65536"/>
                    <a:gd name="T8" fmla="*/ 0 60000 65536"/>
                    <a:gd name="T9" fmla="*/ 0 w 39"/>
                    <a:gd name="T10" fmla="*/ 0 h 20"/>
                    <a:gd name="T11" fmla="*/ 39 w 39"/>
                    <a:gd name="T12" fmla="*/ 20 h 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" h="20">
                      <a:moveTo>
                        <a:pt x="38" y="0"/>
                      </a:moveTo>
                      <a:lnTo>
                        <a:pt x="2" y="18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48" name="Freeform 130"/>
                <p:cNvSpPr>
                  <a:spLocks/>
                </p:cNvSpPr>
                <p:nvPr/>
              </p:nvSpPr>
              <p:spPr bwMode="auto">
                <a:xfrm>
                  <a:off x="2572" y="2695"/>
                  <a:ext cx="39" cy="20"/>
                </a:xfrm>
                <a:custGeom>
                  <a:avLst/>
                  <a:gdLst>
                    <a:gd name="T0" fmla="*/ 38 w 39"/>
                    <a:gd name="T1" fmla="*/ 0 h 20"/>
                    <a:gd name="T2" fmla="*/ 2 w 39"/>
                    <a:gd name="T3" fmla="*/ 18 h 20"/>
                    <a:gd name="T4" fmla="*/ 0 w 39"/>
                    <a:gd name="T5" fmla="*/ 19 h 20"/>
                    <a:gd name="T6" fmla="*/ 0 60000 65536"/>
                    <a:gd name="T7" fmla="*/ 0 60000 65536"/>
                    <a:gd name="T8" fmla="*/ 0 60000 65536"/>
                    <a:gd name="T9" fmla="*/ 0 w 39"/>
                    <a:gd name="T10" fmla="*/ 0 h 20"/>
                    <a:gd name="T11" fmla="*/ 39 w 39"/>
                    <a:gd name="T12" fmla="*/ 20 h 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" h="20">
                      <a:moveTo>
                        <a:pt x="38" y="0"/>
                      </a:moveTo>
                      <a:lnTo>
                        <a:pt x="2" y="18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49" name="Freeform 131"/>
                <p:cNvSpPr>
                  <a:spLocks/>
                </p:cNvSpPr>
                <p:nvPr/>
              </p:nvSpPr>
              <p:spPr bwMode="auto">
                <a:xfrm>
                  <a:off x="2532" y="2712"/>
                  <a:ext cx="43" cy="20"/>
                </a:xfrm>
                <a:custGeom>
                  <a:avLst/>
                  <a:gdLst>
                    <a:gd name="T0" fmla="*/ 42 w 43"/>
                    <a:gd name="T1" fmla="*/ 0 h 20"/>
                    <a:gd name="T2" fmla="*/ 0 w 43"/>
                    <a:gd name="T3" fmla="*/ 18 h 20"/>
                    <a:gd name="T4" fmla="*/ 0 w 43"/>
                    <a:gd name="T5" fmla="*/ 19 h 20"/>
                    <a:gd name="T6" fmla="*/ 0 60000 65536"/>
                    <a:gd name="T7" fmla="*/ 0 60000 65536"/>
                    <a:gd name="T8" fmla="*/ 0 60000 65536"/>
                    <a:gd name="T9" fmla="*/ 0 w 43"/>
                    <a:gd name="T10" fmla="*/ 0 h 20"/>
                    <a:gd name="T11" fmla="*/ 43 w 43"/>
                    <a:gd name="T12" fmla="*/ 20 h 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" h="20">
                      <a:moveTo>
                        <a:pt x="42" y="0"/>
                      </a:moveTo>
                      <a:lnTo>
                        <a:pt x="0" y="18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50" name="Freeform 132"/>
                <p:cNvSpPr>
                  <a:spLocks/>
                </p:cNvSpPr>
                <p:nvPr/>
              </p:nvSpPr>
              <p:spPr bwMode="auto">
                <a:xfrm>
                  <a:off x="2493" y="2729"/>
                  <a:ext cx="40" cy="18"/>
                </a:xfrm>
                <a:custGeom>
                  <a:avLst/>
                  <a:gdLst>
                    <a:gd name="T0" fmla="*/ 39 w 40"/>
                    <a:gd name="T1" fmla="*/ 0 h 18"/>
                    <a:gd name="T2" fmla="*/ 2 w 40"/>
                    <a:gd name="T3" fmla="*/ 16 h 18"/>
                    <a:gd name="T4" fmla="*/ 0 w 40"/>
                    <a:gd name="T5" fmla="*/ 17 h 18"/>
                    <a:gd name="T6" fmla="*/ 0 60000 65536"/>
                    <a:gd name="T7" fmla="*/ 0 60000 65536"/>
                    <a:gd name="T8" fmla="*/ 0 60000 65536"/>
                    <a:gd name="T9" fmla="*/ 0 w 40"/>
                    <a:gd name="T10" fmla="*/ 0 h 18"/>
                    <a:gd name="T11" fmla="*/ 40 w 40"/>
                    <a:gd name="T12" fmla="*/ 18 h 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" h="18">
                      <a:moveTo>
                        <a:pt x="39" y="0"/>
                      </a:moveTo>
                      <a:lnTo>
                        <a:pt x="2" y="16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51" name="Freeform 133"/>
                <p:cNvSpPr>
                  <a:spLocks/>
                </p:cNvSpPr>
                <p:nvPr/>
              </p:nvSpPr>
              <p:spPr bwMode="auto">
                <a:xfrm>
                  <a:off x="2452" y="2745"/>
                  <a:ext cx="42" cy="17"/>
                </a:xfrm>
                <a:custGeom>
                  <a:avLst/>
                  <a:gdLst>
                    <a:gd name="T0" fmla="*/ 41 w 42"/>
                    <a:gd name="T1" fmla="*/ 0 h 17"/>
                    <a:gd name="T2" fmla="*/ 2 w 42"/>
                    <a:gd name="T3" fmla="*/ 15 h 17"/>
                    <a:gd name="T4" fmla="*/ 0 w 42"/>
                    <a:gd name="T5" fmla="*/ 16 h 17"/>
                    <a:gd name="T6" fmla="*/ 0 60000 65536"/>
                    <a:gd name="T7" fmla="*/ 0 60000 65536"/>
                    <a:gd name="T8" fmla="*/ 0 60000 65536"/>
                    <a:gd name="T9" fmla="*/ 0 w 42"/>
                    <a:gd name="T10" fmla="*/ 0 h 17"/>
                    <a:gd name="T11" fmla="*/ 42 w 42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" h="17">
                      <a:moveTo>
                        <a:pt x="41" y="0"/>
                      </a:moveTo>
                      <a:lnTo>
                        <a:pt x="2" y="15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52" name="Freeform 134"/>
                <p:cNvSpPr>
                  <a:spLocks/>
                </p:cNvSpPr>
                <p:nvPr/>
              </p:nvSpPr>
              <p:spPr bwMode="auto">
                <a:xfrm>
                  <a:off x="2411" y="2760"/>
                  <a:ext cx="43" cy="17"/>
                </a:xfrm>
                <a:custGeom>
                  <a:avLst/>
                  <a:gdLst>
                    <a:gd name="T0" fmla="*/ 42 w 43"/>
                    <a:gd name="T1" fmla="*/ 0 h 17"/>
                    <a:gd name="T2" fmla="*/ 2 w 43"/>
                    <a:gd name="T3" fmla="*/ 15 h 17"/>
                    <a:gd name="T4" fmla="*/ 0 w 43"/>
                    <a:gd name="T5" fmla="*/ 16 h 17"/>
                    <a:gd name="T6" fmla="*/ 0 60000 65536"/>
                    <a:gd name="T7" fmla="*/ 0 60000 65536"/>
                    <a:gd name="T8" fmla="*/ 0 60000 65536"/>
                    <a:gd name="T9" fmla="*/ 0 w 43"/>
                    <a:gd name="T10" fmla="*/ 0 h 17"/>
                    <a:gd name="T11" fmla="*/ 43 w 43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" h="17">
                      <a:moveTo>
                        <a:pt x="42" y="0"/>
                      </a:moveTo>
                      <a:lnTo>
                        <a:pt x="2" y="15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53" name="Freeform 135"/>
                <p:cNvSpPr>
                  <a:spLocks/>
                </p:cNvSpPr>
                <p:nvPr/>
              </p:nvSpPr>
              <p:spPr bwMode="auto">
                <a:xfrm>
                  <a:off x="2368" y="2775"/>
                  <a:ext cx="45" cy="17"/>
                </a:xfrm>
                <a:custGeom>
                  <a:avLst/>
                  <a:gdLst>
                    <a:gd name="T0" fmla="*/ 44 w 45"/>
                    <a:gd name="T1" fmla="*/ 0 h 17"/>
                    <a:gd name="T2" fmla="*/ 2 w 45"/>
                    <a:gd name="T3" fmla="*/ 15 h 17"/>
                    <a:gd name="T4" fmla="*/ 0 w 45"/>
                    <a:gd name="T5" fmla="*/ 16 h 17"/>
                    <a:gd name="T6" fmla="*/ 0 60000 65536"/>
                    <a:gd name="T7" fmla="*/ 0 60000 65536"/>
                    <a:gd name="T8" fmla="*/ 0 60000 65536"/>
                    <a:gd name="T9" fmla="*/ 0 w 45"/>
                    <a:gd name="T10" fmla="*/ 0 h 17"/>
                    <a:gd name="T11" fmla="*/ 45 w 45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5" h="17">
                      <a:moveTo>
                        <a:pt x="44" y="0"/>
                      </a:moveTo>
                      <a:lnTo>
                        <a:pt x="2" y="15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54" name="Freeform 136"/>
                <p:cNvSpPr>
                  <a:spLocks/>
                </p:cNvSpPr>
                <p:nvPr/>
              </p:nvSpPr>
              <p:spPr bwMode="auto">
                <a:xfrm>
                  <a:off x="2334" y="2789"/>
                  <a:ext cx="36" cy="13"/>
                </a:xfrm>
                <a:custGeom>
                  <a:avLst/>
                  <a:gdLst>
                    <a:gd name="T0" fmla="*/ 35 w 36"/>
                    <a:gd name="T1" fmla="*/ 0 h 13"/>
                    <a:gd name="T2" fmla="*/ 2 w 36"/>
                    <a:gd name="T3" fmla="*/ 11 h 13"/>
                    <a:gd name="T4" fmla="*/ 0 w 36"/>
                    <a:gd name="T5" fmla="*/ 12 h 13"/>
                    <a:gd name="T6" fmla="*/ 0 60000 65536"/>
                    <a:gd name="T7" fmla="*/ 0 60000 65536"/>
                    <a:gd name="T8" fmla="*/ 0 60000 65536"/>
                    <a:gd name="T9" fmla="*/ 0 w 36"/>
                    <a:gd name="T10" fmla="*/ 0 h 13"/>
                    <a:gd name="T11" fmla="*/ 36 w 36"/>
                    <a:gd name="T12" fmla="*/ 13 h 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" h="13">
                      <a:moveTo>
                        <a:pt x="35" y="0"/>
                      </a:moveTo>
                      <a:lnTo>
                        <a:pt x="2" y="11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55" name="Freeform 137"/>
                <p:cNvSpPr>
                  <a:spLocks/>
                </p:cNvSpPr>
                <p:nvPr/>
              </p:nvSpPr>
              <p:spPr bwMode="auto">
                <a:xfrm>
                  <a:off x="2301" y="2801"/>
                  <a:ext cx="34" cy="13"/>
                </a:xfrm>
                <a:custGeom>
                  <a:avLst/>
                  <a:gdLst>
                    <a:gd name="T0" fmla="*/ 33 w 34"/>
                    <a:gd name="T1" fmla="*/ 0 h 13"/>
                    <a:gd name="T2" fmla="*/ 2 w 34"/>
                    <a:gd name="T3" fmla="*/ 11 h 13"/>
                    <a:gd name="T4" fmla="*/ 0 w 34"/>
                    <a:gd name="T5" fmla="*/ 12 h 13"/>
                    <a:gd name="T6" fmla="*/ 0 60000 65536"/>
                    <a:gd name="T7" fmla="*/ 0 60000 65536"/>
                    <a:gd name="T8" fmla="*/ 0 60000 65536"/>
                    <a:gd name="T9" fmla="*/ 0 w 34"/>
                    <a:gd name="T10" fmla="*/ 0 h 13"/>
                    <a:gd name="T11" fmla="*/ 34 w 34"/>
                    <a:gd name="T12" fmla="*/ 13 h 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4" h="13">
                      <a:moveTo>
                        <a:pt x="33" y="0"/>
                      </a:moveTo>
                      <a:lnTo>
                        <a:pt x="2" y="11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56" name="Freeform 138"/>
                <p:cNvSpPr>
                  <a:spLocks/>
                </p:cNvSpPr>
                <p:nvPr/>
              </p:nvSpPr>
              <p:spPr bwMode="auto">
                <a:xfrm>
                  <a:off x="2263" y="2812"/>
                  <a:ext cx="40" cy="12"/>
                </a:xfrm>
                <a:custGeom>
                  <a:avLst/>
                  <a:gdLst>
                    <a:gd name="T0" fmla="*/ 39 w 40"/>
                    <a:gd name="T1" fmla="*/ 0 h 12"/>
                    <a:gd name="T2" fmla="*/ 2 w 40"/>
                    <a:gd name="T3" fmla="*/ 10 h 12"/>
                    <a:gd name="T4" fmla="*/ 0 w 40"/>
                    <a:gd name="T5" fmla="*/ 11 h 12"/>
                    <a:gd name="T6" fmla="*/ 0 60000 65536"/>
                    <a:gd name="T7" fmla="*/ 0 60000 65536"/>
                    <a:gd name="T8" fmla="*/ 0 60000 65536"/>
                    <a:gd name="T9" fmla="*/ 0 w 40"/>
                    <a:gd name="T10" fmla="*/ 0 h 12"/>
                    <a:gd name="T11" fmla="*/ 40 w 40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" h="12">
                      <a:moveTo>
                        <a:pt x="39" y="0"/>
                      </a:moveTo>
                      <a:lnTo>
                        <a:pt x="2" y="10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57" name="Freeform 139"/>
                <p:cNvSpPr>
                  <a:spLocks/>
                </p:cNvSpPr>
                <p:nvPr/>
              </p:nvSpPr>
              <p:spPr bwMode="auto">
                <a:xfrm>
                  <a:off x="2228" y="2822"/>
                  <a:ext cx="37" cy="12"/>
                </a:xfrm>
                <a:custGeom>
                  <a:avLst/>
                  <a:gdLst>
                    <a:gd name="T0" fmla="*/ 36 w 37"/>
                    <a:gd name="T1" fmla="*/ 0 h 12"/>
                    <a:gd name="T2" fmla="*/ 2 w 37"/>
                    <a:gd name="T3" fmla="*/ 11 h 12"/>
                    <a:gd name="T4" fmla="*/ 0 w 37"/>
                    <a:gd name="T5" fmla="*/ 11 h 12"/>
                    <a:gd name="T6" fmla="*/ 0 60000 65536"/>
                    <a:gd name="T7" fmla="*/ 0 60000 65536"/>
                    <a:gd name="T8" fmla="*/ 0 60000 65536"/>
                    <a:gd name="T9" fmla="*/ 0 w 37"/>
                    <a:gd name="T10" fmla="*/ 0 h 12"/>
                    <a:gd name="T11" fmla="*/ 37 w 37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" h="12">
                      <a:moveTo>
                        <a:pt x="36" y="0"/>
                      </a:moveTo>
                      <a:lnTo>
                        <a:pt x="2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58" name="Freeform 140"/>
                <p:cNvSpPr>
                  <a:spLocks/>
                </p:cNvSpPr>
                <p:nvPr/>
              </p:nvSpPr>
              <p:spPr bwMode="auto">
                <a:xfrm>
                  <a:off x="2193" y="2833"/>
                  <a:ext cx="39" cy="13"/>
                </a:xfrm>
                <a:custGeom>
                  <a:avLst/>
                  <a:gdLst>
                    <a:gd name="T0" fmla="*/ 38 w 39"/>
                    <a:gd name="T1" fmla="*/ 0 h 13"/>
                    <a:gd name="T2" fmla="*/ 2 w 39"/>
                    <a:gd name="T3" fmla="*/ 11 h 13"/>
                    <a:gd name="T4" fmla="*/ 0 w 39"/>
                    <a:gd name="T5" fmla="*/ 12 h 13"/>
                    <a:gd name="T6" fmla="*/ 0 60000 65536"/>
                    <a:gd name="T7" fmla="*/ 0 60000 65536"/>
                    <a:gd name="T8" fmla="*/ 0 60000 65536"/>
                    <a:gd name="T9" fmla="*/ 0 w 39"/>
                    <a:gd name="T10" fmla="*/ 0 h 13"/>
                    <a:gd name="T11" fmla="*/ 39 w 39"/>
                    <a:gd name="T12" fmla="*/ 13 h 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" h="13">
                      <a:moveTo>
                        <a:pt x="38" y="0"/>
                      </a:moveTo>
                      <a:lnTo>
                        <a:pt x="2" y="11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59" name="Freeform 141"/>
                <p:cNvSpPr>
                  <a:spLocks/>
                </p:cNvSpPr>
                <p:nvPr/>
              </p:nvSpPr>
              <p:spPr bwMode="auto">
                <a:xfrm>
                  <a:off x="2157" y="2843"/>
                  <a:ext cx="40" cy="11"/>
                </a:xfrm>
                <a:custGeom>
                  <a:avLst/>
                  <a:gdLst>
                    <a:gd name="T0" fmla="*/ 39 w 40"/>
                    <a:gd name="T1" fmla="*/ 0 h 11"/>
                    <a:gd name="T2" fmla="*/ 2 w 40"/>
                    <a:gd name="T3" fmla="*/ 10 h 11"/>
                    <a:gd name="T4" fmla="*/ 0 w 40"/>
                    <a:gd name="T5" fmla="*/ 10 h 11"/>
                    <a:gd name="T6" fmla="*/ 0 60000 65536"/>
                    <a:gd name="T7" fmla="*/ 0 60000 65536"/>
                    <a:gd name="T8" fmla="*/ 0 60000 65536"/>
                    <a:gd name="T9" fmla="*/ 0 w 40"/>
                    <a:gd name="T10" fmla="*/ 0 h 11"/>
                    <a:gd name="T11" fmla="*/ 40 w 40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" h="11">
                      <a:moveTo>
                        <a:pt x="39" y="0"/>
                      </a:moveTo>
                      <a:lnTo>
                        <a:pt x="2" y="1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60" name="Freeform 142"/>
                <p:cNvSpPr>
                  <a:spLocks/>
                </p:cNvSpPr>
                <p:nvPr/>
              </p:nvSpPr>
              <p:spPr bwMode="auto">
                <a:xfrm>
                  <a:off x="2122" y="2853"/>
                  <a:ext cx="36" cy="12"/>
                </a:xfrm>
                <a:custGeom>
                  <a:avLst/>
                  <a:gdLst>
                    <a:gd name="T0" fmla="*/ 35 w 36"/>
                    <a:gd name="T1" fmla="*/ 0 h 12"/>
                    <a:gd name="T2" fmla="*/ 2 w 36"/>
                    <a:gd name="T3" fmla="*/ 10 h 12"/>
                    <a:gd name="T4" fmla="*/ 0 w 36"/>
                    <a:gd name="T5" fmla="*/ 11 h 12"/>
                    <a:gd name="T6" fmla="*/ 0 60000 65536"/>
                    <a:gd name="T7" fmla="*/ 0 60000 65536"/>
                    <a:gd name="T8" fmla="*/ 0 60000 65536"/>
                    <a:gd name="T9" fmla="*/ 0 w 36"/>
                    <a:gd name="T10" fmla="*/ 0 h 12"/>
                    <a:gd name="T11" fmla="*/ 36 w 36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" h="12">
                      <a:moveTo>
                        <a:pt x="35" y="0"/>
                      </a:moveTo>
                      <a:lnTo>
                        <a:pt x="2" y="10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61" name="Freeform 143"/>
                <p:cNvSpPr>
                  <a:spLocks/>
                </p:cNvSpPr>
                <p:nvPr/>
              </p:nvSpPr>
              <p:spPr bwMode="auto">
                <a:xfrm>
                  <a:off x="2084" y="2864"/>
                  <a:ext cx="40" cy="11"/>
                </a:xfrm>
                <a:custGeom>
                  <a:avLst/>
                  <a:gdLst>
                    <a:gd name="T0" fmla="*/ 39 w 40"/>
                    <a:gd name="T1" fmla="*/ 0 h 11"/>
                    <a:gd name="T2" fmla="*/ 2 w 40"/>
                    <a:gd name="T3" fmla="*/ 9 h 11"/>
                    <a:gd name="T4" fmla="*/ 0 w 40"/>
                    <a:gd name="T5" fmla="*/ 10 h 11"/>
                    <a:gd name="T6" fmla="*/ 0 60000 65536"/>
                    <a:gd name="T7" fmla="*/ 0 60000 65536"/>
                    <a:gd name="T8" fmla="*/ 0 60000 65536"/>
                    <a:gd name="T9" fmla="*/ 0 w 40"/>
                    <a:gd name="T10" fmla="*/ 0 h 11"/>
                    <a:gd name="T11" fmla="*/ 40 w 40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" h="11">
                      <a:moveTo>
                        <a:pt x="39" y="0"/>
                      </a:moveTo>
                      <a:lnTo>
                        <a:pt x="2" y="9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62" name="Freeform 144"/>
                <p:cNvSpPr>
                  <a:spLocks/>
                </p:cNvSpPr>
                <p:nvPr/>
              </p:nvSpPr>
              <p:spPr bwMode="auto">
                <a:xfrm>
                  <a:off x="2048" y="2873"/>
                  <a:ext cx="40" cy="10"/>
                </a:xfrm>
                <a:custGeom>
                  <a:avLst/>
                  <a:gdLst>
                    <a:gd name="T0" fmla="*/ 39 w 40"/>
                    <a:gd name="T1" fmla="*/ 0 h 10"/>
                    <a:gd name="T2" fmla="*/ 2 w 40"/>
                    <a:gd name="T3" fmla="*/ 9 h 10"/>
                    <a:gd name="T4" fmla="*/ 0 w 40"/>
                    <a:gd name="T5" fmla="*/ 9 h 10"/>
                    <a:gd name="T6" fmla="*/ 0 60000 65536"/>
                    <a:gd name="T7" fmla="*/ 0 60000 65536"/>
                    <a:gd name="T8" fmla="*/ 0 60000 65536"/>
                    <a:gd name="T9" fmla="*/ 0 w 40"/>
                    <a:gd name="T10" fmla="*/ 0 h 10"/>
                    <a:gd name="T11" fmla="*/ 40 w 40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" h="10">
                      <a:moveTo>
                        <a:pt x="39" y="0"/>
                      </a:moveTo>
                      <a:lnTo>
                        <a:pt x="2" y="9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63" name="Freeform 145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41" cy="12"/>
                </a:xfrm>
                <a:custGeom>
                  <a:avLst/>
                  <a:gdLst>
                    <a:gd name="T0" fmla="*/ 40 w 41"/>
                    <a:gd name="T1" fmla="*/ 0 h 12"/>
                    <a:gd name="T2" fmla="*/ 2 w 41"/>
                    <a:gd name="T3" fmla="*/ 10 h 12"/>
                    <a:gd name="T4" fmla="*/ 0 w 41"/>
                    <a:gd name="T5" fmla="*/ 11 h 12"/>
                    <a:gd name="T6" fmla="*/ 0 60000 65536"/>
                    <a:gd name="T7" fmla="*/ 0 60000 65536"/>
                    <a:gd name="T8" fmla="*/ 0 60000 65536"/>
                    <a:gd name="T9" fmla="*/ 0 w 41"/>
                    <a:gd name="T10" fmla="*/ 0 h 12"/>
                    <a:gd name="T11" fmla="*/ 41 w 41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1" h="12">
                      <a:moveTo>
                        <a:pt x="40" y="0"/>
                      </a:moveTo>
                      <a:lnTo>
                        <a:pt x="2" y="10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64" name="Freeform 146"/>
                <p:cNvSpPr>
                  <a:spLocks/>
                </p:cNvSpPr>
                <p:nvPr/>
              </p:nvSpPr>
              <p:spPr bwMode="auto">
                <a:xfrm>
                  <a:off x="1980" y="2893"/>
                  <a:ext cx="34" cy="8"/>
                </a:xfrm>
                <a:custGeom>
                  <a:avLst/>
                  <a:gdLst>
                    <a:gd name="T0" fmla="*/ 33 w 34"/>
                    <a:gd name="T1" fmla="*/ 0 h 8"/>
                    <a:gd name="T2" fmla="*/ 2 w 34"/>
                    <a:gd name="T3" fmla="*/ 6 h 8"/>
                    <a:gd name="T4" fmla="*/ 0 w 34"/>
                    <a:gd name="T5" fmla="*/ 7 h 8"/>
                    <a:gd name="T6" fmla="*/ 0 60000 65536"/>
                    <a:gd name="T7" fmla="*/ 0 60000 65536"/>
                    <a:gd name="T8" fmla="*/ 0 60000 65536"/>
                    <a:gd name="T9" fmla="*/ 0 w 34"/>
                    <a:gd name="T10" fmla="*/ 0 h 8"/>
                    <a:gd name="T11" fmla="*/ 34 w 34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4" h="8">
                      <a:moveTo>
                        <a:pt x="33" y="0"/>
                      </a:moveTo>
                      <a:lnTo>
                        <a:pt x="2" y="6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65" name="Freeform 147"/>
                <p:cNvSpPr>
                  <a:spLocks/>
                </p:cNvSpPr>
                <p:nvPr/>
              </p:nvSpPr>
              <p:spPr bwMode="auto">
                <a:xfrm>
                  <a:off x="1947" y="2899"/>
                  <a:ext cx="34" cy="9"/>
                </a:xfrm>
                <a:custGeom>
                  <a:avLst/>
                  <a:gdLst>
                    <a:gd name="T0" fmla="*/ 33 w 34"/>
                    <a:gd name="T1" fmla="*/ 0 h 9"/>
                    <a:gd name="T2" fmla="*/ 2 w 34"/>
                    <a:gd name="T3" fmla="*/ 8 h 9"/>
                    <a:gd name="T4" fmla="*/ 0 w 34"/>
                    <a:gd name="T5" fmla="*/ 8 h 9"/>
                    <a:gd name="T6" fmla="*/ 0 60000 65536"/>
                    <a:gd name="T7" fmla="*/ 0 60000 65536"/>
                    <a:gd name="T8" fmla="*/ 0 60000 65536"/>
                    <a:gd name="T9" fmla="*/ 0 w 34"/>
                    <a:gd name="T10" fmla="*/ 0 h 9"/>
                    <a:gd name="T11" fmla="*/ 34 w 34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4" h="9">
                      <a:moveTo>
                        <a:pt x="33" y="0"/>
                      </a:moveTo>
                      <a:lnTo>
                        <a:pt x="2" y="8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66" name="Freeform 148"/>
                <p:cNvSpPr>
                  <a:spLocks/>
                </p:cNvSpPr>
                <p:nvPr/>
              </p:nvSpPr>
              <p:spPr bwMode="auto">
                <a:xfrm>
                  <a:off x="1920" y="2907"/>
                  <a:ext cx="32" cy="9"/>
                </a:xfrm>
                <a:custGeom>
                  <a:avLst/>
                  <a:gdLst>
                    <a:gd name="T0" fmla="*/ 31 w 32"/>
                    <a:gd name="T1" fmla="*/ 0 h 9"/>
                    <a:gd name="T2" fmla="*/ 0 w 32"/>
                    <a:gd name="T3" fmla="*/ 7 h 9"/>
                    <a:gd name="T4" fmla="*/ 0 w 32"/>
                    <a:gd name="T5" fmla="*/ 8 h 9"/>
                    <a:gd name="T6" fmla="*/ 0 60000 65536"/>
                    <a:gd name="T7" fmla="*/ 0 60000 65536"/>
                    <a:gd name="T8" fmla="*/ 0 60000 65536"/>
                    <a:gd name="T9" fmla="*/ 0 w 32"/>
                    <a:gd name="T10" fmla="*/ 0 h 9"/>
                    <a:gd name="T11" fmla="*/ 32 w 32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" h="9">
                      <a:moveTo>
                        <a:pt x="31" y="0"/>
                      </a:moveTo>
                      <a:lnTo>
                        <a:pt x="0" y="7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67" name="Freeform 149"/>
                <p:cNvSpPr>
                  <a:spLocks/>
                </p:cNvSpPr>
                <p:nvPr/>
              </p:nvSpPr>
              <p:spPr bwMode="auto">
                <a:xfrm>
                  <a:off x="1888" y="2913"/>
                  <a:ext cx="33" cy="9"/>
                </a:xfrm>
                <a:custGeom>
                  <a:avLst/>
                  <a:gdLst>
                    <a:gd name="T0" fmla="*/ 32 w 33"/>
                    <a:gd name="T1" fmla="*/ 0 h 9"/>
                    <a:gd name="T2" fmla="*/ 0 w 33"/>
                    <a:gd name="T3" fmla="*/ 7 h 9"/>
                    <a:gd name="T4" fmla="*/ 0 w 33"/>
                    <a:gd name="T5" fmla="*/ 8 h 9"/>
                    <a:gd name="T6" fmla="*/ 0 60000 65536"/>
                    <a:gd name="T7" fmla="*/ 0 60000 65536"/>
                    <a:gd name="T8" fmla="*/ 0 60000 65536"/>
                    <a:gd name="T9" fmla="*/ 0 w 33"/>
                    <a:gd name="T10" fmla="*/ 0 h 9"/>
                    <a:gd name="T11" fmla="*/ 33 w 33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" h="9">
                      <a:moveTo>
                        <a:pt x="32" y="0"/>
                      </a:moveTo>
                      <a:lnTo>
                        <a:pt x="0" y="7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68" name="Freeform 150"/>
                <p:cNvSpPr>
                  <a:spLocks/>
                </p:cNvSpPr>
                <p:nvPr/>
              </p:nvSpPr>
              <p:spPr bwMode="auto">
                <a:xfrm>
                  <a:off x="1857" y="2920"/>
                  <a:ext cx="32" cy="9"/>
                </a:xfrm>
                <a:custGeom>
                  <a:avLst/>
                  <a:gdLst>
                    <a:gd name="T0" fmla="*/ 31 w 32"/>
                    <a:gd name="T1" fmla="*/ 0 h 9"/>
                    <a:gd name="T2" fmla="*/ 2 w 32"/>
                    <a:gd name="T3" fmla="*/ 7 h 9"/>
                    <a:gd name="T4" fmla="*/ 0 w 32"/>
                    <a:gd name="T5" fmla="*/ 8 h 9"/>
                    <a:gd name="T6" fmla="*/ 0 60000 65536"/>
                    <a:gd name="T7" fmla="*/ 0 60000 65536"/>
                    <a:gd name="T8" fmla="*/ 0 60000 65536"/>
                    <a:gd name="T9" fmla="*/ 0 w 32"/>
                    <a:gd name="T10" fmla="*/ 0 h 9"/>
                    <a:gd name="T11" fmla="*/ 32 w 32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" h="9">
                      <a:moveTo>
                        <a:pt x="31" y="0"/>
                      </a:moveTo>
                      <a:lnTo>
                        <a:pt x="2" y="7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69" name="Freeform 151"/>
                <p:cNvSpPr>
                  <a:spLocks/>
                </p:cNvSpPr>
                <p:nvPr/>
              </p:nvSpPr>
              <p:spPr bwMode="auto">
                <a:xfrm>
                  <a:off x="1823" y="2928"/>
                  <a:ext cx="36" cy="6"/>
                </a:xfrm>
                <a:custGeom>
                  <a:avLst/>
                  <a:gdLst>
                    <a:gd name="T0" fmla="*/ 35 w 36"/>
                    <a:gd name="T1" fmla="*/ 0 h 6"/>
                    <a:gd name="T2" fmla="*/ 2 w 36"/>
                    <a:gd name="T3" fmla="*/ 4 h 6"/>
                    <a:gd name="T4" fmla="*/ 0 w 36"/>
                    <a:gd name="T5" fmla="*/ 5 h 6"/>
                    <a:gd name="T6" fmla="*/ 0 60000 65536"/>
                    <a:gd name="T7" fmla="*/ 0 60000 65536"/>
                    <a:gd name="T8" fmla="*/ 0 60000 65536"/>
                    <a:gd name="T9" fmla="*/ 0 w 36"/>
                    <a:gd name="T10" fmla="*/ 0 h 6"/>
                    <a:gd name="T11" fmla="*/ 36 w 3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" h="6">
                      <a:moveTo>
                        <a:pt x="35" y="0"/>
                      </a:moveTo>
                      <a:lnTo>
                        <a:pt x="2" y="4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70" name="Freeform 152"/>
                <p:cNvSpPr>
                  <a:spLocks/>
                </p:cNvSpPr>
                <p:nvPr/>
              </p:nvSpPr>
              <p:spPr bwMode="auto">
                <a:xfrm>
                  <a:off x="1792" y="2933"/>
                  <a:ext cx="33" cy="8"/>
                </a:xfrm>
                <a:custGeom>
                  <a:avLst/>
                  <a:gdLst>
                    <a:gd name="T0" fmla="*/ 32 w 33"/>
                    <a:gd name="T1" fmla="*/ 0 h 8"/>
                    <a:gd name="T2" fmla="*/ 2 w 33"/>
                    <a:gd name="T3" fmla="*/ 7 h 8"/>
                    <a:gd name="T4" fmla="*/ 0 w 33"/>
                    <a:gd name="T5" fmla="*/ 7 h 8"/>
                    <a:gd name="T6" fmla="*/ 0 60000 65536"/>
                    <a:gd name="T7" fmla="*/ 0 60000 65536"/>
                    <a:gd name="T8" fmla="*/ 0 60000 65536"/>
                    <a:gd name="T9" fmla="*/ 0 w 33"/>
                    <a:gd name="T10" fmla="*/ 0 h 8"/>
                    <a:gd name="T11" fmla="*/ 33 w 33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" h="8">
                      <a:moveTo>
                        <a:pt x="32" y="0"/>
                      </a:moveTo>
                      <a:lnTo>
                        <a:pt x="2" y="7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71" name="Freeform 153"/>
                <p:cNvSpPr>
                  <a:spLocks/>
                </p:cNvSpPr>
                <p:nvPr/>
              </p:nvSpPr>
              <p:spPr bwMode="auto">
                <a:xfrm>
                  <a:off x="1757" y="2940"/>
                  <a:ext cx="37" cy="7"/>
                </a:xfrm>
                <a:custGeom>
                  <a:avLst/>
                  <a:gdLst>
                    <a:gd name="T0" fmla="*/ 36 w 37"/>
                    <a:gd name="T1" fmla="*/ 0 h 7"/>
                    <a:gd name="T2" fmla="*/ 2 w 37"/>
                    <a:gd name="T3" fmla="*/ 5 h 7"/>
                    <a:gd name="T4" fmla="*/ 0 w 37"/>
                    <a:gd name="T5" fmla="*/ 6 h 7"/>
                    <a:gd name="T6" fmla="*/ 0 60000 65536"/>
                    <a:gd name="T7" fmla="*/ 0 60000 65536"/>
                    <a:gd name="T8" fmla="*/ 0 60000 65536"/>
                    <a:gd name="T9" fmla="*/ 0 w 37"/>
                    <a:gd name="T10" fmla="*/ 0 h 7"/>
                    <a:gd name="T11" fmla="*/ 37 w 37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" h="7">
                      <a:moveTo>
                        <a:pt x="36" y="0"/>
                      </a:moveTo>
                      <a:lnTo>
                        <a:pt x="2" y="5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72" name="Freeform 154"/>
                <p:cNvSpPr>
                  <a:spLocks/>
                </p:cNvSpPr>
                <p:nvPr/>
              </p:nvSpPr>
              <p:spPr bwMode="auto">
                <a:xfrm>
                  <a:off x="1726" y="2945"/>
                  <a:ext cx="36" cy="8"/>
                </a:xfrm>
                <a:custGeom>
                  <a:avLst/>
                  <a:gdLst>
                    <a:gd name="T0" fmla="*/ 35 w 36"/>
                    <a:gd name="T1" fmla="*/ 0 h 8"/>
                    <a:gd name="T2" fmla="*/ 2 w 36"/>
                    <a:gd name="T3" fmla="*/ 7 h 8"/>
                    <a:gd name="T4" fmla="*/ 0 w 36"/>
                    <a:gd name="T5" fmla="*/ 7 h 8"/>
                    <a:gd name="T6" fmla="*/ 0 60000 65536"/>
                    <a:gd name="T7" fmla="*/ 0 60000 65536"/>
                    <a:gd name="T8" fmla="*/ 0 60000 65536"/>
                    <a:gd name="T9" fmla="*/ 0 w 36"/>
                    <a:gd name="T10" fmla="*/ 0 h 8"/>
                    <a:gd name="T11" fmla="*/ 36 w 36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" h="8">
                      <a:moveTo>
                        <a:pt x="35" y="0"/>
                      </a:moveTo>
                      <a:lnTo>
                        <a:pt x="2" y="7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73" name="Freeform 155"/>
                <p:cNvSpPr>
                  <a:spLocks/>
                </p:cNvSpPr>
                <p:nvPr/>
              </p:nvSpPr>
              <p:spPr bwMode="auto">
                <a:xfrm>
                  <a:off x="1695" y="2952"/>
                  <a:ext cx="35" cy="8"/>
                </a:xfrm>
                <a:custGeom>
                  <a:avLst/>
                  <a:gdLst>
                    <a:gd name="T0" fmla="*/ 34 w 35"/>
                    <a:gd name="T1" fmla="*/ 0 h 8"/>
                    <a:gd name="T2" fmla="*/ 2 w 35"/>
                    <a:gd name="T3" fmla="*/ 6 h 8"/>
                    <a:gd name="T4" fmla="*/ 0 w 35"/>
                    <a:gd name="T5" fmla="*/ 7 h 8"/>
                    <a:gd name="T6" fmla="*/ 0 60000 65536"/>
                    <a:gd name="T7" fmla="*/ 0 60000 65536"/>
                    <a:gd name="T8" fmla="*/ 0 60000 65536"/>
                    <a:gd name="T9" fmla="*/ 0 w 35"/>
                    <a:gd name="T10" fmla="*/ 0 h 8"/>
                    <a:gd name="T11" fmla="*/ 35 w 35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5" h="8">
                      <a:moveTo>
                        <a:pt x="34" y="0"/>
                      </a:moveTo>
                      <a:lnTo>
                        <a:pt x="2" y="6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74" name="Freeform 156"/>
                <p:cNvSpPr>
                  <a:spLocks/>
                </p:cNvSpPr>
                <p:nvPr/>
              </p:nvSpPr>
              <p:spPr bwMode="auto">
                <a:xfrm>
                  <a:off x="1660" y="2958"/>
                  <a:ext cx="39" cy="9"/>
                </a:xfrm>
                <a:custGeom>
                  <a:avLst/>
                  <a:gdLst>
                    <a:gd name="T0" fmla="*/ 38 w 39"/>
                    <a:gd name="T1" fmla="*/ 0 h 9"/>
                    <a:gd name="T2" fmla="*/ 2 w 39"/>
                    <a:gd name="T3" fmla="*/ 7 h 9"/>
                    <a:gd name="T4" fmla="*/ 0 w 39"/>
                    <a:gd name="T5" fmla="*/ 8 h 9"/>
                    <a:gd name="T6" fmla="*/ 0 60000 65536"/>
                    <a:gd name="T7" fmla="*/ 0 60000 65536"/>
                    <a:gd name="T8" fmla="*/ 0 60000 65536"/>
                    <a:gd name="T9" fmla="*/ 0 w 39"/>
                    <a:gd name="T10" fmla="*/ 0 h 9"/>
                    <a:gd name="T11" fmla="*/ 39 w 39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" h="9">
                      <a:moveTo>
                        <a:pt x="38" y="0"/>
                      </a:moveTo>
                      <a:lnTo>
                        <a:pt x="2" y="7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75" name="Freeform 157"/>
                <p:cNvSpPr>
                  <a:spLocks/>
                </p:cNvSpPr>
                <p:nvPr/>
              </p:nvSpPr>
              <p:spPr bwMode="auto">
                <a:xfrm>
                  <a:off x="1626" y="2964"/>
                  <a:ext cx="36" cy="6"/>
                </a:xfrm>
                <a:custGeom>
                  <a:avLst/>
                  <a:gdLst>
                    <a:gd name="T0" fmla="*/ 35 w 36"/>
                    <a:gd name="T1" fmla="*/ 0 h 6"/>
                    <a:gd name="T2" fmla="*/ 2 w 36"/>
                    <a:gd name="T3" fmla="*/ 5 h 6"/>
                    <a:gd name="T4" fmla="*/ 0 w 36"/>
                    <a:gd name="T5" fmla="*/ 5 h 6"/>
                    <a:gd name="T6" fmla="*/ 0 60000 65536"/>
                    <a:gd name="T7" fmla="*/ 0 60000 65536"/>
                    <a:gd name="T8" fmla="*/ 0 60000 65536"/>
                    <a:gd name="T9" fmla="*/ 0 w 36"/>
                    <a:gd name="T10" fmla="*/ 0 h 6"/>
                    <a:gd name="T11" fmla="*/ 36 w 3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" h="6">
                      <a:moveTo>
                        <a:pt x="35" y="0"/>
                      </a:moveTo>
                      <a:lnTo>
                        <a:pt x="2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76" name="Freeform 158"/>
                <p:cNvSpPr>
                  <a:spLocks/>
                </p:cNvSpPr>
                <p:nvPr/>
              </p:nvSpPr>
              <p:spPr bwMode="auto">
                <a:xfrm>
                  <a:off x="1591" y="2969"/>
                  <a:ext cx="36" cy="4"/>
                </a:xfrm>
                <a:custGeom>
                  <a:avLst/>
                  <a:gdLst>
                    <a:gd name="T0" fmla="*/ 35 w 36"/>
                    <a:gd name="T1" fmla="*/ 0 h 4"/>
                    <a:gd name="T2" fmla="*/ 2 w 36"/>
                    <a:gd name="T3" fmla="*/ 3 h 4"/>
                    <a:gd name="T4" fmla="*/ 0 w 36"/>
                    <a:gd name="T5" fmla="*/ 3 h 4"/>
                    <a:gd name="T6" fmla="*/ 0 60000 65536"/>
                    <a:gd name="T7" fmla="*/ 0 60000 65536"/>
                    <a:gd name="T8" fmla="*/ 0 60000 65536"/>
                    <a:gd name="T9" fmla="*/ 0 w 36"/>
                    <a:gd name="T10" fmla="*/ 0 h 4"/>
                    <a:gd name="T11" fmla="*/ 36 w 36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" h="4">
                      <a:moveTo>
                        <a:pt x="35" y="0"/>
                      </a:moveTo>
                      <a:lnTo>
                        <a:pt x="2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77" name="Freeform 159"/>
                <p:cNvSpPr>
                  <a:spLocks/>
                </p:cNvSpPr>
                <p:nvPr/>
              </p:nvSpPr>
              <p:spPr bwMode="auto">
                <a:xfrm>
                  <a:off x="1555" y="2972"/>
                  <a:ext cx="37" cy="5"/>
                </a:xfrm>
                <a:custGeom>
                  <a:avLst/>
                  <a:gdLst>
                    <a:gd name="T0" fmla="*/ 36 w 37"/>
                    <a:gd name="T1" fmla="*/ 0 h 5"/>
                    <a:gd name="T2" fmla="*/ 2 w 37"/>
                    <a:gd name="T3" fmla="*/ 3 h 5"/>
                    <a:gd name="T4" fmla="*/ 0 w 37"/>
                    <a:gd name="T5" fmla="*/ 4 h 5"/>
                    <a:gd name="T6" fmla="*/ 0 60000 65536"/>
                    <a:gd name="T7" fmla="*/ 0 60000 65536"/>
                    <a:gd name="T8" fmla="*/ 0 60000 65536"/>
                    <a:gd name="T9" fmla="*/ 0 w 37"/>
                    <a:gd name="T10" fmla="*/ 0 h 5"/>
                    <a:gd name="T11" fmla="*/ 37 w 37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" h="5">
                      <a:moveTo>
                        <a:pt x="36" y="0"/>
                      </a:moveTo>
                      <a:lnTo>
                        <a:pt x="2" y="3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78" name="Freeform 160"/>
                <p:cNvSpPr>
                  <a:spLocks/>
                </p:cNvSpPr>
                <p:nvPr/>
              </p:nvSpPr>
              <p:spPr bwMode="auto">
                <a:xfrm>
                  <a:off x="1520" y="2976"/>
                  <a:ext cx="37" cy="4"/>
                </a:xfrm>
                <a:custGeom>
                  <a:avLst/>
                  <a:gdLst>
                    <a:gd name="T0" fmla="*/ 36 w 37"/>
                    <a:gd name="T1" fmla="*/ 0 h 4"/>
                    <a:gd name="T2" fmla="*/ 0 w 37"/>
                    <a:gd name="T3" fmla="*/ 2 h 4"/>
                    <a:gd name="T4" fmla="*/ 0 w 37"/>
                    <a:gd name="T5" fmla="*/ 3 h 4"/>
                    <a:gd name="T6" fmla="*/ 0 60000 65536"/>
                    <a:gd name="T7" fmla="*/ 0 60000 65536"/>
                    <a:gd name="T8" fmla="*/ 0 60000 65536"/>
                    <a:gd name="T9" fmla="*/ 0 w 37"/>
                    <a:gd name="T10" fmla="*/ 0 h 4"/>
                    <a:gd name="T11" fmla="*/ 37 w 37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" h="4">
                      <a:moveTo>
                        <a:pt x="36" y="0"/>
                      </a:moveTo>
                      <a:lnTo>
                        <a:pt x="0" y="2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79" name="Freeform 161"/>
                <p:cNvSpPr>
                  <a:spLocks/>
                </p:cNvSpPr>
                <p:nvPr/>
              </p:nvSpPr>
              <p:spPr bwMode="auto">
                <a:xfrm>
                  <a:off x="1481" y="2977"/>
                  <a:ext cx="40" cy="3"/>
                </a:xfrm>
                <a:custGeom>
                  <a:avLst/>
                  <a:gdLst>
                    <a:gd name="T0" fmla="*/ 39 w 40"/>
                    <a:gd name="T1" fmla="*/ 0 h 3"/>
                    <a:gd name="T2" fmla="*/ 2 w 40"/>
                    <a:gd name="T3" fmla="*/ 1 h 3"/>
                    <a:gd name="T4" fmla="*/ 0 w 40"/>
                    <a:gd name="T5" fmla="*/ 2 h 3"/>
                    <a:gd name="T6" fmla="*/ 0 60000 65536"/>
                    <a:gd name="T7" fmla="*/ 0 60000 65536"/>
                    <a:gd name="T8" fmla="*/ 0 60000 65536"/>
                    <a:gd name="T9" fmla="*/ 0 w 40"/>
                    <a:gd name="T10" fmla="*/ 0 h 3"/>
                    <a:gd name="T11" fmla="*/ 40 w 40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" h="3">
                      <a:moveTo>
                        <a:pt x="39" y="0"/>
                      </a:moveTo>
                      <a:lnTo>
                        <a:pt x="2" y="1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80" name="Freeform 162"/>
                <p:cNvSpPr>
                  <a:spLocks/>
                </p:cNvSpPr>
                <p:nvPr/>
              </p:nvSpPr>
              <p:spPr bwMode="auto">
                <a:xfrm>
                  <a:off x="1446" y="2979"/>
                  <a:ext cx="38" cy="2"/>
                </a:xfrm>
                <a:custGeom>
                  <a:avLst/>
                  <a:gdLst>
                    <a:gd name="T0" fmla="*/ 37 w 38"/>
                    <a:gd name="T1" fmla="*/ 0 h 2"/>
                    <a:gd name="T2" fmla="*/ 2 w 38"/>
                    <a:gd name="T3" fmla="*/ 1 h 2"/>
                    <a:gd name="T4" fmla="*/ 0 w 38"/>
                    <a:gd name="T5" fmla="*/ 1 h 2"/>
                    <a:gd name="T6" fmla="*/ 0 60000 65536"/>
                    <a:gd name="T7" fmla="*/ 0 60000 65536"/>
                    <a:gd name="T8" fmla="*/ 0 60000 65536"/>
                    <a:gd name="T9" fmla="*/ 0 w 38"/>
                    <a:gd name="T10" fmla="*/ 0 h 2"/>
                    <a:gd name="T11" fmla="*/ 38 w 38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" h="2">
                      <a:moveTo>
                        <a:pt x="37" y="0"/>
                      </a:moveTo>
                      <a:lnTo>
                        <a:pt x="2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81" name="Freeform 163"/>
                <p:cNvSpPr>
                  <a:spLocks/>
                </p:cNvSpPr>
                <p:nvPr/>
              </p:nvSpPr>
              <p:spPr bwMode="auto">
                <a:xfrm>
                  <a:off x="1413" y="2979"/>
                  <a:ext cx="37" cy="4"/>
                </a:xfrm>
                <a:custGeom>
                  <a:avLst/>
                  <a:gdLst>
                    <a:gd name="T0" fmla="*/ 36 w 37"/>
                    <a:gd name="T1" fmla="*/ 0 h 4"/>
                    <a:gd name="T2" fmla="*/ 2 w 37"/>
                    <a:gd name="T3" fmla="*/ 2 h 4"/>
                    <a:gd name="T4" fmla="*/ 0 w 37"/>
                    <a:gd name="T5" fmla="*/ 3 h 4"/>
                    <a:gd name="T6" fmla="*/ 0 60000 65536"/>
                    <a:gd name="T7" fmla="*/ 0 60000 65536"/>
                    <a:gd name="T8" fmla="*/ 0 60000 65536"/>
                    <a:gd name="T9" fmla="*/ 0 w 37"/>
                    <a:gd name="T10" fmla="*/ 0 h 4"/>
                    <a:gd name="T11" fmla="*/ 37 w 37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" h="4">
                      <a:moveTo>
                        <a:pt x="36" y="0"/>
                      </a:moveTo>
                      <a:lnTo>
                        <a:pt x="2" y="2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82" name="Line 164"/>
                <p:cNvSpPr>
                  <a:spLocks noChangeShapeType="1"/>
                </p:cNvSpPr>
                <p:nvPr/>
              </p:nvSpPr>
              <p:spPr bwMode="auto">
                <a:xfrm flipH="1">
                  <a:off x="1359" y="2980"/>
                  <a:ext cx="75" cy="0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83" name="Line 165"/>
                <p:cNvSpPr>
                  <a:spLocks noChangeShapeType="1"/>
                </p:cNvSpPr>
                <p:nvPr/>
              </p:nvSpPr>
              <p:spPr bwMode="auto">
                <a:xfrm flipH="1">
                  <a:off x="1324" y="2980"/>
                  <a:ext cx="70" cy="0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tr-TR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09574" name="Line 166"/>
            <p:cNvSpPr>
              <a:spLocks noChangeShapeType="1"/>
            </p:cNvSpPr>
            <p:nvPr/>
          </p:nvSpPr>
          <p:spPr bwMode="auto">
            <a:xfrm>
              <a:off x="266" y="2644"/>
              <a:ext cx="51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575" name="Line 167"/>
            <p:cNvSpPr>
              <a:spLocks noChangeShapeType="1"/>
            </p:cNvSpPr>
            <p:nvPr/>
          </p:nvSpPr>
          <p:spPr bwMode="auto">
            <a:xfrm>
              <a:off x="3400" y="1542"/>
              <a:ext cx="1" cy="10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576" name="Line 168"/>
            <p:cNvSpPr>
              <a:spLocks noChangeShapeType="1"/>
            </p:cNvSpPr>
            <p:nvPr/>
          </p:nvSpPr>
          <p:spPr bwMode="auto">
            <a:xfrm flipV="1">
              <a:off x="288" y="1488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577" name="Line 169"/>
            <p:cNvSpPr>
              <a:spLocks noChangeShapeType="1"/>
            </p:cNvSpPr>
            <p:nvPr/>
          </p:nvSpPr>
          <p:spPr bwMode="auto">
            <a:xfrm>
              <a:off x="2415" y="1542"/>
              <a:ext cx="1" cy="10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578" name="Line 170"/>
            <p:cNvSpPr>
              <a:spLocks noChangeShapeType="1"/>
            </p:cNvSpPr>
            <p:nvPr/>
          </p:nvSpPr>
          <p:spPr bwMode="auto">
            <a:xfrm>
              <a:off x="4395" y="1542"/>
              <a:ext cx="1" cy="10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579" name="Rectangle 171"/>
            <p:cNvSpPr>
              <a:spLocks noChangeArrowheads="1"/>
            </p:cNvSpPr>
            <p:nvPr/>
          </p:nvSpPr>
          <p:spPr bwMode="auto">
            <a:xfrm>
              <a:off x="4891" y="2606"/>
              <a:ext cx="553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1204" tIns="39889" rIns="81204" bIns="39889">
              <a:spAutoFit/>
            </a:bodyPr>
            <a:lstStyle>
              <a:lvl1pPr defTabSz="8207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2400">
                  <a:solidFill>
                    <a:srgbClr val="262626"/>
                  </a:solidFill>
                  <a:latin typeface="Garamond" panose="02020404030301010803" pitchFamily="18" charset="0"/>
                </a:defRPr>
              </a:lvl1pPr>
              <a:lvl2pPr marL="742950" indent="-285750" defTabSz="8207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2000">
                  <a:solidFill>
                    <a:srgbClr val="262626"/>
                  </a:solidFill>
                  <a:latin typeface="Garamond" panose="02020404030301010803" pitchFamily="18" charset="0"/>
                </a:defRPr>
              </a:lvl2pPr>
              <a:lvl3pPr marL="1143000" indent="-228600" defTabSz="8207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aramond" panose="02020404030301010803" pitchFamily="18" charset="0"/>
                </a:defRPr>
              </a:lvl3pPr>
              <a:lvl4pPr marL="1600200" indent="-228600" defTabSz="8207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aramond" panose="02020404030301010803" pitchFamily="18" charset="0"/>
                </a:defRPr>
              </a:lvl4pPr>
              <a:lvl5pPr marL="2057400" indent="-228600" defTabSz="8207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9pPr>
            </a:lstStyle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tr-TR" altLang="tr-TR" sz="18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Zaman</a:t>
              </a:r>
              <a:endParaRPr lang="en-US" altLang="tr-TR" sz="1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580" name="Rectangle 172"/>
            <p:cNvSpPr>
              <a:spLocks noChangeArrowheads="1"/>
            </p:cNvSpPr>
            <p:nvPr/>
          </p:nvSpPr>
          <p:spPr bwMode="auto">
            <a:xfrm>
              <a:off x="436" y="2839"/>
              <a:ext cx="541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1204" tIns="39889" rIns="81204" bIns="39889">
              <a:spAutoFit/>
            </a:bodyPr>
            <a:lstStyle>
              <a:lvl1pPr defTabSz="8207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2400">
                  <a:solidFill>
                    <a:srgbClr val="262626"/>
                  </a:solidFill>
                  <a:latin typeface="Garamond" panose="02020404030301010803" pitchFamily="18" charset="0"/>
                </a:defRPr>
              </a:lvl1pPr>
              <a:lvl2pPr marL="742950" indent="-285750" defTabSz="8207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2000">
                  <a:solidFill>
                    <a:srgbClr val="262626"/>
                  </a:solidFill>
                  <a:latin typeface="Garamond" panose="02020404030301010803" pitchFamily="18" charset="0"/>
                </a:defRPr>
              </a:lvl2pPr>
              <a:lvl3pPr marL="1143000" indent="-228600" defTabSz="8207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aramond" panose="02020404030301010803" pitchFamily="18" charset="0"/>
                </a:defRPr>
              </a:lvl3pPr>
              <a:lvl4pPr marL="1600200" indent="-228600" defTabSz="8207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aramond" panose="02020404030301010803" pitchFamily="18" charset="0"/>
                </a:defRPr>
              </a:lvl4pPr>
              <a:lvl5pPr marL="2057400" indent="-228600" defTabSz="8207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tr-TR" altLang="tr-TR" sz="18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Üretim</a:t>
              </a:r>
              <a:endParaRPr lang="en-US" altLang="tr-TR" sz="1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  <a:p>
              <a:pPr algn="ctr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tr-TR" sz="1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581" name="Rectangle 173"/>
            <p:cNvSpPr>
              <a:spLocks noChangeArrowheads="1"/>
            </p:cNvSpPr>
            <p:nvPr/>
          </p:nvSpPr>
          <p:spPr bwMode="auto">
            <a:xfrm>
              <a:off x="1597" y="2839"/>
              <a:ext cx="394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1204" tIns="39889" rIns="81204" bIns="39889">
              <a:spAutoFit/>
            </a:bodyPr>
            <a:lstStyle>
              <a:lvl1pPr defTabSz="8207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2400">
                  <a:solidFill>
                    <a:srgbClr val="262626"/>
                  </a:solidFill>
                  <a:latin typeface="Garamond" panose="02020404030301010803" pitchFamily="18" charset="0"/>
                </a:defRPr>
              </a:lvl1pPr>
              <a:lvl2pPr marL="742950" indent="-285750" defTabSz="8207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2000">
                  <a:solidFill>
                    <a:srgbClr val="262626"/>
                  </a:solidFill>
                  <a:latin typeface="Garamond" panose="02020404030301010803" pitchFamily="18" charset="0"/>
                </a:defRPr>
              </a:lvl2pPr>
              <a:lvl3pPr marL="1143000" indent="-228600" defTabSz="8207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aramond" panose="02020404030301010803" pitchFamily="18" charset="0"/>
                </a:defRPr>
              </a:lvl3pPr>
              <a:lvl4pPr marL="1600200" indent="-228600" defTabSz="8207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aramond" panose="02020404030301010803" pitchFamily="18" charset="0"/>
                </a:defRPr>
              </a:lvl4pPr>
              <a:lvl5pPr marL="2057400" indent="-228600" defTabSz="8207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tr-TR" altLang="tr-TR" sz="18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Giriş</a:t>
              </a:r>
              <a:endParaRPr lang="en-US" altLang="tr-TR" sz="1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582" name="Rectangle 174"/>
            <p:cNvSpPr>
              <a:spLocks noChangeArrowheads="1"/>
            </p:cNvSpPr>
            <p:nvPr/>
          </p:nvSpPr>
          <p:spPr bwMode="auto">
            <a:xfrm>
              <a:off x="3538" y="2171"/>
              <a:ext cx="324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1204" tIns="39889" rIns="81204" bIns="39889">
              <a:spAutoFit/>
            </a:bodyPr>
            <a:lstStyle>
              <a:lvl1pPr defTabSz="8207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2400">
                  <a:solidFill>
                    <a:srgbClr val="262626"/>
                  </a:solidFill>
                  <a:latin typeface="Garamond" panose="02020404030301010803" pitchFamily="18" charset="0"/>
                </a:defRPr>
              </a:lvl1pPr>
              <a:lvl2pPr marL="742950" indent="-285750" defTabSz="8207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2000">
                  <a:solidFill>
                    <a:srgbClr val="262626"/>
                  </a:solidFill>
                  <a:latin typeface="Garamond" panose="02020404030301010803" pitchFamily="18" charset="0"/>
                </a:defRPr>
              </a:lvl2pPr>
              <a:lvl3pPr marL="1143000" indent="-228600" defTabSz="8207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aramond" panose="02020404030301010803" pitchFamily="18" charset="0"/>
                </a:defRPr>
              </a:lvl3pPr>
              <a:lvl4pPr marL="1600200" indent="-228600" defTabSz="8207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aramond" panose="02020404030301010803" pitchFamily="18" charset="0"/>
                </a:defRPr>
              </a:lvl4pPr>
              <a:lvl5pPr marL="2057400" indent="-228600" defTabSz="8207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9pPr>
            </a:lstStyle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tr-TR" altLang="tr-TR" sz="18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Kar</a:t>
              </a:r>
              <a:endParaRPr lang="en-US" altLang="tr-TR" sz="1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583" name="Line 175"/>
            <p:cNvSpPr>
              <a:spLocks noChangeShapeType="1"/>
            </p:cNvSpPr>
            <p:nvPr/>
          </p:nvSpPr>
          <p:spPr bwMode="auto">
            <a:xfrm>
              <a:off x="1219" y="1542"/>
              <a:ext cx="1" cy="10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584" name="Rectangle 176"/>
            <p:cNvSpPr>
              <a:spLocks noChangeArrowheads="1"/>
            </p:cNvSpPr>
            <p:nvPr/>
          </p:nvSpPr>
          <p:spPr bwMode="auto">
            <a:xfrm>
              <a:off x="4428" y="1624"/>
              <a:ext cx="418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1204" tIns="39889" rIns="81204" bIns="39889">
              <a:spAutoFit/>
            </a:bodyPr>
            <a:lstStyle>
              <a:lvl1pPr defTabSz="8207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2400">
                  <a:solidFill>
                    <a:srgbClr val="262626"/>
                  </a:solidFill>
                  <a:latin typeface="Garamond" panose="02020404030301010803" pitchFamily="18" charset="0"/>
                </a:defRPr>
              </a:lvl1pPr>
              <a:lvl2pPr marL="742950" indent="-285750" defTabSz="8207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2000">
                  <a:solidFill>
                    <a:srgbClr val="262626"/>
                  </a:solidFill>
                  <a:latin typeface="Garamond" panose="02020404030301010803" pitchFamily="18" charset="0"/>
                </a:defRPr>
              </a:lvl2pPr>
              <a:lvl3pPr marL="1143000" indent="-228600" defTabSz="8207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aramond" panose="02020404030301010803" pitchFamily="18" charset="0"/>
                </a:defRPr>
              </a:lvl3pPr>
              <a:lvl4pPr marL="1600200" indent="-228600" defTabSz="8207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aramond" panose="02020404030301010803" pitchFamily="18" charset="0"/>
                </a:defRPr>
              </a:lvl4pPr>
              <a:lvl5pPr marL="2057400" indent="-228600" defTabSz="8207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9pPr>
            </a:lstStyle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tr-TR" sz="18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S</a:t>
              </a:r>
              <a:r>
                <a:rPr lang="tr-TR" altLang="tr-TR" sz="18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atış</a:t>
              </a:r>
              <a:endParaRPr lang="en-US" altLang="tr-TR" sz="1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585" name="Rectangle 177"/>
            <p:cNvSpPr>
              <a:spLocks noChangeArrowheads="1"/>
            </p:cNvSpPr>
            <p:nvPr/>
          </p:nvSpPr>
          <p:spPr bwMode="auto">
            <a:xfrm>
              <a:off x="2595" y="2839"/>
              <a:ext cx="624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1204" tIns="39889" rIns="81204" bIns="39889">
              <a:spAutoFit/>
            </a:bodyPr>
            <a:lstStyle>
              <a:lvl1pPr defTabSz="8207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2400">
                  <a:solidFill>
                    <a:srgbClr val="262626"/>
                  </a:solidFill>
                  <a:latin typeface="Garamond" panose="02020404030301010803" pitchFamily="18" charset="0"/>
                </a:defRPr>
              </a:lvl1pPr>
              <a:lvl2pPr marL="742950" indent="-285750" defTabSz="8207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2000">
                  <a:solidFill>
                    <a:srgbClr val="262626"/>
                  </a:solidFill>
                  <a:latin typeface="Garamond" panose="02020404030301010803" pitchFamily="18" charset="0"/>
                </a:defRPr>
              </a:lvl2pPr>
              <a:lvl3pPr marL="1143000" indent="-228600" defTabSz="8207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aramond" panose="02020404030301010803" pitchFamily="18" charset="0"/>
                </a:defRPr>
              </a:lvl3pPr>
              <a:lvl4pPr marL="1600200" indent="-228600" defTabSz="8207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aramond" panose="02020404030301010803" pitchFamily="18" charset="0"/>
                </a:defRPr>
              </a:lvl4pPr>
              <a:lvl5pPr marL="2057400" indent="-228600" defTabSz="8207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tr-TR" sz="18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G</a:t>
              </a:r>
              <a:r>
                <a:rPr lang="tr-TR" altLang="tr-TR" sz="18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elişme</a:t>
              </a:r>
              <a:endParaRPr lang="en-US" altLang="tr-TR" sz="1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586" name="Rectangle 178"/>
            <p:cNvSpPr>
              <a:spLocks noChangeArrowheads="1"/>
            </p:cNvSpPr>
            <p:nvPr/>
          </p:nvSpPr>
          <p:spPr bwMode="auto">
            <a:xfrm>
              <a:off x="3516" y="2839"/>
              <a:ext cx="68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1204" tIns="39889" rIns="81204" bIns="39889">
              <a:spAutoFit/>
            </a:bodyPr>
            <a:lstStyle>
              <a:lvl1pPr defTabSz="8207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2400">
                  <a:solidFill>
                    <a:srgbClr val="262626"/>
                  </a:solidFill>
                  <a:latin typeface="Garamond" panose="02020404030301010803" pitchFamily="18" charset="0"/>
                </a:defRPr>
              </a:lvl1pPr>
              <a:lvl2pPr marL="742950" indent="-285750" defTabSz="8207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2000">
                  <a:solidFill>
                    <a:srgbClr val="262626"/>
                  </a:solidFill>
                  <a:latin typeface="Garamond" panose="02020404030301010803" pitchFamily="18" charset="0"/>
                </a:defRPr>
              </a:lvl2pPr>
              <a:lvl3pPr marL="1143000" indent="-228600" defTabSz="8207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aramond" panose="02020404030301010803" pitchFamily="18" charset="0"/>
                </a:defRPr>
              </a:lvl3pPr>
              <a:lvl4pPr marL="1600200" indent="-228600" defTabSz="8207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aramond" panose="02020404030301010803" pitchFamily="18" charset="0"/>
                </a:defRPr>
              </a:lvl4pPr>
              <a:lvl5pPr marL="2057400" indent="-228600" defTabSz="8207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tr-TR" altLang="tr-TR" sz="18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Olgunluk</a:t>
              </a:r>
              <a:endParaRPr lang="en-US" altLang="tr-TR" sz="1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587" name="Rectangle 179"/>
            <p:cNvSpPr>
              <a:spLocks noChangeArrowheads="1"/>
            </p:cNvSpPr>
            <p:nvPr/>
          </p:nvSpPr>
          <p:spPr bwMode="auto">
            <a:xfrm>
              <a:off x="4665" y="2839"/>
              <a:ext cx="50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1204" tIns="39889" rIns="81204" bIns="39889">
              <a:spAutoFit/>
            </a:bodyPr>
            <a:lstStyle>
              <a:lvl1pPr defTabSz="8207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2400">
                  <a:solidFill>
                    <a:srgbClr val="262626"/>
                  </a:solidFill>
                  <a:latin typeface="Garamond" panose="02020404030301010803" pitchFamily="18" charset="0"/>
                </a:defRPr>
              </a:lvl1pPr>
              <a:lvl2pPr marL="742950" indent="-285750" defTabSz="8207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2000">
                  <a:solidFill>
                    <a:srgbClr val="262626"/>
                  </a:solidFill>
                  <a:latin typeface="Garamond" panose="02020404030301010803" pitchFamily="18" charset="0"/>
                </a:defRPr>
              </a:lvl2pPr>
              <a:lvl3pPr marL="1143000" indent="-228600" defTabSz="8207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aramond" panose="02020404030301010803" pitchFamily="18" charset="0"/>
                </a:defRPr>
              </a:lvl3pPr>
              <a:lvl4pPr marL="1600200" indent="-228600" defTabSz="8207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aramond" panose="02020404030301010803" pitchFamily="18" charset="0"/>
                </a:defRPr>
              </a:lvl4pPr>
              <a:lvl5pPr marL="2057400" indent="-228600" defTabSz="8207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tr-TR" altLang="tr-TR" sz="18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Düşüş</a:t>
              </a:r>
              <a:endParaRPr lang="en-US" altLang="tr-TR" sz="1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588" name="Rectangle 180"/>
            <p:cNvSpPr>
              <a:spLocks noChangeArrowheads="1"/>
            </p:cNvSpPr>
            <p:nvPr/>
          </p:nvSpPr>
          <p:spPr bwMode="auto">
            <a:xfrm>
              <a:off x="256" y="3416"/>
              <a:ext cx="968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1204" tIns="39889" rIns="81204" bIns="39889">
              <a:spAutoFit/>
            </a:bodyPr>
            <a:lstStyle>
              <a:lvl1pPr defTabSz="8207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2400">
                  <a:solidFill>
                    <a:srgbClr val="262626"/>
                  </a:solidFill>
                  <a:latin typeface="Garamond" panose="02020404030301010803" pitchFamily="18" charset="0"/>
                </a:defRPr>
              </a:lvl1pPr>
              <a:lvl2pPr marL="742950" indent="-285750" defTabSz="8207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2000">
                  <a:solidFill>
                    <a:srgbClr val="262626"/>
                  </a:solidFill>
                  <a:latin typeface="Garamond" panose="02020404030301010803" pitchFamily="18" charset="0"/>
                </a:defRPr>
              </a:lvl2pPr>
              <a:lvl3pPr marL="1143000" indent="-228600" defTabSz="8207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aramond" panose="02020404030301010803" pitchFamily="18" charset="0"/>
                </a:defRPr>
              </a:lvl3pPr>
              <a:lvl4pPr marL="1600200" indent="-228600" defTabSz="8207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aramond" panose="02020404030301010803" pitchFamily="18" charset="0"/>
                </a:defRPr>
              </a:lvl4pPr>
              <a:lvl5pPr marL="2057400" indent="-228600" defTabSz="8207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9pPr>
            </a:lstStyle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tr-TR" altLang="tr-TR" sz="18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Zararlar</a:t>
              </a:r>
              <a:r>
                <a:rPr lang="en-US" altLang="tr-TR" sz="18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/</a:t>
              </a:r>
            </a:p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tr-TR" altLang="tr-TR" sz="18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Yatırımlar</a:t>
              </a:r>
              <a:r>
                <a:rPr lang="en-US" altLang="tr-TR" sz="18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 ($)</a:t>
              </a:r>
            </a:p>
          </p:txBody>
        </p:sp>
        <p:sp>
          <p:nvSpPr>
            <p:cNvPr id="109589" name="Rectangle 181"/>
            <p:cNvSpPr>
              <a:spLocks noChangeArrowheads="1"/>
            </p:cNvSpPr>
            <p:nvPr/>
          </p:nvSpPr>
          <p:spPr bwMode="auto">
            <a:xfrm>
              <a:off x="336" y="1536"/>
              <a:ext cx="729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1204" tIns="39889" rIns="81204" bIns="39889">
              <a:spAutoFit/>
            </a:bodyPr>
            <a:lstStyle>
              <a:lvl1pPr defTabSz="8207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2400">
                  <a:solidFill>
                    <a:srgbClr val="262626"/>
                  </a:solidFill>
                  <a:latin typeface="Garamond" panose="02020404030301010803" pitchFamily="18" charset="0"/>
                </a:defRPr>
              </a:lvl1pPr>
              <a:lvl2pPr marL="742950" indent="-285750" defTabSz="8207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2000">
                  <a:solidFill>
                    <a:srgbClr val="262626"/>
                  </a:solidFill>
                  <a:latin typeface="Garamond" panose="02020404030301010803" pitchFamily="18" charset="0"/>
                </a:defRPr>
              </a:lvl2pPr>
              <a:lvl3pPr marL="1143000" indent="-228600" defTabSz="8207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aramond" panose="02020404030301010803" pitchFamily="18" charset="0"/>
                </a:defRPr>
              </a:lvl3pPr>
              <a:lvl4pPr marL="1600200" indent="-228600" defTabSz="8207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aramond" panose="02020404030301010803" pitchFamily="18" charset="0"/>
                </a:defRPr>
              </a:lvl4pPr>
              <a:lvl5pPr marL="2057400" indent="-228600" defTabSz="8207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9pPr>
            </a:lstStyle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tr-TR" altLang="tr-TR" sz="18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Satış ve </a:t>
              </a:r>
              <a:endParaRPr lang="en-US" altLang="tr-TR" sz="1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tr-TR" altLang="tr-TR" sz="18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Karlar</a:t>
              </a:r>
              <a:r>
                <a:rPr lang="en-US" altLang="tr-TR" sz="18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 ($)</a:t>
              </a:r>
            </a:p>
          </p:txBody>
        </p:sp>
        <p:sp>
          <p:nvSpPr>
            <p:cNvPr id="109590" name="Freeform 182"/>
            <p:cNvSpPr>
              <a:spLocks/>
            </p:cNvSpPr>
            <p:nvPr/>
          </p:nvSpPr>
          <p:spPr bwMode="auto">
            <a:xfrm>
              <a:off x="254" y="2367"/>
              <a:ext cx="4744" cy="510"/>
            </a:xfrm>
            <a:custGeom>
              <a:avLst/>
              <a:gdLst>
                <a:gd name="T0" fmla="*/ 0 w 5219"/>
                <a:gd name="T1" fmla="*/ 9 h 578"/>
                <a:gd name="T2" fmla="*/ 7 w 5219"/>
                <a:gd name="T3" fmla="*/ 9 h 578"/>
                <a:gd name="T4" fmla="*/ 19 w 5219"/>
                <a:gd name="T5" fmla="*/ 10 h 578"/>
                <a:gd name="T6" fmla="*/ 28 w 5219"/>
                <a:gd name="T7" fmla="*/ 11 h 578"/>
                <a:gd name="T8" fmla="*/ 41 w 5219"/>
                <a:gd name="T9" fmla="*/ 11 h 578"/>
                <a:gd name="T10" fmla="*/ 51 w 5219"/>
                <a:gd name="T11" fmla="*/ 12 h 578"/>
                <a:gd name="T12" fmla="*/ 62 w 5219"/>
                <a:gd name="T13" fmla="*/ 14 h 578"/>
                <a:gd name="T14" fmla="*/ 71 w 5219"/>
                <a:gd name="T15" fmla="*/ 14 h 578"/>
                <a:gd name="T16" fmla="*/ 78 w 5219"/>
                <a:gd name="T17" fmla="*/ 15 h 578"/>
                <a:gd name="T18" fmla="*/ 90 w 5219"/>
                <a:gd name="T19" fmla="*/ 16 h 578"/>
                <a:gd name="T20" fmla="*/ 99 w 5219"/>
                <a:gd name="T21" fmla="*/ 15 h 578"/>
                <a:gd name="T22" fmla="*/ 109 w 5219"/>
                <a:gd name="T23" fmla="*/ 14 h 578"/>
                <a:gd name="T24" fmla="*/ 120 w 5219"/>
                <a:gd name="T25" fmla="*/ 11 h 578"/>
                <a:gd name="T26" fmla="*/ 128 w 5219"/>
                <a:gd name="T27" fmla="*/ 10 h 578"/>
                <a:gd name="T28" fmla="*/ 138 w 5219"/>
                <a:gd name="T29" fmla="*/ 9 h 578"/>
                <a:gd name="T30" fmla="*/ 146 w 5219"/>
                <a:gd name="T31" fmla="*/ 7 h 578"/>
                <a:gd name="T32" fmla="*/ 155 w 5219"/>
                <a:gd name="T33" fmla="*/ 5 h 578"/>
                <a:gd name="T34" fmla="*/ 162 w 5219"/>
                <a:gd name="T35" fmla="*/ 4 h 578"/>
                <a:gd name="T36" fmla="*/ 169 w 5219"/>
                <a:gd name="T37" fmla="*/ 4 h 578"/>
                <a:gd name="T38" fmla="*/ 177 w 5219"/>
                <a:gd name="T39" fmla="*/ 4 h 578"/>
                <a:gd name="T40" fmla="*/ 184 w 5219"/>
                <a:gd name="T41" fmla="*/ 4 h 578"/>
                <a:gd name="T42" fmla="*/ 191 w 5219"/>
                <a:gd name="T43" fmla="*/ 4 h 578"/>
                <a:gd name="T44" fmla="*/ 205 w 5219"/>
                <a:gd name="T45" fmla="*/ 4 h 578"/>
                <a:gd name="T46" fmla="*/ 216 w 5219"/>
                <a:gd name="T47" fmla="*/ 0 h 578"/>
                <a:gd name="T48" fmla="*/ 226 w 5219"/>
                <a:gd name="T49" fmla="*/ 4 h 578"/>
                <a:gd name="T50" fmla="*/ 234 w 5219"/>
                <a:gd name="T51" fmla="*/ 4 h 578"/>
                <a:gd name="T52" fmla="*/ 245 w 5219"/>
                <a:gd name="T53" fmla="*/ 4 h 578"/>
                <a:gd name="T54" fmla="*/ 253 w 5219"/>
                <a:gd name="T55" fmla="*/ 4 h 578"/>
                <a:gd name="T56" fmla="*/ 259 w 5219"/>
                <a:gd name="T57" fmla="*/ 4 h 578"/>
                <a:gd name="T58" fmla="*/ 264 w 5219"/>
                <a:gd name="T59" fmla="*/ 4 h 578"/>
                <a:gd name="T60" fmla="*/ 275 w 5219"/>
                <a:gd name="T61" fmla="*/ 4 h 578"/>
                <a:gd name="T62" fmla="*/ 285 w 5219"/>
                <a:gd name="T63" fmla="*/ 5 h 578"/>
                <a:gd name="T64" fmla="*/ 298 w 5219"/>
                <a:gd name="T65" fmla="*/ 7 h 578"/>
                <a:gd name="T66" fmla="*/ 314 w 5219"/>
                <a:gd name="T67" fmla="*/ 8 h 578"/>
                <a:gd name="T68" fmla="*/ 328 w 5219"/>
                <a:gd name="T69" fmla="*/ 8 h 5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19"/>
                <a:gd name="T106" fmla="*/ 0 h 578"/>
                <a:gd name="T107" fmla="*/ 5219 w 5219"/>
                <a:gd name="T108" fmla="*/ 578 h 57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19" h="578">
                  <a:moveTo>
                    <a:pt x="0" y="327"/>
                  </a:moveTo>
                  <a:lnTo>
                    <a:pt x="116" y="334"/>
                  </a:lnTo>
                  <a:lnTo>
                    <a:pt x="291" y="375"/>
                  </a:lnTo>
                  <a:lnTo>
                    <a:pt x="431" y="403"/>
                  </a:lnTo>
                  <a:lnTo>
                    <a:pt x="629" y="438"/>
                  </a:lnTo>
                  <a:lnTo>
                    <a:pt x="815" y="473"/>
                  </a:lnTo>
                  <a:lnTo>
                    <a:pt x="978" y="507"/>
                  </a:lnTo>
                  <a:lnTo>
                    <a:pt x="1130" y="542"/>
                  </a:lnTo>
                  <a:lnTo>
                    <a:pt x="1270" y="563"/>
                  </a:lnTo>
                  <a:lnTo>
                    <a:pt x="1421" y="577"/>
                  </a:lnTo>
                  <a:lnTo>
                    <a:pt x="1561" y="563"/>
                  </a:lnTo>
                  <a:lnTo>
                    <a:pt x="1724" y="507"/>
                  </a:lnTo>
                  <a:lnTo>
                    <a:pt x="1910" y="445"/>
                  </a:lnTo>
                  <a:lnTo>
                    <a:pt x="2050" y="389"/>
                  </a:lnTo>
                  <a:lnTo>
                    <a:pt x="2190" y="327"/>
                  </a:lnTo>
                  <a:lnTo>
                    <a:pt x="2318" y="257"/>
                  </a:lnTo>
                  <a:lnTo>
                    <a:pt x="2458" y="195"/>
                  </a:lnTo>
                  <a:lnTo>
                    <a:pt x="2586" y="146"/>
                  </a:lnTo>
                  <a:lnTo>
                    <a:pt x="2702" y="118"/>
                  </a:lnTo>
                  <a:lnTo>
                    <a:pt x="2807" y="83"/>
                  </a:lnTo>
                  <a:lnTo>
                    <a:pt x="2900" y="70"/>
                  </a:lnTo>
                  <a:lnTo>
                    <a:pt x="3040" y="42"/>
                  </a:lnTo>
                  <a:lnTo>
                    <a:pt x="3261" y="14"/>
                  </a:lnTo>
                  <a:lnTo>
                    <a:pt x="3436" y="0"/>
                  </a:lnTo>
                  <a:lnTo>
                    <a:pt x="3599" y="14"/>
                  </a:lnTo>
                  <a:lnTo>
                    <a:pt x="3727" y="28"/>
                  </a:lnTo>
                  <a:lnTo>
                    <a:pt x="3902" y="56"/>
                  </a:lnTo>
                  <a:lnTo>
                    <a:pt x="4030" y="90"/>
                  </a:lnTo>
                  <a:lnTo>
                    <a:pt x="4123" y="118"/>
                  </a:lnTo>
                  <a:lnTo>
                    <a:pt x="4216" y="132"/>
                  </a:lnTo>
                  <a:lnTo>
                    <a:pt x="4379" y="174"/>
                  </a:lnTo>
                  <a:lnTo>
                    <a:pt x="4542" y="209"/>
                  </a:lnTo>
                  <a:lnTo>
                    <a:pt x="4740" y="243"/>
                  </a:lnTo>
                  <a:lnTo>
                    <a:pt x="4997" y="278"/>
                  </a:lnTo>
                  <a:lnTo>
                    <a:pt x="5218" y="278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591" name="Line 183"/>
            <p:cNvSpPr>
              <a:spLocks noChangeShapeType="1"/>
            </p:cNvSpPr>
            <p:nvPr/>
          </p:nvSpPr>
          <p:spPr bwMode="auto">
            <a:xfrm>
              <a:off x="4681" y="2760"/>
              <a:ext cx="74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3083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1_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338</Words>
  <Application>Microsoft Office PowerPoint</Application>
  <PresentationFormat>Geniş ekran</PresentationFormat>
  <Paragraphs>51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10</vt:i4>
      </vt:variant>
    </vt:vector>
  </HeadingPairs>
  <TitlesOfParts>
    <vt:vector size="16" baseType="lpstr">
      <vt:lpstr>Arial</vt:lpstr>
      <vt:lpstr>Calibri</vt:lpstr>
      <vt:lpstr>Garamond</vt:lpstr>
      <vt:lpstr>Tahoma</vt:lpstr>
      <vt:lpstr>Organik</vt:lpstr>
      <vt:lpstr>1_Organik</vt:lpstr>
      <vt:lpstr>TURİZM PAZARLAMASINDA GÜNCEL YALAŞIMLAR</vt:lpstr>
      <vt:lpstr>TANIM</vt:lpstr>
      <vt:lpstr>TURİSTİK ÜRÜN</vt:lpstr>
      <vt:lpstr>TURİSTİK ÜRÜNÜ OLUŞTURAN ÖĞELER</vt:lpstr>
      <vt:lpstr>TURİSTİK ÜRÜNÜN ÖZELLİKLERİ</vt:lpstr>
      <vt:lpstr>PowerPoint Sunusu</vt:lpstr>
      <vt:lpstr>ÜRÜN FARKLILAŞTIRMASI </vt:lpstr>
      <vt:lpstr>ÜRÜN YAŞAM EĞRİSİ</vt:lpstr>
      <vt:lpstr>ÜRÜN YAŞAM EĞRİSİ Ürünün Başlangıcından Düşüşüne Dek Satış ve Karlar 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TURİZM PAZARLAMASINDA GÜNCEL YALAŞIMLAR</dc:title>
  <dc:creator>emir üner</dc:creator>
  <cp:lastModifiedBy>emir üner</cp:lastModifiedBy>
  <cp:revision>11</cp:revision>
  <dcterms:created xsi:type="dcterms:W3CDTF">2017-10-29T11:58:33Z</dcterms:created>
  <dcterms:modified xsi:type="dcterms:W3CDTF">2017-10-29T12:10:28Z</dcterms:modified>
</cp:coreProperties>
</file>