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5"/>
  </p:notesMasterIdLst>
  <p:handoutMasterIdLst>
    <p:handoutMasterId r:id="rId16"/>
  </p:handoutMasterIdLst>
  <p:sldIdLst>
    <p:sldId id="607" r:id="rId4"/>
    <p:sldId id="655" r:id="rId5"/>
    <p:sldId id="656" r:id="rId6"/>
    <p:sldId id="657" r:id="rId7"/>
    <p:sldId id="658" r:id="rId8"/>
    <p:sldId id="668" r:id="rId9"/>
    <p:sldId id="669" r:id="rId10"/>
    <p:sldId id="654" r:id="rId11"/>
    <p:sldId id="674" r:id="rId12"/>
    <p:sldId id="670" r:id="rId13"/>
    <p:sldId id="671"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4660"/>
  </p:normalViewPr>
  <p:slideViewPr>
    <p:cSldViewPr snapToGrid="0">
      <p:cViewPr varScale="1">
        <p:scale>
          <a:sx n="82" d="100"/>
          <a:sy n="82" d="100"/>
        </p:scale>
        <p:origin x="1728"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13.02.2020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2/13/2020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82857" y="402772"/>
            <a:ext cx="7557471" cy="523246"/>
          </a:xfrm>
        </p:spPr>
        <p:txBody>
          <a:bodyPr>
            <a:normAutofit/>
          </a:bodyPr>
          <a:lstStyle>
            <a:lvl1pPr algn="ctr">
              <a:defRPr lang="tr-TR" sz="24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1990642"/>
            <a:ext cx="7543800" cy="1993530"/>
          </a:xfrm>
        </p:spPr>
        <p:txBody>
          <a:bodyPr>
            <a:normAutofit/>
          </a:bodyPr>
          <a:lstStyle>
            <a:lvl1pPr marL="274320" indent="-274320">
              <a:buClr>
                <a:srgbClr val="000099"/>
              </a:buClr>
              <a:buFont typeface="Wingdings" panose="05000000000000000000" pitchFamily="2" charset="2"/>
              <a:buChar char="q"/>
              <a:defRPr sz="2000">
                <a:solidFill>
                  <a:schemeClr val="tx1"/>
                </a:solidFill>
              </a:defRPr>
            </a:lvl1pPr>
            <a:lvl2pPr marL="594360" indent="-274320">
              <a:buClr>
                <a:srgbClr val="000099"/>
              </a:buClr>
              <a:buFont typeface="Wingdings" panose="05000000000000000000" pitchFamily="2" charset="2"/>
              <a:buChar char="q"/>
              <a:defRPr sz="2000">
                <a:solidFill>
                  <a:schemeClr val="tx1"/>
                </a:solidFill>
              </a:defRPr>
            </a:lvl2pPr>
            <a:lvl3pPr marL="868680" indent="-228600">
              <a:buClr>
                <a:srgbClr val="000099"/>
              </a:buClr>
              <a:buFont typeface="Wingdings" panose="05000000000000000000" pitchFamily="2" charset="2"/>
              <a:buChar char="q"/>
              <a:defRPr sz="2000">
                <a:solidFill>
                  <a:schemeClr val="tx1"/>
                </a:solidFill>
              </a:defRPr>
            </a:lvl3pPr>
            <a:lvl4pPr marL="1143000" indent="-228600">
              <a:buClr>
                <a:srgbClr val="000099"/>
              </a:buClr>
              <a:buFont typeface="Wingdings" panose="05000000000000000000" pitchFamily="2" charset="2"/>
              <a:buChar char="q"/>
              <a:defRPr sz="2000">
                <a:solidFill>
                  <a:schemeClr val="tx1"/>
                </a:solidFill>
              </a:defRPr>
            </a:lvl4pPr>
            <a:lvl5pPr marL="1371600" indent="-228600">
              <a:buClr>
                <a:srgbClr val="000099"/>
              </a:buClr>
              <a:buFont typeface="Wingdings" panose="05000000000000000000" pitchFamily="2" charset="2"/>
              <a:buChar char="q"/>
              <a:defRPr sz="2000">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Tree>
    <p:extLst>
      <p:ext uri="{BB962C8B-B14F-4D97-AF65-F5344CB8AC3E}">
        <p14:creationId xmlns:p14="http://schemas.microsoft.com/office/powerpoint/2010/main" val="1832114885"/>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endParaRPr lang="tr-TR"/>
          </a:p>
        </p:txBody>
      </p:sp>
      <p:sp>
        <p:nvSpPr>
          <p:cNvPr id="4" name="Rectangle 45"/>
          <p:cNvSpPr>
            <a:spLocks noGrp="1" noChangeArrowheads="1"/>
          </p:cNvSpPr>
          <p:nvPr>
            <p:ph type="ftr" sz="quarter" idx="11"/>
          </p:nvPr>
        </p:nvSpPr>
        <p:spPr>
          <a:ln/>
        </p:spPr>
        <p:txBody>
          <a:bodyPr/>
          <a:lstStyle>
            <a:lvl1pPr>
              <a:defRPr/>
            </a:lvl1pPr>
          </a:lstStyle>
          <a:p>
            <a:pPr>
              <a:defRPr/>
            </a:pP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endParaRPr lang="tr-TR"/>
          </a:p>
        </p:txBody>
      </p:sp>
      <p:sp>
        <p:nvSpPr>
          <p:cNvPr id="6" name="Rectangle 45"/>
          <p:cNvSpPr>
            <a:spLocks noGrp="1" noChangeArrowheads="1"/>
          </p:cNvSpPr>
          <p:nvPr>
            <p:ph type="ftr" sz="quarter" idx="11"/>
          </p:nvPr>
        </p:nvSpPr>
        <p:spPr>
          <a:ln/>
        </p:spPr>
        <p:txBody>
          <a:bodyPr/>
          <a:lstStyle>
            <a:lvl1pPr>
              <a:defRPr/>
            </a:lvl1pPr>
          </a:lstStyle>
          <a:p>
            <a:pPr>
              <a:defRPr/>
            </a:pP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endParaRPr lang="tr-TR"/>
          </a:p>
        </p:txBody>
      </p:sp>
      <p:sp>
        <p:nvSpPr>
          <p:cNvPr id="5" name="Rectangle 45"/>
          <p:cNvSpPr>
            <a:spLocks noGrp="1" noChangeArrowheads="1"/>
          </p:cNvSpPr>
          <p:nvPr>
            <p:ph type="ftr" sz="quarter" idx="11"/>
          </p:nvPr>
        </p:nvSpPr>
        <p:spPr>
          <a:ln/>
        </p:spPr>
        <p:txBody>
          <a:bodyPr/>
          <a:lstStyle>
            <a:lvl1pPr>
              <a:defRPr/>
            </a:lvl1pPr>
          </a:lstStyle>
          <a:p>
            <a:pPr>
              <a:defRPr/>
            </a:pP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endParaRPr lang="tr-TR"/>
          </a:p>
        </p:txBody>
      </p:sp>
      <p:sp>
        <p:nvSpPr>
          <p:cNvPr id="8" name="Rectangle 45"/>
          <p:cNvSpPr>
            <a:spLocks noGrp="1" noChangeArrowheads="1"/>
          </p:cNvSpPr>
          <p:nvPr>
            <p:ph type="ftr" sz="quarter" idx="11"/>
          </p:nvPr>
        </p:nvSpPr>
        <p:spPr>
          <a:ln/>
        </p:spPr>
        <p:txBody>
          <a:bodyPr/>
          <a:lstStyle>
            <a:lvl1pPr>
              <a:defRPr/>
            </a:lvl1pPr>
          </a:lstStyle>
          <a:p>
            <a:pPr>
              <a:defRPr/>
            </a:pP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122121601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854885783"/>
      </p:ext>
    </p:extLst>
  </p:cSld>
  <p:clrMapOvr>
    <a:masterClrMapping/>
  </p:clrMapOvr>
  <p:hf sldNum="0"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1128042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ft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32207240"/>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Lst>
  <p:hf sldNum="0" hdr="0" ft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ikdörtgen 10"/>
          <p:cNvSpPr/>
          <p:nvPr/>
        </p:nvSpPr>
        <p:spPr>
          <a:xfrm>
            <a:off x="199292" y="1316494"/>
            <a:ext cx="8698524" cy="3342453"/>
          </a:xfrm>
          <a:prstGeom prst="rect">
            <a:avLst/>
          </a:prstGeom>
        </p:spPr>
        <p:txBody>
          <a:bodyPr wrap="square">
            <a:spAutoFit/>
          </a:bodyPr>
          <a:lstStyle/>
          <a:p>
            <a:pPr marL="0" lvl="1" algn="ctr">
              <a:spcBef>
                <a:spcPct val="20000"/>
              </a:spcBef>
              <a:buClr>
                <a:schemeClr val="accent1"/>
              </a:buClr>
            </a:pPr>
            <a:endParaRPr lang="tr-TR" sz="3200" b="1" dirty="0" smtClean="0">
              <a:solidFill>
                <a:schemeClr val="tx2"/>
              </a:solidFill>
            </a:endParaRPr>
          </a:p>
          <a:p>
            <a:pPr marL="0" lvl="1" algn="ctr">
              <a:spcBef>
                <a:spcPct val="20000"/>
              </a:spcBef>
              <a:buClr>
                <a:schemeClr val="accent1"/>
              </a:buClr>
            </a:pPr>
            <a:r>
              <a:rPr lang="tr-TR" sz="3200" b="1" dirty="0" smtClean="0">
                <a:solidFill>
                  <a:schemeClr val="tx1">
                    <a:lumMod val="95000"/>
                    <a:lumOff val="5000"/>
                  </a:schemeClr>
                </a:solidFill>
              </a:rPr>
              <a:t>15. HAFTA</a:t>
            </a:r>
          </a:p>
          <a:p>
            <a:pPr marL="0" lvl="1" algn="ctr">
              <a:spcBef>
                <a:spcPct val="20000"/>
              </a:spcBef>
              <a:buClr>
                <a:schemeClr val="accent1"/>
              </a:buClr>
            </a:pPr>
            <a:endParaRPr lang="tr-TR" sz="3200" b="1" dirty="0" smtClean="0">
              <a:solidFill>
                <a:schemeClr val="tx1">
                  <a:lumMod val="95000"/>
                  <a:lumOff val="5000"/>
                </a:schemeClr>
              </a:solidFill>
            </a:endParaRPr>
          </a:p>
          <a:p>
            <a:pPr marL="0" lvl="1" algn="ctr">
              <a:spcBef>
                <a:spcPct val="20000"/>
              </a:spcBef>
              <a:buClr>
                <a:schemeClr val="accent1"/>
              </a:buClr>
            </a:pPr>
            <a:r>
              <a:rPr lang="tr-TR" sz="3200" b="1" dirty="0" smtClean="0">
                <a:solidFill>
                  <a:schemeClr val="tx1">
                    <a:lumMod val="95000"/>
                    <a:lumOff val="5000"/>
                  </a:schemeClr>
                </a:solidFill>
              </a:rPr>
              <a:t>Gayrimenkul Piyasalarının Yorumlanması Ve Ulusal Ve Küresel Piyasa İlişkileri Ve Entegrasyonu, Seçilmiş Örnek Olay Analizleri</a:t>
            </a:r>
            <a:endParaRPr lang="tr-TR" sz="3200" b="1" dirty="0">
              <a:solidFill>
                <a:schemeClr val="tx1">
                  <a:lumMod val="95000"/>
                  <a:lumOff val="5000"/>
                </a:schemeClr>
              </a:solidFill>
            </a:endParaRPr>
          </a:p>
        </p:txBody>
      </p:sp>
    </p:spTree>
    <p:extLst>
      <p:ext uri="{BB962C8B-B14F-4D97-AF65-F5344CB8AC3E}">
        <p14:creationId xmlns:p14="http://schemas.microsoft.com/office/powerpoint/2010/main" val="36844910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van 5"/>
          <p:cNvSpPr>
            <a:spLocks noGrp="1"/>
          </p:cNvSpPr>
          <p:nvPr>
            <p:ph type="title"/>
          </p:nvPr>
        </p:nvSpPr>
        <p:spPr>
          <a:xfrm>
            <a:off x="316978" y="625510"/>
            <a:ext cx="10076628" cy="903514"/>
          </a:xfrm>
        </p:spPr>
        <p:txBody>
          <a:bodyPr/>
          <a:lstStyle/>
          <a:p>
            <a:r>
              <a:rPr lang="tr-TR" dirty="0" smtClean="0"/>
              <a:t>Gayrimenkul ve Küreselleşme</a:t>
            </a:r>
            <a:endParaRPr lang="tr-TR" dirty="0"/>
          </a:p>
        </p:txBody>
      </p:sp>
      <p:sp>
        <p:nvSpPr>
          <p:cNvPr id="7" name="İçerik Yer Tutucusu 6"/>
          <p:cNvSpPr>
            <a:spLocks noGrp="1"/>
          </p:cNvSpPr>
          <p:nvPr>
            <p:ph idx="1"/>
          </p:nvPr>
        </p:nvSpPr>
        <p:spPr>
          <a:xfrm>
            <a:off x="316978" y="1338105"/>
            <a:ext cx="8569114" cy="4545624"/>
          </a:xfrm>
        </p:spPr>
        <p:txBody>
          <a:bodyPr anchor="t">
            <a:normAutofit/>
          </a:bodyPr>
          <a:lstStyle/>
          <a:p>
            <a:pPr algn="just"/>
            <a:r>
              <a:rPr lang="tr-TR" dirty="0"/>
              <a:t>JLL’nin yaptığı araştırmaya göre küresel ticari gayrimenkul sektörü 2017’de gelişmeye ve büyümeye devam </a:t>
            </a:r>
            <a:r>
              <a:rPr lang="tr-TR" dirty="0" smtClean="0"/>
              <a:t>edecek.</a:t>
            </a:r>
          </a:p>
          <a:p>
            <a:pPr algn="just"/>
            <a:r>
              <a:rPr lang="tr-TR" dirty="0"/>
              <a:t>Yapılan çalışmaya göre, geçtiğimiz yıl 650 milyar dolar olarak hesaplanan ticari gayrimenkul yatırımları bu yıl 700 milyar dolar seviyesine çıkacak.</a:t>
            </a:r>
          </a:p>
          <a:p>
            <a:pPr algn="just"/>
            <a:r>
              <a:rPr lang="tr-TR" dirty="0"/>
              <a:t>Dünya ekonomisindeki belirsizlik ortamı ve küresel terör, hemen her sektörü olduğu gibi ticari gayrimenkul yatırımlarını da olumsuz etkiledi. </a:t>
            </a:r>
            <a:endParaRPr lang="tr-TR" dirty="0" smtClean="0"/>
          </a:p>
          <a:p>
            <a:pPr algn="just"/>
            <a:endParaRPr lang="tr-TR" dirty="0"/>
          </a:p>
        </p:txBody>
      </p:sp>
    </p:spTree>
    <p:extLst>
      <p:ext uri="{BB962C8B-B14F-4D97-AF65-F5344CB8AC3E}">
        <p14:creationId xmlns:p14="http://schemas.microsoft.com/office/powerpoint/2010/main" val="31041275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van 5"/>
          <p:cNvSpPr>
            <a:spLocks noGrp="1"/>
          </p:cNvSpPr>
          <p:nvPr>
            <p:ph type="title"/>
          </p:nvPr>
        </p:nvSpPr>
        <p:spPr>
          <a:xfrm>
            <a:off x="316979" y="660680"/>
            <a:ext cx="10076628" cy="903514"/>
          </a:xfrm>
        </p:spPr>
        <p:txBody>
          <a:bodyPr/>
          <a:lstStyle/>
          <a:p>
            <a:r>
              <a:rPr lang="tr-TR" dirty="0" smtClean="0"/>
              <a:t>Kaynaklar</a:t>
            </a:r>
            <a:endParaRPr lang="tr-TR" dirty="0"/>
          </a:p>
        </p:txBody>
      </p:sp>
      <p:sp>
        <p:nvSpPr>
          <p:cNvPr id="7" name="İçerik Yer Tutucusu 6"/>
          <p:cNvSpPr>
            <a:spLocks noGrp="1"/>
          </p:cNvSpPr>
          <p:nvPr>
            <p:ph idx="1"/>
          </p:nvPr>
        </p:nvSpPr>
        <p:spPr>
          <a:xfrm>
            <a:off x="316979" y="1326382"/>
            <a:ext cx="8604283" cy="4545624"/>
          </a:xfrm>
        </p:spPr>
        <p:txBody>
          <a:bodyPr anchor="t">
            <a:normAutofit/>
          </a:bodyPr>
          <a:lstStyle/>
          <a:p>
            <a:pPr marL="0" indent="0" algn="just">
              <a:buNone/>
            </a:pPr>
            <a:r>
              <a:rPr lang="tr-TR" dirty="0" smtClean="0"/>
              <a:t>Anonim 2019. Web </a:t>
            </a:r>
            <a:r>
              <a:rPr lang="tr-TR" dirty="0" err="1" smtClean="0"/>
              <a:t>Sites</a:t>
            </a:r>
            <a:r>
              <a:rPr lang="tr-TR" dirty="0" smtClean="0"/>
              <a:t>: </a:t>
            </a:r>
            <a:r>
              <a:rPr lang="tr-TR" dirty="0"/>
              <a:t>https://insaathesabi.com/blog/gayrimenkul-piyasasinin-ekonomik-verilerini-inceleyelim</a:t>
            </a:r>
            <a:r>
              <a:rPr lang="tr-TR" dirty="0" smtClean="0"/>
              <a:t>/. Erişim Tarihi: 20.12.2019</a:t>
            </a:r>
          </a:p>
          <a:p>
            <a:pPr marL="0" indent="0" algn="just">
              <a:buNone/>
            </a:pPr>
            <a:r>
              <a:rPr lang="tr-TR" dirty="0" smtClean="0"/>
              <a:t>Delice</a:t>
            </a:r>
            <a:r>
              <a:rPr lang="tr-TR" dirty="0"/>
              <a:t>, G. </a:t>
            </a:r>
            <a:r>
              <a:rPr lang="tr-TR" dirty="0" smtClean="0"/>
              <a:t>2003. </a:t>
            </a:r>
            <a:r>
              <a:rPr lang="tr-TR" dirty="0"/>
              <a:t>Finansal Krizler: Teorik ve Tarihsel Bir Perspektif. </a:t>
            </a:r>
            <a:r>
              <a:rPr lang="tr-TR" i="1" dirty="0"/>
              <a:t>Erciyes Üniversitesi İktisadi ve İdari Bilimler Fakültesi Dergisi</a:t>
            </a:r>
            <a:r>
              <a:rPr lang="tr-TR" dirty="0"/>
              <a:t>, (20).</a:t>
            </a:r>
            <a:endParaRPr lang="tr-TR" dirty="0" smtClean="0"/>
          </a:p>
          <a:p>
            <a:pPr marL="0" indent="0" algn="just">
              <a:buNone/>
            </a:pPr>
            <a:r>
              <a:rPr lang="tr-TR" dirty="0" smtClean="0"/>
              <a:t>Tunalı, H., ve Karadağ, </a:t>
            </a:r>
            <a:r>
              <a:rPr lang="tr-TR" dirty="0"/>
              <a:t>H</a:t>
            </a:r>
            <a:r>
              <a:rPr lang="tr-TR" dirty="0" smtClean="0"/>
              <a:t>. 2018. </a:t>
            </a:r>
            <a:r>
              <a:rPr lang="tr-TR" dirty="0"/>
              <a:t>Türkiye’de Gayrimenkul Piyasasının Regülasyonu: Gayrimenkul Piyasası Kurumu Önerisi. </a:t>
            </a:r>
            <a:r>
              <a:rPr lang="tr-TR" i="1" dirty="0"/>
              <a:t>Kocaeli Üniversitesi Sosyal Bilimler Dergisi</a:t>
            </a:r>
            <a:r>
              <a:rPr lang="tr-TR" dirty="0"/>
              <a:t>, (35), 1-27</a:t>
            </a:r>
            <a:r>
              <a:rPr lang="tr-TR" dirty="0" smtClean="0"/>
              <a:t>.</a:t>
            </a:r>
          </a:p>
          <a:p>
            <a:pPr marL="0" indent="0" algn="just">
              <a:buNone/>
            </a:pPr>
            <a:r>
              <a:rPr lang="tr-TR" dirty="0"/>
              <a:t>Turan, Z. </a:t>
            </a:r>
            <a:r>
              <a:rPr lang="tr-TR" dirty="0" smtClean="0"/>
              <a:t>2011. </a:t>
            </a:r>
            <a:r>
              <a:rPr lang="tr-TR" dirty="0"/>
              <a:t>Dünyadaki ve Türkiye’deki Krizlerin Ortaya Çıkış Nedenleri ve Ekonomik Kalkınmaya Etkisi. </a:t>
            </a:r>
            <a:r>
              <a:rPr lang="tr-TR" i="1" dirty="0"/>
              <a:t>Niğde Üniversitesi İktisadi ve İdari Bilimler Fakültesi Dergisi</a:t>
            </a:r>
            <a:r>
              <a:rPr lang="tr-TR" dirty="0"/>
              <a:t>, </a:t>
            </a:r>
            <a:r>
              <a:rPr lang="tr-TR" i="1" dirty="0"/>
              <a:t>4</a:t>
            </a:r>
            <a:r>
              <a:rPr lang="tr-TR" dirty="0"/>
              <a:t>(1), 56-80.</a:t>
            </a:r>
            <a:endParaRPr lang="tr-TR" dirty="0"/>
          </a:p>
        </p:txBody>
      </p:sp>
    </p:spTree>
    <p:extLst>
      <p:ext uri="{BB962C8B-B14F-4D97-AF65-F5344CB8AC3E}">
        <p14:creationId xmlns:p14="http://schemas.microsoft.com/office/powerpoint/2010/main" val="23603901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van 5"/>
          <p:cNvSpPr>
            <a:spLocks noGrp="1"/>
          </p:cNvSpPr>
          <p:nvPr>
            <p:ph type="title"/>
          </p:nvPr>
        </p:nvSpPr>
        <p:spPr>
          <a:xfrm>
            <a:off x="258363" y="637233"/>
            <a:ext cx="10076628" cy="903514"/>
          </a:xfrm>
        </p:spPr>
        <p:txBody>
          <a:bodyPr/>
          <a:lstStyle/>
          <a:p>
            <a:r>
              <a:rPr lang="tr-TR" dirty="0"/>
              <a:t>Türkiye’de Gayrimenkul Piyasası</a:t>
            </a:r>
          </a:p>
        </p:txBody>
      </p:sp>
      <p:sp>
        <p:nvSpPr>
          <p:cNvPr id="7" name="İçerik Yer Tutucusu 6"/>
          <p:cNvSpPr>
            <a:spLocks noGrp="1"/>
          </p:cNvSpPr>
          <p:nvPr>
            <p:ph idx="1"/>
          </p:nvPr>
        </p:nvSpPr>
        <p:spPr>
          <a:xfrm>
            <a:off x="263996" y="1232598"/>
            <a:ext cx="8616007" cy="4610938"/>
          </a:xfrm>
        </p:spPr>
        <p:txBody>
          <a:bodyPr anchor="t">
            <a:noAutofit/>
          </a:bodyPr>
          <a:lstStyle/>
          <a:p>
            <a:pPr algn="just"/>
            <a:r>
              <a:rPr lang="tr-TR" sz="1800" dirty="0"/>
              <a:t>Türkiye gayrimenkul piyasasının temeli ise, Osmanlı Devleti’nden kalan topraklardan ve toprak üzerinde kurmuş olduğu mülkiyet yapısından meydana gelmektedir. </a:t>
            </a:r>
            <a:endParaRPr lang="tr-TR" sz="1800" dirty="0" smtClean="0"/>
          </a:p>
          <a:p>
            <a:pPr algn="just"/>
            <a:r>
              <a:rPr lang="tr-TR" sz="1800" dirty="0" smtClean="0"/>
              <a:t>Osmanlı </a:t>
            </a:r>
            <a:r>
              <a:rPr lang="tr-TR" sz="1800" dirty="0"/>
              <a:t>ekonomisi önemli ölçüde zirai ekonomiden oluştuğundan, kuruluş zamanından itibaren toprak mülkiyeti sistemini ve ekonomisini İslam Hukuku prensiplerine uygun olarak oluşturmuştur</a:t>
            </a:r>
            <a:r>
              <a:rPr lang="tr-TR" sz="1800" dirty="0" smtClean="0"/>
              <a:t>.</a:t>
            </a:r>
          </a:p>
          <a:p>
            <a:pPr algn="just"/>
            <a:r>
              <a:rPr lang="tr-TR" sz="1800" dirty="0" smtClean="0"/>
              <a:t>Bununla </a:t>
            </a:r>
            <a:r>
              <a:rPr lang="tr-TR" sz="1800" dirty="0"/>
              <a:t>birlikte Türkiye ekonomisinde yaşanan sanayileşme süreci, Batılı ülkelere göre geç sayılabilecek bir dönemde 1950’li yıllarda yaşanmaya </a:t>
            </a:r>
            <a:r>
              <a:rPr lang="tr-TR" sz="1800" dirty="0" smtClean="0"/>
              <a:t>başlamıştır. </a:t>
            </a:r>
          </a:p>
          <a:p>
            <a:pPr algn="just"/>
            <a:r>
              <a:rPr lang="tr-TR" sz="1800" dirty="0" smtClean="0"/>
              <a:t>Bu </a:t>
            </a:r>
            <a:r>
              <a:rPr lang="tr-TR" sz="1800" dirty="0"/>
              <a:t>dönemden itibaren köylerden büyük şehirlere doğru gerçekleşen göç olgusu ile birlikte ortaya çıkan konut ve arsa alanları açısından arz/talep dengesizliği, kamu arazilerinin işgal edilmesine yol açmış ve bu durum bir rant sağlama aracı olarak ortaya </a:t>
            </a:r>
            <a:r>
              <a:rPr lang="tr-TR" sz="1800" dirty="0" smtClean="0"/>
              <a:t>çıkmıştır.</a:t>
            </a:r>
          </a:p>
          <a:p>
            <a:pPr algn="just"/>
            <a:r>
              <a:rPr lang="tr-TR" sz="1800" dirty="0" smtClean="0"/>
              <a:t>Böylelikle </a:t>
            </a:r>
            <a:r>
              <a:rPr lang="tr-TR" sz="1800" dirty="0"/>
              <a:t>uzun vadede kentsel toprak rantlarının kamuya aktarımı engellenmiş </a:t>
            </a:r>
            <a:r>
              <a:rPr lang="tr-TR" sz="1800" dirty="0" smtClean="0"/>
              <a:t>v </a:t>
            </a:r>
            <a:r>
              <a:rPr lang="tr-TR" sz="1800" dirty="0"/>
              <a:t>zamanla şehirleşme maliyeti önemli ölçüde artış göstermiştir </a:t>
            </a:r>
            <a:r>
              <a:rPr lang="tr-TR" sz="1800" dirty="0" smtClean="0"/>
              <a:t>(Tunalı ve Karadağ 2018).</a:t>
            </a:r>
            <a:endParaRPr lang="tr-TR" sz="1800" dirty="0" smtClean="0"/>
          </a:p>
        </p:txBody>
      </p:sp>
    </p:spTree>
    <p:extLst>
      <p:ext uri="{BB962C8B-B14F-4D97-AF65-F5344CB8AC3E}">
        <p14:creationId xmlns:p14="http://schemas.microsoft.com/office/powerpoint/2010/main" val="6431332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van 5"/>
          <p:cNvSpPr>
            <a:spLocks noGrp="1"/>
          </p:cNvSpPr>
          <p:nvPr>
            <p:ph type="title"/>
          </p:nvPr>
        </p:nvSpPr>
        <p:spPr>
          <a:xfrm>
            <a:off x="258362" y="637234"/>
            <a:ext cx="10076628" cy="903514"/>
          </a:xfrm>
        </p:spPr>
        <p:txBody>
          <a:bodyPr/>
          <a:lstStyle/>
          <a:p>
            <a:r>
              <a:rPr lang="tr-TR" dirty="0"/>
              <a:t>Türkiye’de Gayrimenkul Piyasası</a:t>
            </a:r>
          </a:p>
        </p:txBody>
      </p:sp>
      <p:sp>
        <p:nvSpPr>
          <p:cNvPr id="7" name="İçerik Yer Tutucusu 6"/>
          <p:cNvSpPr>
            <a:spLocks noGrp="1"/>
          </p:cNvSpPr>
          <p:nvPr>
            <p:ph idx="1"/>
          </p:nvPr>
        </p:nvSpPr>
        <p:spPr>
          <a:xfrm>
            <a:off x="258362" y="1294981"/>
            <a:ext cx="8651176" cy="4268038"/>
          </a:xfrm>
        </p:spPr>
        <p:txBody>
          <a:bodyPr anchor="t">
            <a:normAutofit/>
          </a:bodyPr>
          <a:lstStyle/>
          <a:p>
            <a:pPr algn="just"/>
            <a:r>
              <a:rPr lang="tr-TR" dirty="0"/>
              <a:t>Ayrıca Türkiye’de şehirleşme, Türkiye bürokrasisinin zayıf olduğu bir ortamda meydana gelmiştir. </a:t>
            </a:r>
            <a:endParaRPr lang="tr-TR" dirty="0" smtClean="0"/>
          </a:p>
          <a:p>
            <a:pPr algn="just"/>
            <a:r>
              <a:rPr lang="tr-TR" dirty="0" smtClean="0"/>
              <a:t>Zaten </a:t>
            </a:r>
            <a:r>
              <a:rPr lang="tr-TR" dirty="0"/>
              <a:t>geleneksel olarak, bürokrasi tarım toplumunun taleplerini zorlukla karşılayabilmekteydi. </a:t>
            </a:r>
            <a:endParaRPr lang="tr-TR" dirty="0" smtClean="0"/>
          </a:p>
          <a:p>
            <a:pPr algn="just"/>
            <a:r>
              <a:rPr lang="tr-TR" dirty="0" smtClean="0"/>
              <a:t>Bu </a:t>
            </a:r>
            <a:r>
              <a:rPr lang="tr-TR" dirty="0"/>
              <a:t>nedenle kamu kurumları, yeni şehirleşen yerlerin acil ve artan taleplerine cevap vermekte yetersiz kalmıştır. </a:t>
            </a:r>
            <a:endParaRPr lang="tr-TR" dirty="0" smtClean="0"/>
          </a:p>
          <a:p>
            <a:pPr algn="just"/>
            <a:r>
              <a:rPr lang="tr-TR" dirty="0" smtClean="0"/>
              <a:t>Dolayısıyla şehirleşmeyle </a:t>
            </a:r>
            <a:r>
              <a:rPr lang="tr-TR" dirty="0"/>
              <a:t>birlikte ortaya çıkan konut sorununu gelişmiş ülkeler zaman içerisinde çözerlerken, az gelişmiş ülkeler ile Türkiye’nin de dahil edilebileceği gelişmekte olan ülkeler henüz şehirleşme sorununu çözebilmiş değillerdir</a:t>
            </a:r>
            <a:endParaRPr lang="en-US" altLang="tr-TR" dirty="0"/>
          </a:p>
        </p:txBody>
      </p:sp>
    </p:spTree>
    <p:extLst>
      <p:ext uri="{BB962C8B-B14F-4D97-AF65-F5344CB8AC3E}">
        <p14:creationId xmlns:p14="http://schemas.microsoft.com/office/powerpoint/2010/main" val="25881347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van 5"/>
          <p:cNvSpPr>
            <a:spLocks noGrp="1"/>
          </p:cNvSpPr>
          <p:nvPr>
            <p:ph type="title"/>
          </p:nvPr>
        </p:nvSpPr>
        <p:spPr>
          <a:xfrm>
            <a:off x="246640" y="637233"/>
            <a:ext cx="10076628" cy="903514"/>
          </a:xfrm>
        </p:spPr>
        <p:txBody>
          <a:bodyPr/>
          <a:lstStyle/>
          <a:p>
            <a:r>
              <a:rPr lang="tr-TR" dirty="0"/>
              <a:t>Türkiye’de Gayrimenkul Piyasası</a:t>
            </a:r>
          </a:p>
        </p:txBody>
      </p:sp>
      <p:sp>
        <p:nvSpPr>
          <p:cNvPr id="7" name="İçerik Yer Tutucusu 6"/>
          <p:cNvSpPr>
            <a:spLocks noGrp="1"/>
          </p:cNvSpPr>
          <p:nvPr>
            <p:ph idx="1"/>
          </p:nvPr>
        </p:nvSpPr>
        <p:spPr>
          <a:xfrm>
            <a:off x="263997" y="1294981"/>
            <a:ext cx="8616006" cy="4268038"/>
          </a:xfrm>
        </p:spPr>
        <p:txBody>
          <a:bodyPr anchor="t">
            <a:normAutofit/>
          </a:bodyPr>
          <a:lstStyle/>
          <a:p>
            <a:pPr algn="just"/>
            <a:r>
              <a:rPr lang="tr-TR" dirty="0"/>
              <a:t>Piyasa ekonomisinin etkin ve verimli bir şekilde işleyebilmesi için istikrarlı makroekonomik ortam ve rekabetçi bir piyasa yapısının varlığı gerekmektedir. </a:t>
            </a:r>
            <a:endParaRPr lang="tr-TR" dirty="0" smtClean="0"/>
          </a:p>
          <a:p>
            <a:pPr algn="just"/>
            <a:r>
              <a:rPr lang="tr-TR" dirty="0" smtClean="0"/>
              <a:t>Ülke </a:t>
            </a:r>
            <a:r>
              <a:rPr lang="tr-TR" dirty="0"/>
              <a:t>ekonomilerinde meydana gelebilecek herhangi bir güvensizlik ortamında, finansal kurumların aktiflerinde önemli değer kayıpları oluşmakta, bu durum zaman içerisinde finansal piyasalarda panik ortamının oluşmasını ve sonuçta bir ekonomik kriz sürecinin başlamasına neden olmaktadır</a:t>
            </a:r>
            <a:r>
              <a:rPr lang="tr-TR" dirty="0" smtClean="0"/>
              <a:t>.</a:t>
            </a:r>
          </a:p>
          <a:p>
            <a:pPr algn="just"/>
            <a:r>
              <a:rPr lang="tr-TR" dirty="0" smtClean="0"/>
              <a:t> </a:t>
            </a:r>
            <a:r>
              <a:rPr lang="tr-TR" dirty="0"/>
              <a:t>Ancak özellikle 1980’li yıllardan itibaren hem finansal piyasalarda hem de siyasi ortamlarda yaşanan istikrarsızlıklar, piyasaların güçlü ve etkin bir şekilde oluşturulmuş kamu kuruluşları tarafından düzenlenmesi, denetlenmesi ve gözetimi fonksiyonlarını yerine getirmeleri ihtiyacını ortaya </a:t>
            </a:r>
            <a:r>
              <a:rPr lang="tr-TR" dirty="0" smtClean="0"/>
              <a:t>çıkarmıştır (Delice 2003). </a:t>
            </a:r>
            <a:endParaRPr lang="en-US" altLang="tr-TR" dirty="0"/>
          </a:p>
        </p:txBody>
      </p:sp>
    </p:spTree>
    <p:extLst>
      <p:ext uri="{BB962C8B-B14F-4D97-AF65-F5344CB8AC3E}">
        <p14:creationId xmlns:p14="http://schemas.microsoft.com/office/powerpoint/2010/main" val="21934352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van 5"/>
          <p:cNvSpPr>
            <a:spLocks noGrp="1"/>
          </p:cNvSpPr>
          <p:nvPr>
            <p:ph type="title"/>
          </p:nvPr>
        </p:nvSpPr>
        <p:spPr>
          <a:xfrm>
            <a:off x="246640" y="648957"/>
            <a:ext cx="10076628" cy="903514"/>
          </a:xfrm>
        </p:spPr>
        <p:txBody>
          <a:bodyPr/>
          <a:lstStyle/>
          <a:p>
            <a:r>
              <a:rPr lang="tr-TR" dirty="0" smtClean="0"/>
              <a:t>Türkiye’de Gayrimenkul Piyasası</a:t>
            </a:r>
            <a:endParaRPr lang="tr-TR" dirty="0"/>
          </a:p>
        </p:txBody>
      </p:sp>
      <p:sp>
        <p:nvSpPr>
          <p:cNvPr id="7" name="İçerik Yer Tutucusu 6"/>
          <p:cNvSpPr>
            <a:spLocks noGrp="1"/>
          </p:cNvSpPr>
          <p:nvPr>
            <p:ph idx="1"/>
          </p:nvPr>
        </p:nvSpPr>
        <p:spPr>
          <a:xfrm>
            <a:off x="246640" y="1294981"/>
            <a:ext cx="8616006" cy="4268038"/>
          </a:xfrm>
        </p:spPr>
        <p:txBody>
          <a:bodyPr anchor="t">
            <a:normAutofit/>
          </a:bodyPr>
          <a:lstStyle/>
          <a:p>
            <a:pPr algn="just"/>
            <a:r>
              <a:rPr lang="tr-TR" dirty="0"/>
              <a:t>Piyasalarda düzenleyici (regülatör) kurumlar, kriz ortamı oluşmadan önce, finansal kuruluşların finansal riskle karşılaşma olasılıklarını minimum düzeyde tutacak, önleyici ve koruyucu tedbirleri almak durumundadırlar. </a:t>
            </a:r>
            <a:endParaRPr lang="tr-TR" dirty="0" smtClean="0"/>
          </a:p>
          <a:p>
            <a:pPr algn="just"/>
            <a:r>
              <a:rPr lang="tr-TR" dirty="0" smtClean="0"/>
              <a:t>İktisadi </a:t>
            </a:r>
            <a:r>
              <a:rPr lang="tr-TR" dirty="0"/>
              <a:t>büyüme, fiyat istikrarı ve finansal istikrarın sağlanması, gelir dağılımındaki adaletsizliğin giderilmesi, kaynak dağılımdaki etkinsizliğin giderilmesi gibi hususlar dolayısıyla iyi yönetişim koşullarına sahip, güçlü düzenleyici kurumların varlığı önem arz etmektedir. </a:t>
            </a:r>
            <a:endParaRPr lang="tr-TR" dirty="0" smtClean="0"/>
          </a:p>
          <a:p>
            <a:pPr algn="just"/>
            <a:r>
              <a:rPr lang="tr-TR" dirty="0"/>
              <a:t>Bu kapsamda Türkiye’de ve dünya genelinde yaşanan şehirleşme faaliyetleri kapsamında ön plana çıkan gayrimenkul piyasası ve bu piyasanın gelişmesine bağlı olarak, Türkiye’de piyasanın ihtiyaç duyduğu bir ‘Gayrimenkul Piyasası Kurumu’ kurulması önerisi çalışmamızın amacını </a:t>
            </a:r>
            <a:r>
              <a:rPr lang="tr-TR" dirty="0" smtClean="0"/>
              <a:t>oluşturmaktadır (Tunalı ve Karadağ 2018). </a:t>
            </a:r>
            <a:endParaRPr lang="en-US" altLang="tr-TR" dirty="0"/>
          </a:p>
        </p:txBody>
      </p:sp>
    </p:spTree>
    <p:extLst>
      <p:ext uri="{BB962C8B-B14F-4D97-AF65-F5344CB8AC3E}">
        <p14:creationId xmlns:p14="http://schemas.microsoft.com/office/powerpoint/2010/main" val="21934352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van 5"/>
          <p:cNvSpPr>
            <a:spLocks noGrp="1"/>
          </p:cNvSpPr>
          <p:nvPr>
            <p:ph type="title"/>
          </p:nvPr>
        </p:nvSpPr>
        <p:spPr>
          <a:xfrm>
            <a:off x="304800" y="402772"/>
            <a:ext cx="7666892" cy="903514"/>
          </a:xfrm>
        </p:spPr>
        <p:txBody>
          <a:bodyPr/>
          <a:lstStyle/>
          <a:p>
            <a:r>
              <a:rPr lang="tr-TR" dirty="0"/>
              <a:t>Gayrimenkul Piyasasına Etki Eden Faktörlerin İktisadi Analizi</a:t>
            </a:r>
          </a:p>
        </p:txBody>
      </p:sp>
      <p:sp>
        <p:nvSpPr>
          <p:cNvPr id="7" name="İçerik Yer Tutucusu 6"/>
          <p:cNvSpPr>
            <a:spLocks noGrp="1"/>
          </p:cNvSpPr>
          <p:nvPr>
            <p:ph idx="1"/>
          </p:nvPr>
        </p:nvSpPr>
        <p:spPr>
          <a:xfrm>
            <a:off x="304800" y="1306286"/>
            <a:ext cx="8581292" cy="4539343"/>
          </a:xfrm>
        </p:spPr>
        <p:txBody>
          <a:bodyPr anchor="t">
            <a:normAutofit fontScale="92500" lnSpcReduction="10000"/>
          </a:bodyPr>
          <a:lstStyle/>
          <a:p>
            <a:pPr algn="just"/>
            <a:r>
              <a:rPr lang="tr-TR" dirty="0"/>
              <a:t>Türkiye ekonomisinde 1990’lı yıllar oldukça istikrarsız bir seyir izlemiştir. Bu dönemde ekonomide yüksek enflasyon olgusu yaşanmış ve siyasi istikrarsızlığında etkisiyle ekonomi istikrarsız bir dönem yaşamıştır. </a:t>
            </a:r>
            <a:endParaRPr lang="tr-TR" dirty="0" smtClean="0"/>
          </a:p>
          <a:p>
            <a:pPr algn="just"/>
            <a:r>
              <a:rPr lang="tr-TR" dirty="0" smtClean="0"/>
              <a:t>Bu </a:t>
            </a:r>
            <a:r>
              <a:rPr lang="tr-TR" dirty="0"/>
              <a:t>dönemin sonuna doğru, 1999 yılında yaşanan Marmara depreminin de etkisiyle konut sektörü ve dolayısıyla gayrimenkul piyasası durgunluk </a:t>
            </a:r>
            <a:r>
              <a:rPr lang="tr-TR" dirty="0" smtClean="0"/>
              <a:t>yaşamıştır.</a:t>
            </a:r>
          </a:p>
          <a:p>
            <a:pPr algn="just"/>
            <a:r>
              <a:rPr lang="tr-TR" dirty="0" smtClean="0"/>
              <a:t>2000’li </a:t>
            </a:r>
            <a:r>
              <a:rPr lang="tr-TR" dirty="0"/>
              <a:t>yılların başında yaşanan ekonomik krizlerin ardından, siyasal istikrar ortamının da sağlanmasıyla birlikte ekonomi de genel itibariyle istikrara kavuşmuştur. Bu dönemde ekonomide kamu bütçe dengesi sağlanmış, enflasyon oranları düşmüş, GSYH artış eğilimi </a:t>
            </a:r>
            <a:r>
              <a:rPr lang="tr-TR" dirty="0" smtClean="0"/>
              <a:t>göstermiştir.</a:t>
            </a:r>
          </a:p>
          <a:p>
            <a:pPr algn="just"/>
            <a:r>
              <a:rPr lang="tr-TR" dirty="0" smtClean="0"/>
              <a:t>Gayrimenkul </a:t>
            </a:r>
            <a:r>
              <a:rPr lang="tr-TR" dirty="0"/>
              <a:t>yatırımlarının uzun vadede ekonomik büyüme üzerinde pozitif yönde etkisi bulunmaktadır </a:t>
            </a:r>
            <a:endParaRPr lang="tr-TR" dirty="0" smtClean="0"/>
          </a:p>
          <a:p>
            <a:pPr algn="just"/>
            <a:r>
              <a:rPr lang="tr-TR" dirty="0" smtClean="0"/>
              <a:t>Bu </a:t>
            </a:r>
            <a:r>
              <a:rPr lang="tr-TR" dirty="0"/>
              <a:t>kapsamda Türkiye ekonomisi içerisinde önemi giderek artan gayrimenkul piyasasının ekonomi üzerindeki etkisini ölçmek amacıyla Toda-Yamamoto Nedensellik Testi ve Bootstrap Tabanlı Toda-Yamamoto Nedensellik Testleri kullanılarak ampirik analiz çalışması </a:t>
            </a:r>
            <a:r>
              <a:rPr lang="tr-TR" dirty="0" smtClean="0"/>
              <a:t>yapılmıştı (Turan 2011).</a:t>
            </a:r>
            <a:endParaRPr lang="en-US" altLang="tr-TR" dirty="0"/>
          </a:p>
        </p:txBody>
      </p:sp>
    </p:spTree>
    <p:extLst>
      <p:ext uri="{BB962C8B-B14F-4D97-AF65-F5344CB8AC3E}">
        <p14:creationId xmlns:p14="http://schemas.microsoft.com/office/powerpoint/2010/main" val="12592883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van 5"/>
          <p:cNvSpPr>
            <a:spLocks noGrp="1"/>
          </p:cNvSpPr>
          <p:nvPr>
            <p:ph type="title"/>
          </p:nvPr>
        </p:nvSpPr>
        <p:spPr>
          <a:xfrm>
            <a:off x="339969" y="402772"/>
            <a:ext cx="7573108" cy="903514"/>
          </a:xfrm>
        </p:spPr>
        <p:txBody>
          <a:bodyPr/>
          <a:lstStyle/>
          <a:p>
            <a:r>
              <a:rPr lang="tr-TR" dirty="0"/>
              <a:t>Gayrimenkul Piyasasına Etki Eden Faktörlerin İktisadi Analizi</a:t>
            </a:r>
          </a:p>
        </p:txBody>
      </p:sp>
      <p:sp>
        <p:nvSpPr>
          <p:cNvPr id="7" name="İçerik Yer Tutucusu 6"/>
          <p:cNvSpPr>
            <a:spLocks noGrp="1"/>
          </p:cNvSpPr>
          <p:nvPr>
            <p:ph idx="1"/>
          </p:nvPr>
        </p:nvSpPr>
        <p:spPr>
          <a:xfrm>
            <a:off x="339969" y="1443613"/>
            <a:ext cx="8593017" cy="4268038"/>
          </a:xfrm>
        </p:spPr>
        <p:txBody>
          <a:bodyPr anchor="t">
            <a:normAutofit/>
          </a:bodyPr>
          <a:lstStyle/>
          <a:p>
            <a:pPr algn="just"/>
            <a:r>
              <a:rPr lang="tr-TR" dirty="0"/>
              <a:t>Ekonominin genelinde meydana gelen gelişmeler, gayrimenkul piyasasındaki arztalep koşullarını da doğrudan etkileyebilmektedir. </a:t>
            </a:r>
            <a:endParaRPr lang="tr-TR" dirty="0" smtClean="0"/>
          </a:p>
          <a:p>
            <a:pPr algn="just"/>
            <a:r>
              <a:rPr lang="tr-TR" dirty="0" smtClean="0"/>
              <a:t>Gayrimenkul </a:t>
            </a:r>
            <a:r>
              <a:rPr lang="tr-TR" dirty="0"/>
              <a:t>piyasasında oluşan arztalep dengesi, gayrimenkul fiyatlarının belirlenmesinde önemli bir yer teşkil etmektedir </a:t>
            </a:r>
            <a:endParaRPr lang="tr-TR" dirty="0" smtClean="0"/>
          </a:p>
          <a:p>
            <a:pPr algn="just"/>
            <a:r>
              <a:rPr lang="tr-TR" dirty="0" smtClean="0"/>
              <a:t>Ayrıca </a:t>
            </a:r>
            <a:r>
              <a:rPr lang="tr-TR" dirty="0"/>
              <a:t>gayrimenkul piyasasında yatırım riski ve beklenen getiri kaybı olasılığı gayrimenkul fiyatlarına yansıyabilmekte ve gayrimenkul fiyatlarında dönemsel değişiklikler </a:t>
            </a:r>
            <a:r>
              <a:rPr lang="tr-TR" dirty="0" smtClean="0"/>
              <a:t>olabilmektedir </a:t>
            </a:r>
            <a:r>
              <a:rPr lang="tr-TR" smtClean="0"/>
              <a:t>(Tunalı ve Karadağ 2018).</a:t>
            </a:r>
            <a:endParaRPr lang="en-US" altLang="tr-TR" dirty="0"/>
          </a:p>
        </p:txBody>
      </p:sp>
    </p:spTree>
    <p:extLst>
      <p:ext uri="{BB962C8B-B14F-4D97-AF65-F5344CB8AC3E}">
        <p14:creationId xmlns:p14="http://schemas.microsoft.com/office/powerpoint/2010/main" val="12592883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van 5"/>
          <p:cNvSpPr>
            <a:spLocks noGrp="1"/>
          </p:cNvSpPr>
          <p:nvPr>
            <p:ph type="title"/>
          </p:nvPr>
        </p:nvSpPr>
        <p:spPr>
          <a:xfrm>
            <a:off x="234917" y="625511"/>
            <a:ext cx="10076628" cy="903514"/>
          </a:xfrm>
        </p:spPr>
        <p:txBody>
          <a:bodyPr/>
          <a:lstStyle/>
          <a:p>
            <a:r>
              <a:rPr lang="tr-TR" dirty="0"/>
              <a:t>Türkiye Gayrimenkul Piyasasındaki Gelişmeler</a:t>
            </a:r>
          </a:p>
        </p:txBody>
      </p:sp>
      <p:sp>
        <p:nvSpPr>
          <p:cNvPr id="7" name="İçerik Yer Tutucusu 6"/>
          <p:cNvSpPr>
            <a:spLocks noGrp="1"/>
          </p:cNvSpPr>
          <p:nvPr>
            <p:ph idx="1"/>
          </p:nvPr>
        </p:nvSpPr>
        <p:spPr>
          <a:xfrm>
            <a:off x="234917" y="1256043"/>
            <a:ext cx="8662899" cy="4545624"/>
          </a:xfrm>
        </p:spPr>
        <p:txBody>
          <a:bodyPr anchor="t">
            <a:noAutofit/>
          </a:bodyPr>
          <a:lstStyle/>
          <a:p>
            <a:pPr algn="just"/>
            <a:r>
              <a:rPr lang="tr-TR" dirty="0" smtClean="0"/>
              <a:t>Yaşanan </a:t>
            </a:r>
            <a:r>
              <a:rPr lang="tr-TR" dirty="0"/>
              <a:t>gelişmeler, bizlere veri bazında seçenek sağlıyor. </a:t>
            </a:r>
            <a:r>
              <a:rPr lang="tr-TR" b="1" dirty="0"/>
              <a:t>Global ekonomi</a:t>
            </a:r>
            <a:r>
              <a:rPr lang="tr-TR" dirty="0"/>
              <a:t> seçeneklerinin toparlanması, ticaret hacmini artırıyor. </a:t>
            </a:r>
            <a:endParaRPr lang="tr-TR" dirty="0" smtClean="0"/>
          </a:p>
          <a:p>
            <a:pPr algn="just"/>
            <a:r>
              <a:rPr lang="tr-TR" dirty="0" smtClean="0"/>
              <a:t>Önümüzdeki </a:t>
            </a:r>
            <a:r>
              <a:rPr lang="tr-TR" dirty="0"/>
              <a:t>30 sene içerisinde yaşanacak durumlar göz önüne alınıyor ve gayrimenkul piyasalarına büyük ölçüde alanlar yarattığı belirleniyor. 2017 senesinde 1.3 milyon adet konut satışı gerçekleşmiş ve bunun da yaklaşık 20.000 adeti yabancılar için bir satış oluşturmuş durumda. Kredili satışların büyük bir önem kazandığı </a:t>
            </a:r>
            <a:endParaRPr lang="tr-TR" dirty="0" smtClean="0"/>
          </a:p>
          <a:p>
            <a:pPr algn="just"/>
            <a:r>
              <a:rPr lang="tr-TR" dirty="0" smtClean="0"/>
              <a:t>2017 </a:t>
            </a:r>
            <a:r>
              <a:rPr lang="tr-TR" dirty="0"/>
              <a:t>ve 2018 tarihleri, güncel konut faizlerinin büyük olması nedeniyle, piyasaları yavaşlatmaya başlıyor. Bu seviyede iken uzmanların yorumları da haliyle beklenir derecede. Genellikle konut faizleri yüksek olduğu için, gayrimenkul piyasalarının büyümesi çok zor diyebiliriz</a:t>
            </a:r>
            <a:r>
              <a:rPr lang="tr-TR" dirty="0" smtClean="0"/>
              <a:t>.</a:t>
            </a:r>
          </a:p>
          <a:p>
            <a:pPr algn="just"/>
            <a:r>
              <a:rPr lang="tr-TR" dirty="0" smtClean="0"/>
              <a:t> </a:t>
            </a:r>
            <a:r>
              <a:rPr lang="tr-TR" dirty="0"/>
              <a:t>En büyük denge de takipteki kredi sayısı. Takipte olan krediler %1 dengesinin altında olduğu için, sektörde bir balon olmadığını </a:t>
            </a:r>
            <a:r>
              <a:rPr lang="tr-TR" dirty="0" smtClean="0"/>
              <a:t>söyleyebiliriz (Anonim 2019).</a:t>
            </a:r>
            <a:endParaRPr lang="tr-TR" dirty="0" smtClean="0"/>
          </a:p>
          <a:p>
            <a:pPr algn="just"/>
            <a:r>
              <a:rPr lang="tr-TR" dirty="0" smtClean="0"/>
              <a:t> </a:t>
            </a:r>
            <a:endParaRPr lang="tr-TR" dirty="0"/>
          </a:p>
        </p:txBody>
      </p:sp>
    </p:spTree>
    <p:extLst>
      <p:ext uri="{BB962C8B-B14F-4D97-AF65-F5344CB8AC3E}">
        <p14:creationId xmlns:p14="http://schemas.microsoft.com/office/powerpoint/2010/main" val="9244716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van 5"/>
          <p:cNvSpPr>
            <a:spLocks noGrp="1"/>
          </p:cNvSpPr>
          <p:nvPr>
            <p:ph type="title"/>
          </p:nvPr>
        </p:nvSpPr>
        <p:spPr>
          <a:xfrm>
            <a:off x="234917" y="625511"/>
            <a:ext cx="10076628" cy="903514"/>
          </a:xfrm>
        </p:spPr>
        <p:txBody>
          <a:bodyPr/>
          <a:lstStyle/>
          <a:p>
            <a:r>
              <a:rPr lang="tr-TR" dirty="0"/>
              <a:t>Türkiye Gayrimenkul Piyasasındaki Gelişmeler</a:t>
            </a:r>
          </a:p>
        </p:txBody>
      </p:sp>
      <p:sp>
        <p:nvSpPr>
          <p:cNvPr id="7" name="İçerik Yer Tutucusu 6"/>
          <p:cNvSpPr>
            <a:spLocks noGrp="1"/>
          </p:cNvSpPr>
          <p:nvPr>
            <p:ph idx="1"/>
          </p:nvPr>
        </p:nvSpPr>
        <p:spPr>
          <a:xfrm>
            <a:off x="234917" y="1256043"/>
            <a:ext cx="8662899" cy="4545624"/>
          </a:xfrm>
        </p:spPr>
        <p:txBody>
          <a:bodyPr anchor="t">
            <a:noAutofit/>
          </a:bodyPr>
          <a:lstStyle/>
          <a:p>
            <a:pPr algn="just"/>
            <a:r>
              <a:rPr lang="tr-TR" dirty="0" smtClean="0"/>
              <a:t>Alım </a:t>
            </a:r>
            <a:r>
              <a:rPr lang="tr-TR" dirty="0"/>
              <a:t>ve satış gücü arasındaki makasın sürekli artması, satışları düşürüyor. Bu da eldeki inşaat stokunu yükseltiyor. Konutların büyük çoğunluğunun yatırım olarak satın alınması, beklentileri biraz daha düşürüyor. </a:t>
            </a:r>
            <a:endParaRPr lang="tr-TR" dirty="0" smtClean="0"/>
          </a:p>
          <a:p>
            <a:pPr algn="just"/>
            <a:r>
              <a:rPr lang="tr-TR" dirty="0" smtClean="0"/>
              <a:t>Lakin </a:t>
            </a:r>
            <a:r>
              <a:rPr lang="tr-TR" dirty="0"/>
              <a:t>oturmak için tercih edilecek konutlardaki yüksek beklenti, satışları da etkilemeye başladı diyebiliriz.</a:t>
            </a:r>
          </a:p>
        </p:txBody>
      </p:sp>
      <p:pic>
        <p:nvPicPr>
          <p:cNvPr id="2" name="Resim 1"/>
          <p:cNvPicPr>
            <a:picLocks noChangeAspect="1"/>
          </p:cNvPicPr>
          <p:nvPr/>
        </p:nvPicPr>
        <p:blipFill>
          <a:blip r:embed="rId2"/>
          <a:stretch>
            <a:fillRect/>
          </a:stretch>
        </p:blipFill>
        <p:spPr>
          <a:xfrm>
            <a:off x="6468941" y="4003064"/>
            <a:ext cx="2428875" cy="1876425"/>
          </a:xfrm>
          <a:prstGeom prst="rect">
            <a:avLst/>
          </a:prstGeom>
        </p:spPr>
      </p:pic>
    </p:spTree>
    <p:extLst>
      <p:ext uri="{BB962C8B-B14F-4D97-AF65-F5344CB8AC3E}">
        <p14:creationId xmlns:p14="http://schemas.microsoft.com/office/powerpoint/2010/main" val="324535953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18402</TotalTime>
  <Words>985</Words>
  <Application>Microsoft Office PowerPoint</Application>
  <PresentationFormat>Ekran Gösterisi (4:3)</PresentationFormat>
  <Paragraphs>51</Paragraphs>
  <Slides>11</Slides>
  <Notes>0</Notes>
  <HiddenSlides>0</HiddenSlides>
  <MMClips>0</MMClips>
  <ScaleCrop>false</ScaleCrop>
  <HeadingPairs>
    <vt:vector size="6" baseType="variant">
      <vt:variant>
        <vt:lpstr>Kullanılan Yazı Tipleri</vt:lpstr>
      </vt:variant>
      <vt:variant>
        <vt:i4>4</vt:i4>
      </vt:variant>
      <vt:variant>
        <vt:lpstr>Tema</vt:lpstr>
      </vt:variant>
      <vt:variant>
        <vt:i4>3</vt:i4>
      </vt:variant>
      <vt:variant>
        <vt:lpstr>Slayt Başlıkları</vt:lpstr>
      </vt:variant>
      <vt:variant>
        <vt:i4>11</vt:i4>
      </vt:variant>
    </vt:vector>
  </HeadingPairs>
  <TitlesOfParts>
    <vt:vector size="18" baseType="lpstr">
      <vt:lpstr>ＭＳ Ｐゴシック</vt:lpstr>
      <vt:lpstr>Arial</vt:lpstr>
      <vt:lpstr>Calibri</vt:lpstr>
      <vt:lpstr>Wingdings</vt:lpstr>
      <vt:lpstr>ekonomi</vt:lpstr>
      <vt:lpstr>1_Rics</vt:lpstr>
      <vt:lpstr>h.t.</vt:lpstr>
      <vt:lpstr>PowerPoint Sunusu</vt:lpstr>
      <vt:lpstr>Türkiye’de Gayrimenkul Piyasası</vt:lpstr>
      <vt:lpstr>Türkiye’de Gayrimenkul Piyasası</vt:lpstr>
      <vt:lpstr>Türkiye’de Gayrimenkul Piyasası</vt:lpstr>
      <vt:lpstr>Türkiye’de Gayrimenkul Piyasası</vt:lpstr>
      <vt:lpstr>Gayrimenkul Piyasasına Etki Eden Faktörlerin İktisadi Analizi</vt:lpstr>
      <vt:lpstr>Gayrimenkul Piyasasına Etki Eden Faktörlerin İktisadi Analizi</vt:lpstr>
      <vt:lpstr>Türkiye Gayrimenkul Piyasasındaki Gelişmeler</vt:lpstr>
      <vt:lpstr>Türkiye Gayrimenkul Piyasasındaki Gelişmeler</vt:lpstr>
      <vt:lpstr>Gayrimenkul ve Küreselleşme</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user</cp:lastModifiedBy>
  <cp:revision>867</cp:revision>
  <cp:lastPrinted>2016-10-24T07:53:35Z</cp:lastPrinted>
  <dcterms:created xsi:type="dcterms:W3CDTF">2016-09-18T09:35:24Z</dcterms:created>
  <dcterms:modified xsi:type="dcterms:W3CDTF">2020-02-13T13:31:46Z</dcterms:modified>
</cp:coreProperties>
</file>