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 smtClean="0">
                <a:solidFill>
                  <a:srgbClr val="660066"/>
                </a:solidFill>
              </a:rPr>
              <a:t>14.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Genel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Değerlendirme</a:t>
            </a:r>
            <a:endParaRPr lang="en-US" dirty="0" smtClean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Genel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Değerlendirme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politikasındaki</a:t>
            </a:r>
            <a:r>
              <a:rPr lang="en-US" dirty="0" smtClean="0"/>
              <a:t> </a:t>
            </a:r>
            <a:r>
              <a:rPr lang="en-US" dirty="0" err="1" smtClean="0"/>
              <a:t>süreklilikler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kopuşların</a:t>
            </a:r>
            <a:r>
              <a:rPr lang="en-US" dirty="0" smtClean="0"/>
              <a:t> </a:t>
            </a:r>
            <a:r>
              <a:rPr lang="en-US" dirty="0" err="1" smtClean="0"/>
              <a:t>tespit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bugüne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, </a:t>
            </a:r>
            <a:r>
              <a:rPr lang="en-US" dirty="0" err="1" smtClean="0"/>
              <a:t>TDP’deki</a:t>
            </a:r>
            <a:r>
              <a:rPr lang="en-US" dirty="0" smtClean="0"/>
              <a:t> </a:t>
            </a:r>
            <a:r>
              <a:rPr lang="en-US" dirty="0" err="1" smtClean="0"/>
              <a:t>süreklilik</a:t>
            </a:r>
            <a:r>
              <a:rPr lang="en-US" dirty="0" smtClean="0"/>
              <a:t> </a:t>
            </a:r>
            <a:r>
              <a:rPr lang="en-US" dirty="0" err="1" smtClean="0"/>
              <a:t>unsurları</a:t>
            </a:r>
            <a:r>
              <a:rPr lang="en-US" dirty="0" smtClean="0"/>
              <a:t> </a:t>
            </a:r>
            <a:r>
              <a:rPr lang="en-US" dirty="0" err="1" smtClean="0"/>
              <a:t>nelerdir</a:t>
            </a:r>
            <a:r>
              <a:rPr lang="en-US" dirty="0" smtClean="0"/>
              <a:t>? 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Statükoculuk</a:t>
            </a:r>
            <a:r>
              <a:rPr lang="en-US" dirty="0" smtClean="0"/>
              <a:t>? 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Batıcılık</a:t>
            </a:r>
            <a:r>
              <a:rPr lang="en-US" dirty="0" smtClean="0"/>
              <a:t>?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626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Genel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Değerlendirme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politikasındaki</a:t>
            </a:r>
            <a:r>
              <a:rPr lang="en-US" dirty="0"/>
              <a:t> </a:t>
            </a:r>
            <a:r>
              <a:rPr lang="en-US" dirty="0" err="1"/>
              <a:t>süreklilikler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kopuşların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:</a:t>
            </a:r>
          </a:p>
          <a:p>
            <a:pPr marL="82296" indent="0">
              <a:buNone/>
            </a:pPr>
            <a:r>
              <a:rPr lang="en-US" dirty="0" err="1"/>
              <a:t>Milli</a:t>
            </a:r>
            <a:r>
              <a:rPr lang="en-US" dirty="0"/>
              <a:t> </a:t>
            </a:r>
            <a:r>
              <a:rPr lang="en-US" dirty="0" err="1"/>
              <a:t>Mücadele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bugüne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, </a:t>
            </a:r>
            <a:r>
              <a:rPr lang="en-US" dirty="0" err="1" smtClean="0"/>
              <a:t>TDP’nin</a:t>
            </a:r>
            <a:r>
              <a:rPr lang="en-US" dirty="0" smtClean="0"/>
              <a:t> </a:t>
            </a:r>
            <a:r>
              <a:rPr lang="en-US" dirty="0" err="1" smtClean="0"/>
              <a:t>uygulanmasındaki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r>
              <a:rPr lang="en-US" dirty="0" smtClean="0"/>
              <a:t> </a:t>
            </a:r>
            <a:r>
              <a:rPr lang="en-US" dirty="0" err="1"/>
              <a:t>nelerdir</a:t>
            </a:r>
            <a:r>
              <a:rPr lang="en-US" dirty="0"/>
              <a:t>?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Batı</a:t>
            </a:r>
            <a:r>
              <a:rPr lang="en-US" dirty="0" smtClean="0"/>
              <a:t>/ABD </a:t>
            </a:r>
            <a:r>
              <a:rPr lang="en-US" dirty="0" err="1" smtClean="0"/>
              <a:t>eksenli</a:t>
            </a:r>
            <a:r>
              <a:rPr lang="en-US" dirty="0" smtClean="0"/>
              <a:t> </a:t>
            </a:r>
            <a:r>
              <a:rPr lang="en-US" dirty="0" err="1" smtClean="0"/>
              <a:t>politikadan</a:t>
            </a:r>
            <a:r>
              <a:rPr lang="en-US" dirty="0" smtClean="0"/>
              <a:t> </a:t>
            </a:r>
            <a:r>
              <a:rPr lang="en-US" dirty="0" err="1" smtClean="0"/>
              <a:t>kopuş</a:t>
            </a:r>
            <a:r>
              <a:rPr lang="en-US" dirty="0" smtClean="0"/>
              <a:t> mu?</a:t>
            </a:r>
          </a:p>
          <a:p>
            <a:pPr marL="82296" indent="0">
              <a:buNone/>
            </a:pPr>
            <a:r>
              <a:rPr lang="en-US" dirty="0" err="1" smtClean="0"/>
              <a:t>Batı-Doğu</a:t>
            </a:r>
            <a:r>
              <a:rPr lang="en-US" dirty="0" smtClean="0"/>
              <a:t> </a:t>
            </a:r>
            <a:r>
              <a:rPr lang="en-US" dirty="0" err="1" smtClean="0"/>
              <a:t>gerilimi</a:t>
            </a:r>
            <a:r>
              <a:rPr lang="en-US" dirty="0" smtClean="0"/>
              <a:t>?</a:t>
            </a:r>
          </a:p>
          <a:p>
            <a:pPr marL="82296" indent="0">
              <a:buNone/>
            </a:pPr>
            <a:r>
              <a:rPr lang="en-US" dirty="0" err="1" smtClean="0"/>
              <a:t>Eksen</a:t>
            </a:r>
            <a:r>
              <a:rPr lang="en-US" dirty="0" smtClean="0"/>
              <a:t> </a:t>
            </a:r>
            <a:r>
              <a:rPr lang="en-US" dirty="0" err="1" smtClean="0"/>
              <a:t>kayması</a:t>
            </a:r>
            <a:r>
              <a:rPr lang="en-US" dirty="0" smtClean="0"/>
              <a:t> </a:t>
            </a:r>
            <a:r>
              <a:rPr lang="en-US" dirty="0" err="1" smtClean="0"/>
              <a:t>tartışmaları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42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Genel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Değerlendirme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TDP</a:t>
            </a:r>
            <a:r>
              <a:rPr lang="en-US" dirty="0" err="1" smtClean="0"/>
              <a:t>’nin</a:t>
            </a:r>
            <a:r>
              <a:rPr lang="en-US" dirty="0" smtClean="0"/>
              <a:t> </a:t>
            </a:r>
            <a:r>
              <a:rPr lang="en-US" dirty="0" err="1" smtClean="0"/>
              <a:t>dönemlere</a:t>
            </a:r>
            <a:r>
              <a:rPr lang="en-US" dirty="0" smtClean="0"/>
              <a:t> </a:t>
            </a:r>
            <a:r>
              <a:rPr lang="en-US" dirty="0" err="1" smtClean="0"/>
              <a:t>ayrılarak</a:t>
            </a:r>
            <a:r>
              <a:rPr lang="en-US" dirty="0" smtClean="0"/>
              <a:t> </a:t>
            </a:r>
            <a:r>
              <a:rPr lang="en-US" dirty="0" err="1" smtClean="0"/>
              <a:t>karşılaştırılması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Her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özelliklerinin</a:t>
            </a:r>
            <a:r>
              <a:rPr lang="en-US" dirty="0" smtClean="0"/>
              <a:t> </a:t>
            </a:r>
            <a:r>
              <a:rPr lang="en-US" dirty="0" err="1" smtClean="0"/>
              <a:t>gözden</a:t>
            </a:r>
            <a:r>
              <a:rPr lang="en-US" dirty="0" smtClean="0"/>
              <a:t> </a:t>
            </a:r>
            <a:r>
              <a:rPr lang="en-US" dirty="0" err="1" smtClean="0"/>
              <a:t>geçirilmesi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dönemler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karşılaştırma</a:t>
            </a:r>
            <a:r>
              <a:rPr lang="en-US" dirty="0" smtClean="0"/>
              <a:t>, </a:t>
            </a:r>
          </a:p>
          <a:p>
            <a:pPr marL="82296" indent="0">
              <a:buNone/>
            </a:pPr>
            <a:r>
              <a:rPr lang="en-US" dirty="0" err="1" smtClean="0"/>
              <a:t>İlgili</a:t>
            </a:r>
            <a:r>
              <a:rPr lang="en-US" dirty="0" smtClean="0"/>
              <a:t> </a:t>
            </a:r>
            <a:r>
              <a:rPr lang="en-US" dirty="0" err="1" smtClean="0"/>
              <a:t>dönemlerde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faaliyetleri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r>
              <a:rPr lang="en-US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346060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Genel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Değerlendirme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/>
              <a:t>TDP’nin</a:t>
            </a:r>
            <a:r>
              <a:rPr lang="en-US" dirty="0"/>
              <a:t> </a:t>
            </a:r>
            <a:r>
              <a:rPr lang="en-US" dirty="0" err="1"/>
              <a:t>dönemlere</a:t>
            </a:r>
            <a:r>
              <a:rPr lang="en-US" dirty="0"/>
              <a:t> </a:t>
            </a:r>
            <a:r>
              <a:rPr lang="en-US" dirty="0" err="1"/>
              <a:t>ayrılarak</a:t>
            </a:r>
            <a:r>
              <a:rPr lang="en-US" dirty="0"/>
              <a:t> </a:t>
            </a:r>
            <a:r>
              <a:rPr lang="en-US" dirty="0" err="1"/>
              <a:t>karşılaştırılması</a:t>
            </a:r>
            <a:r>
              <a:rPr lang="en-US" dirty="0"/>
              <a:t>: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err="1" smtClean="0"/>
              <a:t>Batı</a:t>
            </a:r>
            <a:r>
              <a:rPr lang="en-US" dirty="0"/>
              <a:t>/ABD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ilişkilerde</a:t>
            </a:r>
            <a:r>
              <a:rPr lang="en-US" dirty="0"/>
              <a:t> </a:t>
            </a:r>
            <a:r>
              <a:rPr lang="en-US" dirty="0" err="1"/>
              <a:t>süreklilik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değişim</a:t>
            </a:r>
            <a:r>
              <a:rPr lang="en-US" dirty="0"/>
              <a:t>,</a:t>
            </a:r>
          </a:p>
          <a:p>
            <a:pPr marL="82296" indent="0">
              <a:buNone/>
            </a:pPr>
            <a:r>
              <a:rPr lang="en-US" dirty="0" err="1"/>
              <a:t>Türkiye’deki</a:t>
            </a:r>
            <a:r>
              <a:rPr lang="en-US" dirty="0"/>
              <a:t> </a:t>
            </a:r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iktidarların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610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Genel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Değerlendirme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Geleceğe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perspektifler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Güçlerle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seyrine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gözlemler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muhtemel</a:t>
            </a:r>
            <a:r>
              <a:rPr lang="en-US" dirty="0" smtClean="0"/>
              <a:t> </a:t>
            </a:r>
            <a:r>
              <a:rPr lang="en-US" dirty="0" err="1" smtClean="0"/>
              <a:t>açılımlar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smtClean="0"/>
              <a:t>ABD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geleceği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Rusya’yla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geleceği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Türkiye’nin</a:t>
            </a:r>
            <a:r>
              <a:rPr lang="en-US" dirty="0" smtClean="0"/>
              <a:t> NATO </a:t>
            </a:r>
            <a:r>
              <a:rPr lang="en-US" dirty="0" err="1" smtClean="0"/>
              <a:t>üyeliği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2985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Genel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Değerlendirme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/>
              <a:t>Geleceğe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perspektifler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krizler</a:t>
            </a:r>
            <a:r>
              <a:rPr lang="en-US" dirty="0" smtClean="0"/>
              <a:t> </a:t>
            </a:r>
            <a:r>
              <a:rPr lang="en-US" dirty="0" err="1" smtClean="0"/>
              <a:t>ışığında</a:t>
            </a:r>
            <a:r>
              <a:rPr lang="en-US" dirty="0" smtClean="0"/>
              <a:t> TDP: </a:t>
            </a:r>
          </a:p>
          <a:p>
            <a:pPr marL="82296" indent="0">
              <a:buNone/>
            </a:pPr>
            <a:r>
              <a:rPr lang="en-US" dirty="0" smtClean="0"/>
              <a:t>“</a:t>
            </a:r>
            <a:r>
              <a:rPr lang="en-US" dirty="0" err="1" smtClean="0"/>
              <a:t>Yeni</a:t>
            </a:r>
            <a:r>
              <a:rPr lang="en-US" dirty="0" smtClean="0"/>
              <a:t>” </a:t>
            </a:r>
            <a:r>
              <a:rPr lang="en-US" dirty="0" err="1" smtClean="0"/>
              <a:t>Ortadoğu’da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savaşının</a:t>
            </a:r>
            <a:r>
              <a:rPr lang="en-US" dirty="0" smtClean="0"/>
              <a:t> </a:t>
            </a:r>
            <a:r>
              <a:rPr lang="en-US" dirty="0" err="1" smtClean="0"/>
              <a:t>TDP</a:t>
            </a:r>
            <a:r>
              <a:rPr lang="en-US" dirty="0" err="1" smtClean="0"/>
              <a:t>’ye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TDP</a:t>
            </a:r>
          </a:p>
          <a:p>
            <a:pPr marL="82296" indent="0">
              <a:buNone/>
            </a:pPr>
            <a:r>
              <a:rPr lang="en-US" dirty="0" err="1" smtClean="0"/>
              <a:t>F</a:t>
            </a:r>
            <a:r>
              <a:rPr lang="en-US" dirty="0" err="1" smtClean="0"/>
              <a:t>ilistin</a:t>
            </a:r>
            <a:r>
              <a:rPr lang="en-US" dirty="0" smtClean="0"/>
              <a:t> </a:t>
            </a:r>
            <a:r>
              <a:rPr lang="en-US" dirty="0" err="1" smtClean="0"/>
              <a:t>sorununda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ilişkilerde</a:t>
            </a:r>
            <a:r>
              <a:rPr lang="en-US" dirty="0" smtClean="0"/>
              <a:t> </a:t>
            </a:r>
            <a:r>
              <a:rPr lang="en-US" dirty="0" err="1" smtClean="0"/>
              <a:t>muhtemel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833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436</TotalTime>
  <Words>197</Words>
  <Application>Microsoft Macintosh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TÜRK DIŞ POLİTİKASI II (Bahar 2019-2020)</vt:lpstr>
      <vt:lpstr>Genel Değerlendirme</vt:lpstr>
      <vt:lpstr>Genel Değerlendirme</vt:lpstr>
      <vt:lpstr>Genel Değerlendirme</vt:lpstr>
      <vt:lpstr>Genel Değerlendirme</vt:lpstr>
      <vt:lpstr>Genel Değerlendirme</vt:lpstr>
      <vt:lpstr>Genel Değerlendirme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78</cp:revision>
  <dcterms:created xsi:type="dcterms:W3CDTF">2019-01-06T14:47:31Z</dcterms:created>
  <dcterms:modified xsi:type="dcterms:W3CDTF">2019-09-22T10:10:18Z</dcterms:modified>
</cp:coreProperties>
</file>