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12" d="100"/>
          <a:sy n="112" d="100"/>
        </p:scale>
        <p:origin x="-82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9" name="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  <a:p>
            <a:pPr lvl="1" eaLnBrk="1" latinLnBrk="0" hangingPunct="1"/>
            <a:r>
              <a:rPr kumimoji="0" lang="tr-TR" smtClean="0"/>
              <a:t>Second level</a:t>
            </a:r>
          </a:p>
          <a:p>
            <a:pPr lvl="2" eaLnBrk="1" latinLnBrk="0" hangingPunct="1"/>
            <a:r>
              <a:rPr kumimoji="0" lang="tr-TR" smtClean="0"/>
              <a:t>Third level</a:t>
            </a:r>
          </a:p>
          <a:p>
            <a:pPr lvl="3" eaLnBrk="1" latinLnBrk="0" hangingPunct="1"/>
            <a:r>
              <a:rPr kumimoji="0" lang="tr-TR" smtClean="0"/>
              <a:t>Fourth level</a:t>
            </a:r>
          </a:p>
          <a:p>
            <a:pPr lvl="4" eaLnBrk="1" latinLnBrk="0" hangingPunct="1"/>
            <a:r>
              <a:rPr kumimoji="0" lang="tr-TR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t>22.09.19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2560" y="359897"/>
            <a:ext cx="7406640" cy="2295557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rgbClr val="660066"/>
                </a:solidFill>
              </a:rPr>
              <a:t>TÜRK DIŞ POLİTİKASI II (</a:t>
            </a:r>
            <a:r>
              <a:rPr lang="en-US" sz="4000" dirty="0" err="1" smtClean="0">
                <a:solidFill>
                  <a:srgbClr val="660066"/>
                </a:solidFill>
              </a:rPr>
              <a:t>Bahar</a:t>
            </a:r>
            <a:r>
              <a:rPr lang="en-US" sz="4000" dirty="0" smtClean="0">
                <a:solidFill>
                  <a:srgbClr val="660066"/>
                </a:solidFill>
              </a:rPr>
              <a:t> 2019-2020)</a:t>
            </a:r>
            <a:endParaRPr lang="en-US" sz="4000" dirty="0">
              <a:solidFill>
                <a:srgbClr val="660066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2560" y="2447636"/>
            <a:ext cx="7406640" cy="2020454"/>
          </a:xfrm>
        </p:spPr>
        <p:txBody>
          <a:bodyPr>
            <a:normAutofit/>
          </a:bodyPr>
          <a:lstStyle/>
          <a:p>
            <a:endParaRPr lang="en-US" dirty="0" smtClean="0">
              <a:solidFill>
                <a:srgbClr val="660066"/>
              </a:solidFill>
            </a:endParaRPr>
          </a:p>
          <a:p>
            <a:endParaRPr lang="en-US" dirty="0" smtClean="0">
              <a:solidFill>
                <a:srgbClr val="660066"/>
              </a:solidFill>
            </a:endParaRPr>
          </a:p>
          <a:p>
            <a:r>
              <a:rPr lang="en-US" dirty="0" smtClean="0">
                <a:solidFill>
                  <a:srgbClr val="660066"/>
                </a:solidFill>
              </a:rPr>
              <a:t>14. </a:t>
            </a:r>
            <a:r>
              <a:rPr lang="en-US" dirty="0" err="1" smtClean="0">
                <a:solidFill>
                  <a:srgbClr val="660066"/>
                </a:solidFill>
              </a:rPr>
              <a:t>Hafta</a:t>
            </a:r>
            <a:r>
              <a:rPr lang="en-US" dirty="0" smtClean="0">
                <a:solidFill>
                  <a:srgbClr val="660066"/>
                </a:solidFill>
              </a:rPr>
              <a:t>: </a:t>
            </a:r>
            <a:r>
              <a:rPr lang="en-US" dirty="0" err="1" smtClean="0">
                <a:solidFill>
                  <a:srgbClr val="660066"/>
                </a:solidFill>
              </a:rPr>
              <a:t>Genel</a:t>
            </a:r>
            <a:r>
              <a:rPr lang="en-US" dirty="0" smtClean="0">
                <a:solidFill>
                  <a:srgbClr val="660066"/>
                </a:solidFill>
              </a:rPr>
              <a:t> </a:t>
            </a:r>
            <a:r>
              <a:rPr lang="en-US" dirty="0" err="1" smtClean="0">
                <a:solidFill>
                  <a:srgbClr val="660066"/>
                </a:solidFill>
              </a:rPr>
              <a:t>Değerlendirme</a:t>
            </a:r>
            <a:endParaRPr lang="en-US" dirty="0" smtClean="0">
              <a:solidFill>
                <a:srgbClr val="660066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40655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 smtClean="0">
                <a:solidFill>
                  <a:srgbClr val="660066"/>
                </a:solidFill>
              </a:rPr>
              <a:t>Genel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Değerlendirme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endParaRPr lang="en-US" dirty="0" smtClean="0"/>
          </a:p>
          <a:p>
            <a:pPr>
              <a:buFont typeface="Arial"/>
              <a:buChar char="•"/>
            </a:pPr>
            <a:r>
              <a:rPr lang="en-US" dirty="0" err="1" smtClean="0"/>
              <a:t>Türk</a:t>
            </a:r>
            <a:r>
              <a:rPr lang="en-US" dirty="0" smtClean="0"/>
              <a:t> </a:t>
            </a: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politikasındaki</a:t>
            </a:r>
            <a:r>
              <a:rPr lang="en-US" dirty="0" smtClean="0"/>
              <a:t> </a:t>
            </a:r>
            <a:r>
              <a:rPr lang="en-US" dirty="0" err="1" smtClean="0"/>
              <a:t>süreklilikler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kopuşların</a:t>
            </a:r>
            <a:r>
              <a:rPr lang="en-US" dirty="0" smtClean="0"/>
              <a:t> </a:t>
            </a:r>
            <a:r>
              <a:rPr lang="en-US" dirty="0" err="1" smtClean="0"/>
              <a:t>tespit</a:t>
            </a:r>
            <a:r>
              <a:rPr lang="en-US" dirty="0" smtClean="0"/>
              <a:t> </a:t>
            </a:r>
            <a:r>
              <a:rPr lang="en-US" dirty="0" err="1" smtClean="0"/>
              <a:t>edilmesi</a:t>
            </a:r>
            <a:r>
              <a:rPr lang="en-US" dirty="0" smtClean="0"/>
              <a:t>:</a:t>
            </a:r>
          </a:p>
          <a:p>
            <a:pPr marL="82296" indent="0">
              <a:buNone/>
            </a:pPr>
            <a:r>
              <a:rPr lang="en-US" dirty="0" err="1" smtClean="0"/>
              <a:t>Milli</a:t>
            </a:r>
            <a:r>
              <a:rPr lang="en-US" dirty="0" smtClean="0"/>
              <a:t> </a:t>
            </a:r>
            <a:r>
              <a:rPr lang="en-US" dirty="0" err="1" smtClean="0"/>
              <a:t>Mücadele</a:t>
            </a:r>
            <a:r>
              <a:rPr lang="en-US" dirty="0" smtClean="0"/>
              <a:t> </a:t>
            </a:r>
            <a:r>
              <a:rPr lang="en-US" dirty="0" err="1" smtClean="0"/>
              <a:t>döneminde</a:t>
            </a:r>
            <a:r>
              <a:rPr lang="en-US" dirty="0" smtClean="0"/>
              <a:t> </a:t>
            </a:r>
            <a:r>
              <a:rPr lang="en-US" dirty="0" err="1" smtClean="0"/>
              <a:t>bugüne</a:t>
            </a:r>
            <a:r>
              <a:rPr lang="en-US" dirty="0" smtClean="0"/>
              <a:t> </a:t>
            </a:r>
            <a:r>
              <a:rPr lang="en-US" dirty="0" err="1" smtClean="0"/>
              <a:t>kadar</a:t>
            </a:r>
            <a:r>
              <a:rPr lang="en-US" dirty="0" smtClean="0"/>
              <a:t>, </a:t>
            </a:r>
            <a:r>
              <a:rPr lang="en-US" dirty="0" err="1" smtClean="0"/>
              <a:t>TDP’deki</a:t>
            </a:r>
            <a:r>
              <a:rPr lang="en-US" dirty="0" smtClean="0"/>
              <a:t> </a:t>
            </a:r>
            <a:r>
              <a:rPr lang="en-US" dirty="0" err="1" smtClean="0"/>
              <a:t>süreklilik</a:t>
            </a:r>
            <a:r>
              <a:rPr lang="en-US" dirty="0" smtClean="0"/>
              <a:t> </a:t>
            </a:r>
            <a:r>
              <a:rPr lang="en-US" dirty="0" err="1" smtClean="0"/>
              <a:t>unsurları</a:t>
            </a:r>
            <a:r>
              <a:rPr lang="en-US" dirty="0" smtClean="0"/>
              <a:t> </a:t>
            </a:r>
            <a:r>
              <a:rPr lang="en-US" dirty="0" err="1" smtClean="0"/>
              <a:t>nelerdir</a:t>
            </a:r>
            <a:r>
              <a:rPr lang="en-US" dirty="0" smtClean="0"/>
              <a:t>? </a:t>
            </a:r>
          </a:p>
          <a:p>
            <a:pPr marL="82296" indent="0">
              <a:buNone/>
            </a:pPr>
            <a:r>
              <a:rPr lang="en-US" dirty="0"/>
              <a:t>-</a:t>
            </a:r>
            <a:r>
              <a:rPr lang="en-US" dirty="0" err="1" smtClean="0"/>
              <a:t>Statükoculuk</a:t>
            </a:r>
            <a:r>
              <a:rPr lang="en-US" dirty="0" smtClean="0"/>
              <a:t>? </a:t>
            </a:r>
          </a:p>
          <a:p>
            <a:pPr marL="82296" indent="0">
              <a:buNone/>
            </a:pPr>
            <a:r>
              <a:rPr lang="en-US" dirty="0"/>
              <a:t>-</a:t>
            </a:r>
            <a:r>
              <a:rPr lang="en-US" dirty="0" err="1" smtClean="0"/>
              <a:t>Batıcılık</a:t>
            </a:r>
            <a:r>
              <a:rPr lang="en-US" dirty="0" smtClean="0"/>
              <a:t>?</a:t>
            </a:r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3626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Genel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Değerlendirme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r>
              <a:rPr lang="en-US" dirty="0" err="1" smtClean="0"/>
              <a:t>Türk</a:t>
            </a:r>
            <a:r>
              <a:rPr lang="en-US" dirty="0" smtClean="0"/>
              <a:t> </a:t>
            </a:r>
            <a:r>
              <a:rPr lang="en-US" dirty="0" err="1"/>
              <a:t>dış</a:t>
            </a:r>
            <a:r>
              <a:rPr lang="en-US" dirty="0"/>
              <a:t> </a:t>
            </a:r>
            <a:r>
              <a:rPr lang="en-US" dirty="0" err="1"/>
              <a:t>politikasındaki</a:t>
            </a:r>
            <a:r>
              <a:rPr lang="en-US" dirty="0"/>
              <a:t> </a:t>
            </a:r>
            <a:r>
              <a:rPr lang="en-US" dirty="0" err="1"/>
              <a:t>süreklilikler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kopuşların</a:t>
            </a:r>
            <a:r>
              <a:rPr lang="en-US" dirty="0"/>
              <a:t> </a:t>
            </a:r>
            <a:r>
              <a:rPr lang="en-US" dirty="0" err="1"/>
              <a:t>tespit</a:t>
            </a:r>
            <a:r>
              <a:rPr lang="en-US" dirty="0"/>
              <a:t> </a:t>
            </a:r>
            <a:r>
              <a:rPr lang="en-US" dirty="0" err="1"/>
              <a:t>edilmesi</a:t>
            </a:r>
            <a:r>
              <a:rPr lang="en-US" dirty="0"/>
              <a:t>:</a:t>
            </a:r>
          </a:p>
          <a:p>
            <a:pPr marL="82296" indent="0">
              <a:buNone/>
            </a:pPr>
            <a:r>
              <a:rPr lang="en-US" dirty="0" err="1"/>
              <a:t>Milli</a:t>
            </a:r>
            <a:r>
              <a:rPr lang="en-US" dirty="0"/>
              <a:t> </a:t>
            </a:r>
            <a:r>
              <a:rPr lang="en-US" dirty="0" err="1"/>
              <a:t>Mücadele</a:t>
            </a:r>
            <a:r>
              <a:rPr lang="en-US" dirty="0"/>
              <a:t> </a:t>
            </a:r>
            <a:r>
              <a:rPr lang="en-US" dirty="0" err="1"/>
              <a:t>döneminde</a:t>
            </a:r>
            <a:r>
              <a:rPr lang="en-US" dirty="0"/>
              <a:t> </a:t>
            </a:r>
            <a:r>
              <a:rPr lang="en-US" dirty="0" err="1"/>
              <a:t>bugüne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, </a:t>
            </a:r>
            <a:r>
              <a:rPr lang="en-US" dirty="0" err="1" smtClean="0"/>
              <a:t>TDP’nin</a:t>
            </a:r>
            <a:r>
              <a:rPr lang="en-US" dirty="0" smtClean="0"/>
              <a:t> </a:t>
            </a:r>
            <a:r>
              <a:rPr lang="en-US" dirty="0" err="1" smtClean="0"/>
              <a:t>uygulanmasındaki</a:t>
            </a:r>
            <a:r>
              <a:rPr lang="en-US" dirty="0" smtClean="0"/>
              <a:t> </a:t>
            </a:r>
            <a:r>
              <a:rPr lang="en-US" dirty="0" err="1" smtClean="0"/>
              <a:t>farklılıklar</a:t>
            </a:r>
            <a:r>
              <a:rPr lang="en-US" dirty="0" smtClean="0"/>
              <a:t> </a:t>
            </a:r>
            <a:r>
              <a:rPr lang="en-US" dirty="0" err="1"/>
              <a:t>nelerdir</a:t>
            </a:r>
            <a:r>
              <a:rPr lang="en-US" dirty="0"/>
              <a:t>? 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Batı</a:t>
            </a:r>
            <a:r>
              <a:rPr lang="en-US" dirty="0" smtClean="0"/>
              <a:t>/ABD </a:t>
            </a:r>
            <a:r>
              <a:rPr lang="en-US" dirty="0" err="1" smtClean="0"/>
              <a:t>eksenli</a:t>
            </a:r>
            <a:r>
              <a:rPr lang="en-US" dirty="0" smtClean="0"/>
              <a:t> </a:t>
            </a:r>
            <a:r>
              <a:rPr lang="en-US" dirty="0" err="1" smtClean="0"/>
              <a:t>politikadan</a:t>
            </a:r>
            <a:r>
              <a:rPr lang="en-US" dirty="0" smtClean="0"/>
              <a:t> </a:t>
            </a:r>
            <a:r>
              <a:rPr lang="en-US" dirty="0" err="1" smtClean="0"/>
              <a:t>kopuş</a:t>
            </a:r>
            <a:r>
              <a:rPr lang="en-US" dirty="0" smtClean="0"/>
              <a:t> mu?</a:t>
            </a:r>
          </a:p>
          <a:p>
            <a:pPr marL="82296" indent="0">
              <a:buNone/>
            </a:pPr>
            <a:r>
              <a:rPr lang="en-US" dirty="0" err="1" smtClean="0"/>
              <a:t>Batı-Doğu</a:t>
            </a:r>
            <a:r>
              <a:rPr lang="en-US" dirty="0" smtClean="0"/>
              <a:t> </a:t>
            </a:r>
            <a:r>
              <a:rPr lang="en-US" dirty="0" err="1" smtClean="0"/>
              <a:t>gerilimi</a:t>
            </a:r>
            <a:r>
              <a:rPr lang="en-US" dirty="0" smtClean="0"/>
              <a:t>?</a:t>
            </a:r>
          </a:p>
          <a:p>
            <a:pPr marL="82296" indent="0">
              <a:buNone/>
            </a:pPr>
            <a:r>
              <a:rPr lang="en-US" dirty="0" err="1" smtClean="0"/>
              <a:t>Eksen</a:t>
            </a:r>
            <a:r>
              <a:rPr lang="en-US" dirty="0" smtClean="0"/>
              <a:t> </a:t>
            </a:r>
            <a:r>
              <a:rPr lang="en-US" dirty="0" err="1" smtClean="0"/>
              <a:t>kayması</a:t>
            </a:r>
            <a:r>
              <a:rPr lang="en-US" dirty="0" smtClean="0"/>
              <a:t> </a:t>
            </a:r>
            <a:r>
              <a:rPr lang="en-US" dirty="0" err="1" smtClean="0"/>
              <a:t>tartışmaları</a:t>
            </a:r>
            <a:r>
              <a:rPr lang="en-US" dirty="0" smtClean="0"/>
              <a:t>. </a:t>
            </a:r>
          </a:p>
          <a:p>
            <a:pPr marL="82296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5442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 smtClean="0">
                <a:solidFill>
                  <a:srgbClr val="660066"/>
                </a:solidFill>
              </a:rPr>
              <a:t>Genel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Değerlendirme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endParaRPr lang="en-US" dirty="0" smtClean="0"/>
          </a:p>
          <a:p>
            <a:pPr>
              <a:buFont typeface="Arial"/>
              <a:buChar char="•"/>
            </a:pPr>
            <a:r>
              <a:rPr lang="en-US" dirty="0" err="1" smtClean="0"/>
              <a:t>TDP</a:t>
            </a:r>
            <a:r>
              <a:rPr lang="en-US" dirty="0" err="1" smtClean="0"/>
              <a:t>’nin</a:t>
            </a:r>
            <a:r>
              <a:rPr lang="en-US" dirty="0" smtClean="0"/>
              <a:t> </a:t>
            </a:r>
            <a:r>
              <a:rPr lang="en-US" dirty="0" err="1" smtClean="0"/>
              <a:t>dönemlere</a:t>
            </a:r>
            <a:r>
              <a:rPr lang="en-US" dirty="0" smtClean="0"/>
              <a:t> </a:t>
            </a:r>
            <a:r>
              <a:rPr lang="en-US" dirty="0" err="1" smtClean="0"/>
              <a:t>ayrılarak</a:t>
            </a:r>
            <a:r>
              <a:rPr lang="en-US" dirty="0" smtClean="0"/>
              <a:t> </a:t>
            </a:r>
            <a:r>
              <a:rPr lang="en-US" dirty="0" err="1" smtClean="0"/>
              <a:t>karşılaştırılması</a:t>
            </a:r>
            <a:r>
              <a:rPr lang="en-US" dirty="0" smtClean="0"/>
              <a:t>:</a:t>
            </a:r>
          </a:p>
          <a:p>
            <a:pPr marL="82296" indent="0">
              <a:buNone/>
            </a:pPr>
            <a:r>
              <a:rPr lang="en-US" dirty="0" smtClean="0"/>
              <a:t>Her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dönemin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özelliklerinin</a:t>
            </a:r>
            <a:r>
              <a:rPr lang="en-US" dirty="0" smtClean="0"/>
              <a:t> </a:t>
            </a:r>
            <a:r>
              <a:rPr lang="en-US" dirty="0" err="1" smtClean="0"/>
              <a:t>gözden</a:t>
            </a:r>
            <a:r>
              <a:rPr lang="en-US" dirty="0" smtClean="0"/>
              <a:t> </a:t>
            </a:r>
            <a:r>
              <a:rPr lang="en-US" dirty="0" err="1" smtClean="0"/>
              <a:t>geçirilmesi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dönemler</a:t>
            </a:r>
            <a:r>
              <a:rPr lang="en-US" dirty="0" smtClean="0"/>
              <a:t> </a:t>
            </a:r>
            <a:r>
              <a:rPr lang="en-US" dirty="0" err="1" smtClean="0"/>
              <a:t>arası</a:t>
            </a:r>
            <a:r>
              <a:rPr lang="en-US" dirty="0" smtClean="0"/>
              <a:t> </a:t>
            </a:r>
            <a:r>
              <a:rPr lang="en-US" dirty="0" err="1" smtClean="0"/>
              <a:t>karşılaştırma</a:t>
            </a:r>
            <a:r>
              <a:rPr lang="en-US" dirty="0" smtClean="0"/>
              <a:t>, </a:t>
            </a:r>
          </a:p>
          <a:p>
            <a:pPr marL="82296" indent="0">
              <a:buNone/>
            </a:pPr>
            <a:r>
              <a:rPr lang="en-US" dirty="0" err="1" smtClean="0"/>
              <a:t>İlgili</a:t>
            </a:r>
            <a:r>
              <a:rPr lang="en-US" dirty="0" smtClean="0"/>
              <a:t> </a:t>
            </a:r>
            <a:r>
              <a:rPr lang="en-US" dirty="0" err="1" smtClean="0"/>
              <a:t>dönemlerde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çıkan</a:t>
            </a:r>
            <a:r>
              <a:rPr lang="en-US" dirty="0" smtClean="0"/>
              <a:t> </a:t>
            </a: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politika</a:t>
            </a:r>
            <a:r>
              <a:rPr lang="en-US" dirty="0" smtClean="0"/>
              <a:t> </a:t>
            </a:r>
            <a:r>
              <a:rPr lang="en-US" dirty="0" err="1" smtClean="0"/>
              <a:t>faaliyetleri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farklılıklar</a:t>
            </a:r>
            <a:r>
              <a:rPr lang="en-US" dirty="0" smtClean="0"/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33460605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Genel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Değerlendirme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>
              <a:buFont typeface="Arial"/>
              <a:buChar char="•"/>
            </a:pPr>
            <a:r>
              <a:rPr lang="en-US" dirty="0" err="1"/>
              <a:t>TDP’nin</a:t>
            </a:r>
            <a:r>
              <a:rPr lang="en-US" dirty="0"/>
              <a:t> </a:t>
            </a:r>
            <a:r>
              <a:rPr lang="en-US" dirty="0" err="1"/>
              <a:t>dönemlere</a:t>
            </a:r>
            <a:r>
              <a:rPr lang="en-US" dirty="0"/>
              <a:t> </a:t>
            </a:r>
            <a:r>
              <a:rPr lang="en-US" dirty="0" err="1"/>
              <a:t>ayrılarak</a:t>
            </a:r>
            <a:r>
              <a:rPr lang="en-US" dirty="0"/>
              <a:t> </a:t>
            </a:r>
            <a:r>
              <a:rPr lang="en-US" dirty="0" err="1"/>
              <a:t>karşılaştırılması</a:t>
            </a:r>
            <a:r>
              <a:rPr lang="en-US" dirty="0"/>
              <a:t>: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 err="1" smtClean="0"/>
              <a:t>Batı</a:t>
            </a:r>
            <a:r>
              <a:rPr lang="en-US" dirty="0"/>
              <a:t>/ABD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ilişkilerde</a:t>
            </a:r>
            <a:r>
              <a:rPr lang="en-US" dirty="0"/>
              <a:t> </a:t>
            </a:r>
            <a:r>
              <a:rPr lang="en-US" dirty="0" err="1"/>
              <a:t>süreklilik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değişim</a:t>
            </a:r>
            <a:r>
              <a:rPr lang="en-US" dirty="0"/>
              <a:t>,</a:t>
            </a:r>
          </a:p>
          <a:p>
            <a:pPr marL="82296" indent="0">
              <a:buNone/>
            </a:pPr>
            <a:r>
              <a:rPr lang="en-US" dirty="0" err="1"/>
              <a:t>Türkiye’deki</a:t>
            </a:r>
            <a:r>
              <a:rPr lang="en-US" dirty="0"/>
              <a:t> </a:t>
            </a:r>
            <a:r>
              <a:rPr lang="en-US" dirty="0" err="1"/>
              <a:t>siyasal</a:t>
            </a:r>
            <a:r>
              <a:rPr lang="en-US" dirty="0"/>
              <a:t> </a:t>
            </a:r>
            <a:r>
              <a:rPr lang="en-US" dirty="0" err="1"/>
              <a:t>iktidarların</a:t>
            </a:r>
            <a:r>
              <a:rPr lang="en-US" dirty="0"/>
              <a:t> </a:t>
            </a:r>
            <a:r>
              <a:rPr lang="en-US" dirty="0" err="1"/>
              <a:t>dış</a:t>
            </a:r>
            <a:r>
              <a:rPr lang="en-US" dirty="0"/>
              <a:t> </a:t>
            </a:r>
            <a:r>
              <a:rPr lang="en-US" dirty="0" err="1"/>
              <a:t>politika</a:t>
            </a:r>
            <a:r>
              <a:rPr lang="en-US" dirty="0"/>
              <a:t> </a:t>
            </a:r>
            <a:r>
              <a:rPr lang="en-US" dirty="0" err="1"/>
              <a:t>üzerindeki</a:t>
            </a:r>
            <a:r>
              <a:rPr lang="en-US" dirty="0"/>
              <a:t> </a:t>
            </a:r>
            <a:r>
              <a:rPr lang="en-US" dirty="0" err="1"/>
              <a:t>etkisi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56107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Genel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Değerlendirme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endParaRPr lang="en-US" dirty="0" smtClean="0"/>
          </a:p>
          <a:p>
            <a:pPr>
              <a:buFont typeface="Arial"/>
              <a:buChar char="•"/>
            </a:pPr>
            <a:r>
              <a:rPr lang="en-US" dirty="0" err="1" smtClean="0"/>
              <a:t>Geleceğe</a:t>
            </a:r>
            <a:r>
              <a:rPr lang="en-US" dirty="0" smtClean="0"/>
              <a:t> </a:t>
            </a:r>
            <a:r>
              <a:rPr lang="en-US" dirty="0" err="1" smtClean="0"/>
              <a:t>yönelik</a:t>
            </a:r>
            <a:r>
              <a:rPr lang="en-US" dirty="0" smtClean="0"/>
              <a:t> </a:t>
            </a:r>
            <a:r>
              <a:rPr lang="en-US" dirty="0" err="1" smtClean="0"/>
              <a:t>perspektifler</a:t>
            </a:r>
            <a:r>
              <a:rPr lang="en-US" dirty="0" smtClean="0"/>
              <a:t>: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Büyük</a:t>
            </a:r>
            <a:r>
              <a:rPr lang="en-US" dirty="0" smtClean="0"/>
              <a:t> </a:t>
            </a:r>
            <a:r>
              <a:rPr lang="en-US" dirty="0" err="1" smtClean="0"/>
              <a:t>Güçlerle</a:t>
            </a:r>
            <a:r>
              <a:rPr lang="en-US" dirty="0" smtClean="0"/>
              <a:t> </a:t>
            </a:r>
            <a:r>
              <a:rPr lang="en-US" dirty="0" err="1" smtClean="0"/>
              <a:t>ilişkilerin</a:t>
            </a:r>
            <a:r>
              <a:rPr lang="en-US" dirty="0" smtClean="0"/>
              <a:t> </a:t>
            </a:r>
            <a:r>
              <a:rPr lang="en-US" dirty="0" err="1" smtClean="0"/>
              <a:t>seyrine</a:t>
            </a:r>
            <a:r>
              <a:rPr lang="en-US" dirty="0" smtClean="0"/>
              <a:t> </a:t>
            </a:r>
            <a:r>
              <a:rPr lang="en-US" dirty="0" err="1" smtClean="0"/>
              <a:t>ilişkin</a:t>
            </a:r>
            <a:r>
              <a:rPr lang="en-US" dirty="0" smtClean="0"/>
              <a:t> </a:t>
            </a:r>
            <a:r>
              <a:rPr lang="en-US" dirty="0" err="1" smtClean="0"/>
              <a:t>gözlemler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muhtemel</a:t>
            </a:r>
            <a:r>
              <a:rPr lang="en-US" dirty="0" smtClean="0"/>
              <a:t> </a:t>
            </a:r>
            <a:r>
              <a:rPr lang="en-US" dirty="0" err="1" smtClean="0"/>
              <a:t>açılımlar</a:t>
            </a:r>
            <a:r>
              <a:rPr lang="en-US" dirty="0" smtClean="0"/>
              <a:t>,</a:t>
            </a:r>
          </a:p>
          <a:p>
            <a:pPr marL="82296" indent="0">
              <a:buNone/>
            </a:pPr>
            <a:r>
              <a:rPr lang="en-US" dirty="0" smtClean="0"/>
              <a:t>ABD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ilişkilerin</a:t>
            </a:r>
            <a:r>
              <a:rPr lang="en-US" dirty="0" smtClean="0"/>
              <a:t> </a:t>
            </a:r>
            <a:r>
              <a:rPr lang="en-US" dirty="0" err="1" smtClean="0"/>
              <a:t>geleceği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Rusya’yla</a:t>
            </a:r>
            <a:r>
              <a:rPr lang="en-US" dirty="0" smtClean="0"/>
              <a:t> </a:t>
            </a:r>
            <a:r>
              <a:rPr lang="en-US" dirty="0" err="1" smtClean="0"/>
              <a:t>ilişkilerin</a:t>
            </a:r>
            <a:r>
              <a:rPr lang="en-US" dirty="0" smtClean="0"/>
              <a:t> </a:t>
            </a:r>
            <a:r>
              <a:rPr lang="en-US" dirty="0" err="1" smtClean="0"/>
              <a:t>geleceği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Türkiye’nin</a:t>
            </a:r>
            <a:r>
              <a:rPr lang="en-US" dirty="0" smtClean="0"/>
              <a:t> NATO </a:t>
            </a:r>
            <a:r>
              <a:rPr lang="en-US" dirty="0" err="1" smtClean="0"/>
              <a:t>üyeliği</a:t>
            </a:r>
            <a:endParaRPr lang="en-US" dirty="0" smtClean="0"/>
          </a:p>
          <a:p>
            <a:pPr marL="82296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629851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Genel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Değerlendirme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>
              <a:buFont typeface="Arial"/>
              <a:buChar char="•"/>
            </a:pPr>
            <a:r>
              <a:rPr lang="en-US" dirty="0" err="1"/>
              <a:t>Geleceğe</a:t>
            </a:r>
            <a:r>
              <a:rPr lang="en-US" dirty="0"/>
              <a:t> </a:t>
            </a:r>
            <a:r>
              <a:rPr lang="en-US" dirty="0" err="1"/>
              <a:t>yönelik</a:t>
            </a:r>
            <a:r>
              <a:rPr lang="en-US" dirty="0"/>
              <a:t> </a:t>
            </a:r>
            <a:r>
              <a:rPr lang="en-US" dirty="0" err="1"/>
              <a:t>perspektifler</a:t>
            </a:r>
            <a:r>
              <a:rPr lang="en-US" dirty="0" smtClean="0"/>
              <a:t>: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Bölgesel</a:t>
            </a:r>
            <a:r>
              <a:rPr lang="en-US" dirty="0" smtClean="0"/>
              <a:t> </a:t>
            </a:r>
            <a:r>
              <a:rPr lang="en-US" dirty="0" err="1" smtClean="0"/>
              <a:t>krizler</a:t>
            </a:r>
            <a:r>
              <a:rPr lang="en-US" dirty="0" smtClean="0"/>
              <a:t> </a:t>
            </a:r>
            <a:r>
              <a:rPr lang="en-US" dirty="0" err="1" smtClean="0"/>
              <a:t>ışığında</a:t>
            </a:r>
            <a:r>
              <a:rPr lang="en-US" dirty="0" smtClean="0"/>
              <a:t> TDP: </a:t>
            </a:r>
          </a:p>
          <a:p>
            <a:pPr marL="82296" indent="0">
              <a:buNone/>
            </a:pPr>
            <a:r>
              <a:rPr lang="en-US" dirty="0" smtClean="0"/>
              <a:t>“</a:t>
            </a:r>
            <a:r>
              <a:rPr lang="en-US" dirty="0" err="1" smtClean="0"/>
              <a:t>Yeni</a:t>
            </a:r>
            <a:r>
              <a:rPr lang="en-US" dirty="0" smtClean="0"/>
              <a:t>” </a:t>
            </a:r>
            <a:r>
              <a:rPr lang="en-US" dirty="0" err="1" smtClean="0"/>
              <a:t>Ortadoğu’da</a:t>
            </a:r>
            <a:r>
              <a:rPr lang="en-US" dirty="0" smtClean="0"/>
              <a:t> </a:t>
            </a:r>
            <a:r>
              <a:rPr lang="en-US" dirty="0" err="1" smtClean="0"/>
              <a:t>Türkiye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Suriye</a:t>
            </a:r>
            <a:r>
              <a:rPr lang="en-US" dirty="0" smtClean="0"/>
              <a:t> </a:t>
            </a:r>
            <a:r>
              <a:rPr lang="en-US" dirty="0" err="1" smtClean="0"/>
              <a:t>iç</a:t>
            </a:r>
            <a:r>
              <a:rPr lang="en-US" dirty="0" smtClean="0"/>
              <a:t> </a:t>
            </a:r>
            <a:r>
              <a:rPr lang="en-US" dirty="0" err="1" smtClean="0"/>
              <a:t>savaşının</a:t>
            </a:r>
            <a:r>
              <a:rPr lang="en-US" dirty="0" smtClean="0"/>
              <a:t> </a:t>
            </a:r>
            <a:r>
              <a:rPr lang="en-US" dirty="0" err="1" smtClean="0"/>
              <a:t>TDP</a:t>
            </a:r>
            <a:r>
              <a:rPr lang="en-US" dirty="0" err="1" smtClean="0"/>
              <a:t>’ye</a:t>
            </a:r>
            <a:r>
              <a:rPr lang="en-US" dirty="0" smtClean="0"/>
              <a:t> </a:t>
            </a:r>
            <a:r>
              <a:rPr lang="en-US" dirty="0" err="1" smtClean="0"/>
              <a:t>etkisi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Bölgesel</a:t>
            </a:r>
            <a:r>
              <a:rPr lang="en-US" dirty="0" smtClean="0"/>
              <a:t> </a:t>
            </a:r>
            <a:r>
              <a:rPr lang="en-US" dirty="0" err="1" smtClean="0"/>
              <a:t>Kürt</a:t>
            </a:r>
            <a:r>
              <a:rPr lang="en-US" dirty="0" smtClean="0"/>
              <a:t> </a:t>
            </a:r>
            <a:r>
              <a:rPr lang="en-US" dirty="0" err="1" smtClean="0"/>
              <a:t>sorunu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TDP</a:t>
            </a:r>
          </a:p>
          <a:p>
            <a:pPr marL="82296" indent="0">
              <a:buNone/>
            </a:pPr>
            <a:r>
              <a:rPr lang="en-US" dirty="0" err="1" smtClean="0"/>
              <a:t>F</a:t>
            </a:r>
            <a:r>
              <a:rPr lang="en-US" dirty="0" err="1" smtClean="0"/>
              <a:t>ilistin</a:t>
            </a:r>
            <a:r>
              <a:rPr lang="en-US" dirty="0" smtClean="0"/>
              <a:t> </a:t>
            </a:r>
            <a:r>
              <a:rPr lang="en-US" dirty="0" err="1" smtClean="0"/>
              <a:t>sorununda</a:t>
            </a:r>
            <a:r>
              <a:rPr lang="en-US" dirty="0" smtClean="0"/>
              <a:t> </a:t>
            </a:r>
            <a:r>
              <a:rPr lang="en-US" dirty="0" err="1" smtClean="0"/>
              <a:t>Türkiye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İsrail’le</a:t>
            </a:r>
            <a:r>
              <a:rPr lang="en-US" dirty="0" smtClean="0"/>
              <a:t> </a:t>
            </a:r>
            <a:r>
              <a:rPr lang="en-US" dirty="0" err="1" smtClean="0"/>
              <a:t>ilişkilerde</a:t>
            </a:r>
            <a:r>
              <a:rPr lang="en-US" dirty="0" smtClean="0"/>
              <a:t> </a:t>
            </a:r>
            <a:r>
              <a:rPr lang="en-US" dirty="0" err="1" smtClean="0"/>
              <a:t>muhtemel</a:t>
            </a:r>
            <a:r>
              <a:rPr lang="en-US" dirty="0" smtClean="0"/>
              <a:t> </a:t>
            </a:r>
            <a:r>
              <a:rPr lang="en-US" dirty="0" err="1" smtClean="0"/>
              <a:t>gelişmeler</a:t>
            </a:r>
            <a:endParaRPr lang="en-US" dirty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98334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436</TotalTime>
  <Words>197</Words>
  <Application>Microsoft Macintosh PowerPoint</Application>
  <PresentationFormat>On-screen Show (4:3)</PresentationFormat>
  <Paragraphs>44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Solstice</vt:lpstr>
      <vt:lpstr>TÜRK DIŞ POLİTİKASI II (Bahar 2019-2020)</vt:lpstr>
      <vt:lpstr>Genel Değerlendirme</vt:lpstr>
      <vt:lpstr>Genel Değerlendirme</vt:lpstr>
      <vt:lpstr>Genel Değerlendirme</vt:lpstr>
      <vt:lpstr>Genel Değerlendirme</vt:lpstr>
      <vt:lpstr>Genel Değerlendirme</vt:lpstr>
      <vt:lpstr>Genel Değerlendirme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 DIŞ POLİTİKASI (Güz 2018)</dc:title>
  <dc:creator>Ozge</dc:creator>
  <cp:lastModifiedBy>Ozge</cp:lastModifiedBy>
  <cp:revision>78</cp:revision>
  <dcterms:created xsi:type="dcterms:W3CDTF">2019-01-06T14:47:31Z</dcterms:created>
  <dcterms:modified xsi:type="dcterms:W3CDTF">2019-09-22T10:10:18Z</dcterms:modified>
</cp:coreProperties>
</file>