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7" autoAdjust="0"/>
    <p:restoredTop sz="86401" autoAdjust="0"/>
  </p:normalViewPr>
  <p:slideViewPr>
    <p:cSldViewPr snapToGrid="0">
      <p:cViewPr varScale="1">
        <p:scale>
          <a:sx n="78" d="100"/>
          <a:sy n="78" d="100"/>
        </p:scale>
        <p:origin x="120" y="222"/>
      </p:cViewPr>
      <p:guideLst/>
    </p:cSldViewPr>
  </p:slideViewPr>
  <p:outlineViewPr>
    <p:cViewPr>
      <p:scale>
        <a:sx n="33" d="100"/>
        <a:sy n="33" d="100"/>
      </p:scale>
      <p:origin x="0" y="-108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D06BB9-DF99-4B83-ADF0-8516F47F963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6BDA27B-AEBC-4B38-85F4-F00CC67ACC1D}">
      <dgm:prSet phldrT="[Metin]"/>
      <dgm:spPr/>
      <dgm:t>
        <a:bodyPr/>
        <a:lstStyle/>
        <a:p>
          <a:r>
            <a:rPr lang="tr-TR" dirty="0" smtClean="0">
              <a:latin typeface="Bell MT" pitchFamily="18" charset="0"/>
            </a:rPr>
            <a:t>Değişken</a:t>
          </a:r>
        </a:p>
        <a:p>
          <a:r>
            <a:rPr lang="tr-TR" dirty="0" smtClean="0">
              <a:latin typeface="Bell MT" pitchFamily="18" charset="0"/>
            </a:rPr>
            <a:t>(ifade edilebilme biçimine göre 2 gruba ayrılır)</a:t>
          </a:r>
          <a:endParaRPr lang="tr-TR" dirty="0">
            <a:latin typeface="Bell MT" pitchFamily="18" charset="0"/>
          </a:endParaRPr>
        </a:p>
      </dgm:t>
    </dgm:pt>
    <dgm:pt modelId="{B263F482-8973-4B83-A831-F75C8C256E70}" type="parTrans" cxnId="{F26EB90D-BBEB-4F8F-80A2-9E055DACE1A8}">
      <dgm:prSet/>
      <dgm:spPr/>
      <dgm:t>
        <a:bodyPr/>
        <a:lstStyle/>
        <a:p>
          <a:endParaRPr lang="tr-TR"/>
        </a:p>
      </dgm:t>
    </dgm:pt>
    <dgm:pt modelId="{E161E76F-4CA1-42D9-9CDF-1241E0280D4B}" type="sibTrans" cxnId="{F26EB90D-BBEB-4F8F-80A2-9E055DACE1A8}">
      <dgm:prSet/>
      <dgm:spPr/>
      <dgm:t>
        <a:bodyPr/>
        <a:lstStyle/>
        <a:p>
          <a:endParaRPr lang="tr-TR"/>
        </a:p>
      </dgm:t>
    </dgm:pt>
    <dgm:pt modelId="{094A7C78-DE3A-421E-8D50-9EF0AEB00A8E}">
      <dgm:prSet phldrT="[Metin]"/>
      <dgm:spPr/>
      <dgm:t>
        <a:bodyPr/>
        <a:lstStyle/>
        <a:p>
          <a:r>
            <a:rPr lang="tr-TR" dirty="0" smtClean="0">
              <a:latin typeface="Bell MT" pitchFamily="18" charset="0"/>
            </a:rPr>
            <a:t>Karakter Değişken</a:t>
          </a:r>
        </a:p>
        <a:p>
          <a:r>
            <a:rPr lang="tr-TR" dirty="0" err="1" smtClean="0">
              <a:latin typeface="Bell MT" pitchFamily="18" charset="0"/>
            </a:rPr>
            <a:t>Characteristic</a:t>
          </a:r>
          <a:endParaRPr lang="tr-TR" dirty="0">
            <a:latin typeface="Bell MT" pitchFamily="18" charset="0"/>
          </a:endParaRPr>
        </a:p>
      </dgm:t>
    </dgm:pt>
    <dgm:pt modelId="{73E7E28C-EEE7-4175-BA2C-7D4928453FE7}" type="parTrans" cxnId="{DE03DB20-3D2D-429C-948B-EA46D73A127F}">
      <dgm:prSet/>
      <dgm:spPr/>
      <dgm:t>
        <a:bodyPr/>
        <a:lstStyle/>
        <a:p>
          <a:endParaRPr lang="tr-TR"/>
        </a:p>
      </dgm:t>
    </dgm:pt>
    <dgm:pt modelId="{E1E2CFC9-5F2F-439B-A97C-44EEB3552B42}" type="sibTrans" cxnId="{DE03DB20-3D2D-429C-948B-EA46D73A127F}">
      <dgm:prSet/>
      <dgm:spPr/>
      <dgm:t>
        <a:bodyPr/>
        <a:lstStyle/>
        <a:p>
          <a:endParaRPr lang="tr-TR"/>
        </a:p>
      </dgm:t>
    </dgm:pt>
    <dgm:pt modelId="{CDE1A135-1B88-4C16-88C7-0E7517AE2C9F}">
      <dgm:prSet phldrT="[Metin]"/>
      <dgm:spPr/>
      <dgm:t>
        <a:bodyPr/>
        <a:lstStyle/>
        <a:p>
          <a:r>
            <a:rPr lang="tr-TR" dirty="0" smtClean="0">
              <a:latin typeface="Bell MT" pitchFamily="18" charset="0"/>
            </a:rPr>
            <a:t>Sayısal Değişken</a:t>
          </a:r>
        </a:p>
        <a:p>
          <a:r>
            <a:rPr lang="tr-TR" dirty="0" err="1" smtClean="0">
              <a:latin typeface="Bell MT" pitchFamily="18" charset="0"/>
            </a:rPr>
            <a:t>Numerical</a:t>
          </a:r>
          <a:endParaRPr lang="tr-TR" dirty="0">
            <a:latin typeface="Bell MT" pitchFamily="18" charset="0"/>
          </a:endParaRPr>
        </a:p>
      </dgm:t>
    </dgm:pt>
    <dgm:pt modelId="{D401C97B-75C2-423F-8524-A0DBB6C300E8}" type="parTrans" cxnId="{CF4C6658-E74C-4271-A326-F81EB3236B28}">
      <dgm:prSet/>
      <dgm:spPr/>
      <dgm:t>
        <a:bodyPr/>
        <a:lstStyle/>
        <a:p>
          <a:endParaRPr lang="tr-TR"/>
        </a:p>
      </dgm:t>
    </dgm:pt>
    <dgm:pt modelId="{EADE32F3-21C2-493B-A27E-299E2A667EAB}" type="sibTrans" cxnId="{CF4C6658-E74C-4271-A326-F81EB3236B28}">
      <dgm:prSet/>
      <dgm:spPr/>
      <dgm:t>
        <a:bodyPr/>
        <a:lstStyle/>
        <a:p>
          <a:endParaRPr lang="tr-TR"/>
        </a:p>
      </dgm:t>
    </dgm:pt>
    <dgm:pt modelId="{3E0D0542-7F27-4F97-8D38-EEC3C265FD72}" type="pres">
      <dgm:prSet presAssocID="{EFD06BB9-DF99-4B83-ADF0-8516F47F96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254EF96-2F8D-44F5-B03F-F71304C9C96A}" type="pres">
      <dgm:prSet presAssocID="{66BDA27B-AEBC-4B38-85F4-F00CC67ACC1D}" presName="hierRoot1" presStyleCnt="0"/>
      <dgm:spPr/>
    </dgm:pt>
    <dgm:pt modelId="{014361CE-4FAE-4F15-A0AA-1A320554ED85}" type="pres">
      <dgm:prSet presAssocID="{66BDA27B-AEBC-4B38-85F4-F00CC67ACC1D}" presName="composite" presStyleCnt="0"/>
      <dgm:spPr/>
    </dgm:pt>
    <dgm:pt modelId="{489177B8-3479-4400-A74B-AB5DD7FDD215}" type="pres">
      <dgm:prSet presAssocID="{66BDA27B-AEBC-4B38-85F4-F00CC67ACC1D}" presName="background" presStyleLbl="node0" presStyleIdx="0" presStyleCnt="1"/>
      <dgm:spPr/>
    </dgm:pt>
    <dgm:pt modelId="{F617ADD4-C57E-4F90-9767-B1573F9D9B9E}" type="pres">
      <dgm:prSet presAssocID="{66BDA27B-AEBC-4B38-85F4-F00CC67ACC1D}" presName="text" presStyleLbl="fgAcc0" presStyleIdx="0" presStyleCnt="1" custScaleX="31007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F8265D7-21D5-4B7D-BA40-C185532E6B33}" type="pres">
      <dgm:prSet presAssocID="{66BDA27B-AEBC-4B38-85F4-F00CC67ACC1D}" presName="hierChild2" presStyleCnt="0"/>
      <dgm:spPr/>
    </dgm:pt>
    <dgm:pt modelId="{A1A9E7D7-02E6-4076-B519-371210EBA47D}" type="pres">
      <dgm:prSet presAssocID="{73E7E28C-EEE7-4175-BA2C-7D4928453FE7}" presName="Name10" presStyleLbl="parChTrans1D2" presStyleIdx="0" presStyleCnt="2"/>
      <dgm:spPr/>
      <dgm:t>
        <a:bodyPr/>
        <a:lstStyle/>
        <a:p>
          <a:endParaRPr lang="tr-TR"/>
        </a:p>
      </dgm:t>
    </dgm:pt>
    <dgm:pt modelId="{FF77D07A-A400-4EAC-B90B-D1675BA4D2FD}" type="pres">
      <dgm:prSet presAssocID="{094A7C78-DE3A-421E-8D50-9EF0AEB00A8E}" presName="hierRoot2" presStyleCnt="0"/>
      <dgm:spPr/>
    </dgm:pt>
    <dgm:pt modelId="{6FFFAC8C-99A1-4E69-8A58-C8A2EF1569E2}" type="pres">
      <dgm:prSet presAssocID="{094A7C78-DE3A-421E-8D50-9EF0AEB00A8E}" presName="composite2" presStyleCnt="0"/>
      <dgm:spPr/>
    </dgm:pt>
    <dgm:pt modelId="{7C7E6155-4577-4735-8A3F-D1E01BDB0DA7}" type="pres">
      <dgm:prSet presAssocID="{094A7C78-DE3A-421E-8D50-9EF0AEB00A8E}" presName="background2" presStyleLbl="node2" presStyleIdx="0" presStyleCnt="2"/>
      <dgm:spPr/>
    </dgm:pt>
    <dgm:pt modelId="{47F52A3C-D155-4E95-861D-23338DD98E5D}" type="pres">
      <dgm:prSet presAssocID="{094A7C78-DE3A-421E-8D50-9EF0AEB00A8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5B73B68-4B43-43F2-B1A5-D66F5C3BC495}" type="pres">
      <dgm:prSet presAssocID="{094A7C78-DE3A-421E-8D50-9EF0AEB00A8E}" presName="hierChild3" presStyleCnt="0"/>
      <dgm:spPr/>
    </dgm:pt>
    <dgm:pt modelId="{1E2A7D7A-BF1F-484B-985E-0BFD8E3B4916}" type="pres">
      <dgm:prSet presAssocID="{D401C97B-75C2-423F-8524-A0DBB6C300E8}" presName="Name10" presStyleLbl="parChTrans1D2" presStyleIdx="1" presStyleCnt="2"/>
      <dgm:spPr/>
      <dgm:t>
        <a:bodyPr/>
        <a:lstStyle/>
        <a:p>
          <a:endParaRPr lang="tr-TR"/>
        </a:p>
      </dgm:t>
    </dgm:pt>
    <dgm:pt modelId="{D04D1E97-7FE9-454C-BAA8-274ABA47ABA1}" type="pres">
      <dgm:prSet presAssocID="{CDE1A135-1B88-4C16-88C7-0E7517AE2C9F}" presName="hierRoot2" presStyleCnt="0"/>
      <dgm:spPr/>
    </dgm:pt>
    <dgm:pt modelId="{D129DEBB-414C-4C84-86E3-FB4D9FCCA674}" type="pres">
      <dgm:prSet presAssocID="{CDE1A135-1B88-4C16-88C7-0E7517AE2C9F}" presName="composite2" presStyleCnt="0"/>
      <dgm:spPr/>
    </dgm:pt>
    <dgm:pt modelId="{E7B305B3-1B4C-48AA-92AE-E356AEABC435}" type="pres">
      <dgm:prSet presAssocID="{CDE1A135-1B88-4C16-88C7-0E7517AE2C9F}" presName="background2" presStyleLbl="node2" presStyleIdx="1" presStyleCnt="2"/>
      <dgm:spPr/>
    </dgm:pt>
    <dgm:pt modelId="{273F0A05-1328-4FB4-8BB3-7DC69E02DACA}" type="pres">
      <dgm:prSet presAssocID="{CDE1A135-1B88-4C16-88C7-0E7517AE2C9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8A1A2D6-A842-40A1-8655-ACB30EFE4D07}" type="pres">
      <dgm:prSet presAssocID="{CDE1A135-1B88-4C16-88C7-0E7517AE2C9F}" presName="hierChild3" presStyleCnt="0"/>
      <dgm:spPr/>
    </dgm:pt>
  </dgm:ptLst>
  <dgm:cxnLst>
    <dgm:cxn modelId="{27AC0497-177E-42B9-AB49-B77B2323FD43}" type="presOf" srcId="{73E7E28C-EEE7-4175-BA2C-7D4928453FE7}" destId="{A1A9E7D7-02E6-4076-B519-371210EBA47D}" srcOrd="0" destOrd="0" presId="urn:microsoft.com/office/officeart/2005/8/layout/hierarchy1"/>
    <dgm:cxn modelId="{F1F28A7C-4D97-4927-B122-97EB70528BE6}" type="presOf" srcId="{CDE1A135-1B88-4C16-88C7-0E7517AE2C9F}" destId="{273F0A05-1328-4FB4-8BB3-7DC69E02DACA}" srcOrd="0" destOrd="0" presId="urn:microsoft.com/office/officeart/2005/8/layout/hierarchy1"/>
    <dgm:cxn modelId="{09761ADC-FA48-4576-80C7-FE77C2442B57}" type="presOf" srcId="{66BDA27B-AEBC-4B38-85F4-F00CC67ACC1D}" destId="{F617ADD4-C57E-4F90-9767-B1573F9D9B9E}" srcOrd="0" destOrd="0" presId="urn:microsoft.com/office/officeart/2005/8/layout/hierarchy1"/>
    <dgm:cxn modelId="{12DC339B-DEAC-4AA9-929B-2CA904FC3671}" type="presOf" srcId="{D401C97B-75C2-423F-8524-A0DBB6C300E8}" destId="{1E2A7D7A-BF1F-484B-985E-0BFD8E3B4916}" srcOrd="0" destOrd="0" presId="urn:microsoft.com/office/officeart/2005/8/layout/hierarchy1"/>
    <dgm:cxn modelId="{37EF6C69-08F2-43AE-9946-47DC47A51455}" type="presOf" srcId="{EFD06BB9-DF99-4B83-ADF0-8516F47F963D}" destId="{3E0D0542-7F27-4F97-8D38-EEC3C265FD72}" srcOrd="0" destOrd="0" presId="urn:microsoft.com/office/officeart/2005/8/layout/hierarchy1"/>
    <dgm:cxn modelId="{DE03DB20-3D2D-429C-948B-EA46D73A127F}" srcId="{66BDA27B-AEBC-4B38-85F4-F00CC67ACC1D}" destId="{094A7C78-DE3A-421E-8D50-9EF0AEB00A8E}" srcOrd="0" destOrd="0" parTransId="{73E7E28C-EEE7-4175-BA2C-7D4928453FE7}" sibTransId="{E1E2CFC9-5F2F-439B-A97C-44EEB3552B42}"/>
    <dgm:cxn modelId="{BBDAC668-535B-4CE1-9C98-5FCED4BE0A16}" type="presOf" srcId="{094A7C78-DE3A-421E-8D50-9EF0AEB00A8E}" destId="{47F52A3C-D155-4E95-861D-23338DD98E5D}" srcOrd="0" destOrd="0" presId="urn:microsoft.com/office/officeart/2005/8/layout/hierarchy1"/>
    <dgm:cxn modelId="{CF4C6658-E74C-4271-A326-F81EB3236B28}" srcId="{66BDA27B-AEBC-4B38-85F4-F00CC67ACC1D}" destId="{CDE1A135-1B88-4C16-88C7-0E7517AE2C9F}" srcOrd="1" destOrd="0" parTransId="{D401C97B-75C2-423F-8524-A0DBB6C300E8}" sibTransId="{EADE32F3-21C2-493B-A27E-299E2A667EAB}"/>
    <dgm:cxn modelId="{F26EB90D-BBEB-4F8F-80A2-9E055DACE1A8}" srcId="{EFD06BB9-DF99-4B83-ADF0-8516F47F963D}" destId="{66BDA27B-AEBC-4B38-85F4-F00CC67ACC1D}" srcOrd="0" destOrd="0" parTransId="{B263F482-8973-4B83-A831-F75C8C256E70}" sibTransId="{E161E76F-4CA1-42D9-9CDF-1241E0280D4B}"/>
    <dgm:cxn modelId="{6424DACC-A374-406C-87B0-A4450D761321}" type="presParOf" srcId="{3E0D0542-7F27-4F97-8D38-EEC3C265FD72}" destId="{9254EF96-2F8D-44F5-B03F-F71304C9C96A}" srcOrd="0" destOrd="0" presId="urn:microsoft.com/office/officeart/2005/8/layout/hierarchy1"/>
    <dgm:cxn modelId="{83288854-6733-4F2E-B9AE-D9F08F88C427}" type="presParOf" srcId="{9254EF96-2F8D-44F5-B03F-F71304C9C96A}" destId="{014361CE-4FAE-4F15-A0AA-1A320554ED85}" srcOrd="0" destOrd="0" presId="urn:microsoft.com/office/officeart/2005/8/layout/hierarchy1"/>
    <dgm:cxn modelId="{849FCB6C-5541-4F67-A7AE-E29C12938761}" type="presParOf" srcId="{014361CE-4FAE-4F15-A0AA-1A320554ED85}" destId="{489177B8-3479-4400-A74B-AB5DD7FDD215}" srcOrd="0" destOrd="0" presId="urn:microsoft.com/office/officeart/2005/8/layout/hierarchy1"/>
    <dgm:cxn modelId="{34390000-2997-415C-9C46-71F9D5F827FD}" type="presParOf" srcId="{014361CE-4FAE-4F15-A0AA-1A320554ED85}" destId="{F617ADD4-C57E-4F90-9767-B1573F9D9B9E}" srcOrd="1" destOrd="0" presId="urn:microsoft.com/office/officeart/2005/8/layout/hierarchy1"/>
    <dgm:cxn modelId="{D9F43933-FC4F-4E0C-A97F-A212592021BD}" type="presParOf" srcId="{9254EF96-2F8D-44F5-B03F-F71304C9C96A}" destId="{FF8265D7-21D5-4B7D-BA40-C185532E6B33}" srcOrd="1" destOrd="0" presId="urn:microsoft.com/office/officeart/2005/8/layout/hierarchy1"/>
    <dgm:cxn modelId="{E049407F-80AC-44F8-BBAD-D6F5B02951B0}" type="presParOf" srcId="{FF8265D7-21D5-4B7D-BA40-C185532E6B33}" destId="{A1A9E7D7-02E6-4076-B519-371210EBA47D}" srcOrd="0" destOrd="0" presId="urn:microsoft.com/office/officeart/2005/8/layout/hierarchy1"/>
    <dgm:cxn modelId="{16119964-0A6F-4D91-9366-261F4F1D9CE6}" type="presParOf" srcId="{FF8265D7-21D5-4B7D-BA40-C185532E6B33}" destId="{FF77D07A-A400-4EAC-B90B-D1675BA4D2FD}" srcOrd="1" destOrd="0" presId="urn:microsoft.com/office/officeart/2005/8/layout/hierarchy1"/>
    <dgm:cxn modelId="{98044F1A-A0CE-456E-A660-DA7D76C69297}" type="presParOf" srcId="{FF77D07A-A400-4EAC-B90B-D1675BA4D2FD}" destId="{6FFFAC8C-99A1-4E69-8A58-C8A2EF1569E2}" srcOrd="0" destOrd="0" presId="urn:microsoft.com/office/officeart/2005/8/layout/hierarchy1"/>
    <dgm:cxn modelId="{26DD3CD4-9E9C-474A-8C8C-1F9909F2DA18}" type="presParOf" srcId="{6FFFAC8C-99A1-4E69-8A58-C8A2EF1569E2}" destId="{7C7E6155-4577-4735-8A3F-D1E01BDB0DA7}" srcOrd="0" destOrd="0" presId="urn:microsoft.com/office/officeart/2005/8/layout/hierarchy1"/>
    <dgm:cxn modelId="{D8BF97CB-3364-4283-A29D-1FC0F4B92955}" type="presParOf" srcId="{6FFFAC8C-99A1-4E69-8A58-C8A2EF1569E2}" destId="{47F52A3C-D155-4E95-861D-23338DD98E5D}" srcOrd="1" destOrd="0" presId="urn:microsoft.com/office/officeart/2005/8/layout/hierarchy1"/>
    <dgm:cxn modelId="{8BB78DE8-1261-44C4-9C8C-1CA039FBA658}" type="presParOf" srcId="{FF77D07A-A400-4EAC-B90B-D1675BA4D2FD}" destId="{D5B73B68-4B43-43F2-B1A5-D66F5C3BC495}" srcOrd="1" destOrd="0" presId="urn:microsoft.com/office/officeart/2005/8/layout/hierarchy1"/>
    <dgm:cxn modelId="{6A67DAEA-0E70-4CAA-B196-C31186E26919}" type="presParOf" srcId="{FF8265D7-21D5-4B7D-BA40-C185532E6B33}" destId="{1E2A7D7A-BF1F-484B-985E-0BFD8E3B4916}" srcOrd="2" destOrd="0" presId="urn:microsoft.com/office/officeart/2005/8/layout/hierarchy1"/>
    <dgm:cxn modelId="{73D603B5-7202-49C7-AB65-CFFFF98404CE}" type="presParOf" srcId="{FF8265D7-21D5-4B7D-BA40-C185532E6B33}" destId="{D04D1E97-7FE9-454C-BAA8-274ABA47ABA1}" srcOrd="3" destOrd="0" presId="urn:microsoft.com/office/officeart/2005/8/layout/hierarchy1"/>
    <dgm:cxn modelId="{7A3547C3-C0C7-40EA-8B56-36F5D6F49D2E}" type="presParOf" srcId="{D04D1E97-7FE9-454C-BAA8-274ABA47ABA1}" destId="{D129DEBB-414C-4C84-86E3-FB4D9FCCA674}" srcOrd="0" destOrd="0" presId="urn:microsoft.com/office/officeart/2005/8/layout/hierarchy1"/>
    <dgm:cxn modelId="{2874CAAD-BED3-4A45-857B-528BA7C601D6}" type="presParOf" srcId="{D129DEBB-414C-4C84-86E3-FB4D9FCCA674}" destId="{E7B305B3-1B4C-48AA-92AE-E356AEABC435}" srcOrd="0" destOrd="0" presId="urn:microsoft.com/office/officeart/2005/8/layout/hierarchy1"/>
    <dgm:cxn modelId="{2F1EA62E-1D71-48F7-A7DE-86311D75F492}" type="presParOf" srcId="{D129DEBB-414C-4C84-86E3-FB4D9FCCA674}" destId="{273F0A05-1328-4FB4-8BB3-7DC69E02DACA}" srcOrd="1" destOrd="0" presId="urn:microsoft.com/office/officeart/2005/8/layout/hierarchy1"/>
    <dgm:cxn modelId="{A9E81BAD-4293-48AF-A680-B0FBCD16884E}" type="presParOf" srcId="{D04D1E97-7FE9-454C-BAA8-274ABA47ABA1}" destId="{F8A1A2D6-A842-40A1-8655-ACB30EFE4D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A7D7A-BF1F-484B-985E-0BFD8E3B4916}">
      <dsp:nvSpPr>
        <dsp:cNvPr id="0" name=""/>
        <dsp:cNvSpPr/>
      </dsp:nvSpPr>
      <dsp:spPr>
        <a:xfrm>
          <a:off x="4304354" y="1428082"/>
          <a:ext cx="1372644" cy="653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173"/>
              </a:lnTo>
              <a:lnTo>
                <a:pt x="1372644" y="445173"/>
              </a:lnTo>
              <a:lnTo>
                <a:pt x="1372644" y="6532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9E7D7-02E6-4076-B519-371210EBA47D}">
      <dsp:nvSpPr>
        <dsp:cNvPr id="0" name=""/>
        <dsp:cNvSpPr/>
      </dsp:nvSpPr>
      <dsp:spPr>
        <a:xfrm>
          <a:off x="2931710" y="1428082"/>
          <a:ext cx="1372644" cy="653253"/>
        </a:xfrm>
        <a:custGeom>
          <a:avLst/>
          <a:gdLst/>
          <a:ahLst/>
          <a:cxnLst/>
          <a:rect l="0" t="0" r="0" b="0"/>
          <a:pathLst>
            <a:path>
              <a:moveTo>
                <a:pt x="1372644" y="0"/>
              </a:moveTo>
              <a:lnTo>
                <a:pt x="1372644" y="445173"/>
              </a:lnTo>
              <a:lnTo>
                <a:pt x="0" y="445173"/>
              </a:lnTo>
              <a:lnTo>
                <a:pt x="0" y="6532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9177B8-3479-4400-A74B-AB5DD7FDD215}">
      <dsp:nvSpPr>
        <dsp:cNvPr id="0" name=""/>
        <dsp:cNvSpPr/>
      </dsp:nvSpPr>
      <dsp:spPr>
        <a:xfrm>
          <a:off x="821998" y="1780"/>
          <a:ext cx="6964711" cy="14263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7ADD4-C57E-4F90-9767-B1573F9D9B9E}">
      <dsp:nvSpPr>
        <dsp:cNvPr id="0" name=""/>
        <dsp:cNvSpPr/>
      </dsp:nvSpPr>
      <dsp:spPr>
        <a:xfrm>
          <a:off x="1071570" y="238873"/>
          <a:ext cx="6964711" cy="1426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latin typeface="Bell MT" pitchFamily="18" charset="0"/>
            </a:rPr>
            <a:t>Değişken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latin typeface="Bell MT" pitchFamily="18" charset="0"/>
            </a:rPr>
            <a:t>(ifade edilebilme biçimine göre 2 gruba ayrılır)</a:t>
          </a:r>
          <a:endParaRPr lang="tr-TR" sz="2500" kern="1200" dirty="0">
            <a:latin typeface="Bell MT" pitchFamily="18" charset="0"/>
          </a:endParaRPr>
        </a:p>
      </dsp:txBody>
      <dsp:txXfrm>
        <a:off x="1113345" y="280648"/>
        <a:ext cx="6881161" cy="1342752"/>
      </dsp:txXfrm>
    </dsp:sp>
    <dsp:sp modelId="{7C7E6155-4577-4735-8A3F-D1E01BDB0DA7}">
      <dsp:nvSpPr>
        <dsp:cNvPr id="0" name=""/>
        <dsp:cNvSpPr/>
      </dsp:nvSpPr>
      <dsp:spPr>
        <a:xfrm>
          <a:off x="1808637" y="2081336"/>
          <a:ext cx="2246144" cy="14263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F52A3C-D155-4E95-861D-23338DD98E5D}">
      <dsp:nvSpPr>
        <dsp:cNvPr id="0" name=""/>
        <dsp:cNvSpPr/>
      </dsp:nvSpPr>
      <dsp:spPr>
        <a:xfrm>
          <a:off x="2058209" y="2318429"/>
          <a:ext cx="2246144" cy="1426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latin typeface="Bell MT" pitchFamily="18" charset="0"/>
            </a:rPr>
            <a:t>Karakter Değişken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>
              <a:latin typeface="Bell MT" pitchFamily="18" charset="0"/>
            </a:rPr>
            <a:t>Characteristic</a:t>
          </a:r>
          <a:endParaRPr lang="tr-TR" sz="2500" kern="1200" dirty="0">
            <a:latin typeface="Bell MT" pitchFamily="18" charset="0"/>
          </a:endParaRPr>
        </a:p>
      </dsp:txBody>
      <dsp:txXfrm>
        <a:off x="2099984" y="2360204"/>
        <a:ext cx="2162594" cy="1342752"/>
      </dsp:txXfrm>
    </dsp:sp>
    <dsp:sp modelId="{E7B305B3-1B4C-48AA-92AE-E356AEABC435}">
      <dsp:nvSpPr>
        <dsp:cNvPr id="0" name=""/>
        <dsp:cNvSpPr/>
      </dsp:nvSpPr>
      <dsp:spPr>
        <a:xfrm>
          <a:off x="4553925" y="2081336"/>
          <a:ext cx="2246144" cy="14263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3F0A05-1328-4FB4-8BB3-7DC69E02DACA}">
      <dsp:nvSpPr>
        <dsp:cNvPr id="0" name=""/>
        <dsp:cNvSpPr/>
      </dsp:nvSpPr>
      <dsp:spPr>
        <a:xfrm>
          <a:off x="4803497" y="2318429"/>
          <a:ext cx="2246144" cy="1426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>
              <a:latin typeface="Bell MT" pitchFamily="18" charset="0"/>
            </a:rPr>
            <a:t>Sayısal Değişken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err="1" smtClean="0">
              <a:latin typeface="Bell MT" pitchFamily="18" charset="0"/>
            </a:rPr>
            <a:t>Numerical</a:t>
          </a:r>
          <a:endParaRPr lang="tr-TR" sz="2500" kern="1200" dirty="0">
            <a:latin typeface="Bell MT" pitchFamily="18" charset="0"/>
          </a:endParaRPr>
        </a:p>
      </dsp:txBody>
      <dsp:txXfrm>
        <a:off x="4845272" y="2360204"/>
        <a:ext cx="2162594" cy="1342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465A55-DE79-4DF4-9645-E0CDFCCBB5A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084CD-DC74-410A-8181-594135423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308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809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9511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176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709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07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797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0979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0083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5953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1484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135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1945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6940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3674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941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98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64DB3-8081-48D9-9C1C-DFE30941C417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112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84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861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36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300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527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115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84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19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59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02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00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5006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42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0085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53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05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F1B21-9AD9-4E56-B0AF-7C0AF03294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436D6-D8D5-4C2E-965A-241D18D1D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52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IV.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386172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Sistematik Örnekleme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2438400" y="1784350"/>
            <a:ext cx="822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Örnekte yer alacak gözlem sayısı belirlenir: n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birey sayısı k sayıda gruba ayrılır.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	k=N/n		N= 64	n=8		k=8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	1. gruptan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rassal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olarak bir seçim yapılır (diyelim ki birinci gruptan 4. üye seçildi)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	daha sonra her bir gruptan da dördüncü üye seçilir.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4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Sistematik Örnekleme</a:t>
            </a:r>
          </a:p>
        </p:txBody>
      </p:sp>
      <p:sp>
        <p:nvSpPr>
          <p:cNvPr id="25603" name="Rectangle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Avantajları: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Seçim olasılıklı olduğundan her bireye eşit olasılıkla seçilme şansı verir.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çok büyük olsa da seçim işlemleri kolaydır.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İstatistiksel değerlendirme ağırlıksız yapıldığından işlemler ve sonuçların yorumu kolaydır.</a:t>
            </a:r>
          </a:p>
          <a:p>
            <a:pPr eaLnBrk="1" hangingPunct="1">
              <a:lnSpc>
                <a:spcPct val="90000"/>
              </a:lnSpc>
            </a:pPr>
            <a:endParaRPr lang="tr-TR" sz="22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5604" name="Rectangl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Dezavantajları: 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Örnekleme seçimini yapabilmek için </a:t>
            </a:r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populasyondaki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bireylerin listesi ve ulaşılabilir olmaları gereklidir. 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Populasyondaki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bireyleri belirli bazı özelliklere göre sınıflayamaz.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78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Tabakalama Yöntemi ile Örnekleme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, üyelerin ortak özelliklerine bağlı olarak 2 veya daha fazla sayıda gruba ayrılır. Bu gruplar birbiri ile çakışmamalıdır.</a:t>
            </a:r>
          </a:p>
          <a:p>
            <a:pPr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Her bir gruptan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rassal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örnekleme ile örnekler oluşturulur.</a:t>
            </a:r>
          </a:p>
          <a:p>
            <a:pPr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İki veya daha fazla örnek birleştirilir.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89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Tabakalama Yöntemi ile Örnekleme</a:t>
            </a:r>
          </a:p>
        </p:txBody>
      </p:sp>
      <p:sp>
        <p:nvSpPr>
          <p:cNvPr id="27651" name="Rectangle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tr-TR" sz="26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Populasyonda</a:t>
            </a:r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 tabakalara bağlı varyasyon </a:t>
            </a:r>
            <a:r>
              <a:rPr lang="tr-TR" sz="26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sözkonusu</a:t>
            </a:r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 ise </a:t>
            </a:r>
            <a:r>
              <a:rPr lang="tr-TR" sz="26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populasyonu</a:t>
            </a:r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 iyi derecede temsil eder ve </a:t>
            </a:r>
            <a:r>
              <a:rPr lang="tr-TR" sz="26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</a:t>
            </a:r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 değerlerini gerçeğe yakın olarak tahmin eder.</a:t>
            </a:r>
          </a:p>
        </p:txBody>
      </p:sp>
      <p:sp>
        <p:nvSpPr>
          <p:cNvPr id="27652" name="Rectangl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Tabakalardaki birey sayıları bilinmediğinde ve bireylere ulaşmak mümkün olmadığında seçim işlemleri yanlı sonuçlara neden olabilir.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03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Kümeleme Yöntemi ile Örnekleme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Basit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rasgele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, sistematik, tabakalama yöntemlerinin kullanılabilmesi için araştırma konusuna giren bireylere tek tek ulaşmak gerekir. Kümeleme yönteminde ise örnekleme birimi birey ya da aile değildir.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Örnekleme birimi grup, bir demet ya da bir kümedir. Küme birimi olarak sokak, semt, mahalle ya da coğrafi bölgeler kullanılabilir.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07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Kümeleme Yöntemi ile Örnekleme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çok sayıda kümeye bölünür, her bir küme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populasyonu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temsil eder.</a:t>
            </a:r>
          </a:p>
          <a:p>
            <a:pPr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Basit örnekleme yapılır</a:t>
            </a:r>
          </a:p>
          <a:p>
            <a:pPr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Örnekler birleştirilir</a:t>
            </a:r>
          </a:p>
          <a:p>
            <a:pPr eaLnBrk="1" hangingPunct="1"/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91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Kümeleme Yöntemi ile Örnekleme</a:t>
            </a:r>
          </a:p>
        </p:txBody>
      </p:sp>
      <p:sp>
        <p:nvSpPr>
          <p:cNvPr id="30723" name="Rectangle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Avantajları: </a:t>
            </a:r>
          </a:p>
          <a:p>
            <a:pPr eaLnBrk="1" hangingPunct="1"/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Diğer yöntemlere kıyasla daha az kaynağa ihtiyaç duyulur.</a:t>
            </a:r>
          </a:p>
          <a:p>
            <a:pPr eaLnBrk="1" hangingPunct="1"/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Örneklem çerçevesi eksik olduğunda da uygulanabilir.</a:t>
            </a:r>
          </a:p>
          <a:p>
            <a:pPr eaLnBrk="1" hangingPunct="1"/>
            <a:endParaRPr lang="tr-TR" sz="26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0724" name="Rectangl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Dezavantajları:</a:t>
            </a:r>
          </a:p>
          <a:p>
            <a:pPr eaLnBrk="1" hangingPunct="1"/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Kümeler, </a:t>
            </a:r>
            <a:r>
              <a:rPr lang="tr-TR" sz="26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populasyonu</a:t>
            </a:r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 iyi şekilde temsil etmeyebilir.</a:t>
            </a:r>
          </a:p>
          <a:p>
            <a:pPr eaLnBrk="1" hangingPunct="1"/>
            <a:r>
              <a:rPr lang="tr-TR" sz="2600" dirty="0">
                <a:latin typeface="Constantia" panose="02030602050306030303" pitchFamily="18" charset="0"/>
                <a:cs typeface="Times New Roman" panose="02020603050405020304" pitchFamily="18" charset="0"/>
              </a:rPr>
              <a:t>Uygulanan analiz yöntemleri basit rasgele örneklemeden daha karışıktır.</a:t>
            </a:r>
          </a:p>
          <a:p>
            <a:pPr eaLnBrk="1" hangingPunct="1"/>
            <a:endParaRPr lang="tr-TR" sz="26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8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Çok Aşamalı Örnekleme</a:t>
            </a: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2438400" y="1557338"/>
            <a:ext cx="7772400" cy="47990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Bazı durumlarda bir araştırmada birden çok sayıda örnekleme yöntemi kullanılabilir yada örnekleme seçimi birden çok aşamada yapılabilir.</a:t>
            </a:r>
          </a:p>
          <a:p>
            <a:pPr eaLnBrk="1" hangingPunct="1">
              <a:lnSpc>
                <a:spcPct val="80000"/>
              </a:lnSpc>
            </a:pPr>
            <a:endParaRPr lang="tr-TR" sz="24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Örnek: Çocuklarının büyüme ve gelişme durumlarının değerlendirilmesinde önce il örneklemesi, sonra ilçe, köy ya da semt örneklemesi ve en sonunda da aile örneklemesi yapılabilir.</a:t>
            </a:r>
          </a:p>
          <a:p>
            <a:pPr lvl="1" eaLnBrk="1" hangingPunct="1">
              <a:lnSpc>
                <a:spcPct val="80000"/>
              </a:lnSpc>
            </a:pP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Çok aşamalı örnekleme yönteminde her aşamada aynı örnekleme yöntemi kullanılabileceği gibi, farklı örnekleme yöntemleri de kullanılabilir. Her aşamada farklı bir örnekleme çerçevesi oluşturulur. </a:t>
            </a:r>
          </a:p>
          <a:p>
            <a:pPr lvl="1" eaLnBrk="1" hangingPunct="1">
              <a:lnSpc>
                <a:spcPct val="80000"/>
              </a:lnSpc>
            </a:pP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01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/>
          </p:cNvSpPr>
          <p:nvPr>
            <p:ph type="title"/>
          </p:nvPr>
        </p:nvSpPr>
        <p:spPr bwMode="auto">
          <a:xfrm>
            <a:off x="2063750" y="512763"/>
            <a:ext cx="860425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Olasılıklı Olmayan Örnekleme Yöntemleri </a:t>
            </a:r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xfrm>
            <a:off x="2438401" y="1784350"/>
            <a:ext cx="8050213" cy="4572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Bireylerin evrenden bilinen belirli bir olasılıkla seçilmediği yöntemlere denir.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24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/>
          </p:nvPr>
        </p:nvSpPr>
        <p:spPr bwMode="auto">
          <a:xfrm>
            <a:off x="2424113" y="54868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dirty="0">
                <a:solidFill>
                  <a:schemeClr val="tx2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Gelişigüzel örnekleme</a:t>
            </a: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xfrm>
            <a:off x="2438400" y="1268414"/>
            <a:ext cx="7772400" cy="50879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33796" name="2 İçerik Yer Tutucusu"/>
          <p:cNvSpPr>
            <a:spLocks/>
          </p:cNvSpPr>
          <p:nvPr/>
        </p:nvSpPr>
        <p:spPr bwMode="auto">
          <a:xfrm>
            <a:off x="2424114" y="1916113"/>
            <a:ext cx="8015287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1163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</a:pPr>
            <a:r>
              <a:rPr lang="tr-TR" sz="2400" dirty="0">
                <a:latin typeface="Bell MT" pitchFamily="18" charset="0"/>
              </a:rPr>
              <a:t>Herhangi bir konuda, evrendeki bireylerle ilgili bilgi sahibi olmak için araştırıcının o anda önüne çıkan bireylerle görüşmesidir. </a:t>
            </a:r>
          </a:p>
          <a:p>
            <a:pPr marL="411163" indent="-342900">
              <a:spcBef>
                <a:spcPts val="700"/>
              </a:spcBef>
              <a:buClr>
                <a:schemeClr val="tx2"/>
              </a:buClr>
              <a:buSzPct val="95000"/>
            </a:pP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06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chemeClr val="tx2">
                    <a:satMod val="200000"/>
                  </a:schemeClr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TEMEL TANIMLAR</a:t>
            </a:r>
            <a:endParaRPr lang="tr-TR" dirty="0">
              <a:solidFill>
                <a:schemeClr val="tx2">
                  <a:satMod val="200000"/>
                </a:schemeClr>
              </a:solidFill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>
          <a:xfrm>
            <a:off x="2238376" y="1599332"/>
            <a:ext cx="8429625" cy="4926012"/>
          </a:xfrm>
        </p:spPr>
        <p:txBody>
          <a:bodyPr>
            <a:normAutofit/>
          </a:bodyPr>
          <a:lstStyle/>
          <a:p>
            <a:r>
              <a:rPr lang="tr-TR" sz="1800" dirty="0">
                <a:latin typeface="Constantia" panose="02030602050306030303" pitchFamily="18" charset="0"/>
                <a:cs typeface="Times New Roman" panose="02020603050405020304" pitchFamily="18" charset="0"/>
              </a:rPr>
              <a:t>PARAMETRE: Evreni tanımlamak için kullanılan ölçüler. 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Evren ortalaması (µ), evren oranı (P), evren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varyansı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(</a:t>
            </a:r>
            <a:r>
              <a:rPr lang="el-G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σ</a:t>
            </a:r>
            <a:r>
              <a:rPr lang="tr-TR" baseline="300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) vb.</a:t>
            </a:r>
          </a:p>
          <a:p>
            <a:endParaRPr lang="tr-TR" sz="1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sz="1800" dirty="0">
                <a:latin typeface="Constantia" panose="02030602050306030303" pitchFamily="18" charset="0"/>
                <a:cs typeface="Times New Roman" panose="02020603050405020304" pitchFamily="18" charset="0"/>
              </a:rPr>
              <a:t>ÖNYARGI/BIASED ve ÖNYARGISIZ/UNBIASED: Rastgele seçim</a:t>
            </a:r>
          </a:p>
          <a:p>
            <a:endParaRPr lang="tr-TR" sz="1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sz="1800" dirty="0">
                <a:latin typeface="Constantia" panose="02030602050306030303" pitchFamily="18" charset="0"/>
                <a:cs typeface="Times New Roman" panose="02020603050405020304" pitchFamily="18" charset="0"/>
              </a:rPr>
              <a:t>TEMSİL ETME: Her bir bireyin eşit şansla örneklenmesi</a:t>
            </a:r>
          </a:p>
          <a:p>
            <a:endParaRPr lang="tr-TR" sz="1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sz="1800" dirty="0">
                <a:latin typeface="Constantia" panose="02030602050306030303" pitchFamily="18" charset="0"/>
                <a:cs typeface="Times New Roman" panose="02020603050405020304" pitchFamily="18" charset="0"/>
              </a:rPr>
              <a:t>MERKEZİ DAĞILIM: Örneklemin her hangi bir değer etrafında dağılımı</a:t>
            </a:r>
          </a:p>
          <a:p>
            <a:endParaRPr lang="tr-TR" sz="1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sz="1800" dirty="0">
                <a:latin typeface="Constantia" panose="02030602050306030303" pitchFamily="18" charset="0"/>
                <a:cs typeface="Times New Roman" panose="02020603050405020304" pitchFamily="18" charset="0"/>
              </a:rPr>
              <a:t>YAYGINLIK: Örneklemin merkezi dağılım etrafındaki yayılımı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99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Kanısal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örnekleme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Hangi grubun ya da örnekleme birimlerinin evreni daha iyi temsil edeceğine ve örnekleme alınması gerekeceğine araştırıcı kişisel kanısı kullanılarak karar verir.  </a:t>
            </a:r>
          </a:p>
          <a:p>
            <a:pPr eaLnBrk="1" hangingPunct="1"/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tr-TR" sz="24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08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Kota örnekleme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Evrenin belirli bir grubundan ya da alt grubundan belirli sayıda bireyin seçilmesidir.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02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Kartopu örnekleme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Çalışmaya alınma kriterlerini sağlayan bir kişi belirlendikten sonra, kriterleri sağlayan başka bireylere ulaşabilmek için o kişiden bilgi alınır.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53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23592" y="692696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İstatistiğin genel adımları: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>
          <a:xfrm>
            <a:off x="2438400" y="1700808"/>
            <a:ext cx="7772400" cy="5285780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Araştırma konusunun saptanması, planlanması ve veri toplama</a:t>
            </a:r>
          </a:p>
          <a:p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Verilerin tablo halinde sunulması ve çözümü</a:t>
            </a:r>
          </a:p>
          <a:p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Sonuç çıkarma ve yorumlama</a:t>
            </a:r>
          </a:p>
          <a:p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Sonuçların güvenilirliklerinin irdelenmesi</a:t>
            </a:r>
          </a:p>
          <a:p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Yöntemlerin matematiksel incelenmesi</a:t>
            </a:r>
          </a:p>
          <a:p>
            <a:endParaRPr lang="tr-TR" sz="24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16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>
              <a:latin typeface="Corbel" pitchFamily="34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809720" y="1785926"/>
          <a:ext cx="8858280" cy="3746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55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2351088" y="1557338"/>
            <a:ext cx="3600450" cy="565150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Data Kaynakları</a:t>
            </a:r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9459" name="Rectangle 5"/>
          <p:cNvSpPr>
            <a:spLocks/>
          </p:cNvSpPr>
          <p:nvPr/>
        </p:nvSpPr>
        <p:spPr bwMode="auto">
          <a:xfrm>
            <a:off x="2424113" y="333375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tr-TR" sz="4000" dirty="0">
                <a:solidFill>
                  <a:schemeClr val="tx2"/>
                </a:solidFill>
              </a:rPr>
              <a:t>Data </a:t>
            </a:r>
            <a:r>
              <a:rPr lang="tr-TR" sz="4000" dirty="0">
                <a:solidFill>
                  <a:schemeClr val="tx2"/>
                </a:solidFill>
              </a:rPr>
              <a:t>Türleri ve Kaynakları</a:t>
            </a:r>
          </a:p>
        </p:txBody>
      </p:sp>
      <p:sp>
        <p:nvSpPr>
          <p:cNvPr id="19460" name="Rectangle 7"/>
          <p:cNvSpPr>
            <a:spLocks noChangeArrowheads="1"/>
          </p:cNvSpPr>
          <p:nvPr/>
        </p:nvSpPr>
        <p:spPr bwMode="auto">
          <a:xfrm>
            <a:off x="3746501" y="2349501"/>
            <a:ext cx="2016125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 b="1" u="sng" dirty="0">
                <a:solidFill>
                  <a:schemeClr val="tx2"/>
                </a:solidFill>
                <a:latin typeface="Bell MT" pitchFamily="18" charset="0"/>
              </a:rPr>
              <a:t>Birincil</a:t>
            </a:r>
          </a:p>
          <a:p>
            <a:pPr algn="ctr"/>
            <a:r>
              <a:rPr lang="tr-TR" sz="2400" dirty="0">
                <a:solidFill>
                  <a:schemeClr val="tx2"/>
                </a:solidFill>
                <a:latin typeface="Bell MT" pitchFamily="18" charset="0"/>
              </a:rPr>
              <a:t>Veri Toplama</a:t>
            </a: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7967664" y="2349501"/>
            <a:ext cx="2016125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 b="1" u="sng">
                <a:solidFill>
                  <a:schemeClr val="tx2"/>
                </a:solidFill>
                <a:latin typeface="Bell MT" pitchFamily="18" charset="0"/>
              </a:rPr>
              <a:t>İkincil </a:t>
            </a:r>
          </a:p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Data Derleme</a:t>
            </a:r>
          </a:p>
        </p:txBody>
      </p:sp>
      <p:sp>
        <p:nvSpPr>
          <p:cNvPr id="19462" name="Rectangle 9"/>
          <p:cNvSpPr>
            <a:spLocks noChangeArrowheads="1"/>
          </p:cNvSpPr>
          <p:nvPr/>
        </p:nvSpPr>
        <p:spPr bwMode="auto">
          <a:xfrm>
            <a:off x="2235200" y="3860800"/>
            <a:ext cx="12969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Gözlem</a:t>
            </a: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5618164" y="3860800"/>
            <a:ext cx="1296987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Anket</a:t>
            </a:r>
          </a:p>
        </p:txBody>
      </p:sp>
      <p:sp>
        <p:nvSpPr>
          <p:cNvPr id="19464" name="Rectangle 11"/>
          <p:cNvSpPr>
            <a:spLocks noChangeArrowheads="1"/>
          </p:cNvSpPr>
          <p:nvPr/>
        </p:nvSpPr>
        <p:spPr bwMode="auto">
          <a:xfrm>
            <a:off x="3890964" y="3860800"/>
            <a:ext cx="13684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Deney</a:t>
            </a:r>
          </a:p>
        </p:txBody>
      </p:sp>
      <p:sp>
        <p:nvSpPr>
          <p:cNvPr id="19465" name="Line 12"/>
          <p:cNvSpPr>
            <a:spLocks noChangeShapeType="1"/>
          </p:cNvSpPr>
          <p:nvPr/>
        </p:nvSpPr>
        <p:spPr bwMode="auto">
          <a:xfrm>
            <a:off x="4683125" y="328453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6" name="Line 13"/>
          <p:cNvSpPr>
            <a:spLocks noChangeShapeType="1"/>
          </p:cNvSpPr>
          <p:nvPr/>
        </p:nvSpPr>
        <p:spPr bwMode="auto">
          <a:xfrm>
            <a:off x="2882900" y="3573463"/>
            <a:ext cx="3455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7" name="Line 14"/>
          <p:cNvSpPr>
            <a:spLocks noChangeShapeType="1"/>
          </p:cNvSpPr>
          <p:nvPr/>
        </p:nvSpPr>
        <p:spPr bwMode="auto">
          <a:xfrm>
            <a:off x="2882900" y="357346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8" name="Line 15"/>
          <p:cNvSpPr>
            <a:spLocks noChangeShapeType="1"/>
          </p:cNvSpPr>
          <p:nvPr/>
        </p:nvSpPr>
        <p:spPr bwMode="auto">
          <a:xfrm>
            <a:off x="4683125" y="357346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69" name="Line 16"/>
          <p:cNvSpPr>
            <a:spLocks noChangeShapeType="1"/>
          </p:cNvSpPr>
          <p:nvPr/>
        </p:nvSpPr>
        <p:spPr bwMode="auto">
          <a:xfrm>
            <a:off x="6311900" y="357346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9470" name="Rectangle 17"/>
          <p:cNvSpPr>
            <a:spLocks noChangeArrowheads="1"/>
          </p:cNvSpPr>
          <p:nvPr/>
        </p:nvSpPr>
        <p:spPr bwMode="auto">
          <a:xfrm>
            <a:off x="7680325" y="3933825"/>
            <a:ext cx="2592388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Kitap ya da </a:t>
            </a:r>
          </a:p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Elektronik kaynak</a:t>
            </a:r>
          </a:p>
        </p:txBody>
      </p:sp>
      <p:sp>
        <p:nvSpPr>
          <p:cNvPr id="19471" name="Line 18"/>
          <p:cNvSpPr>
            <a:spLocks noChangeShapeType="1"/>
          </p:cNvSpPr>
          <p:nvPr/>
        </p:nvSpPr>
        <p:spPr bwMode="auto">
          <a:xfrm>
            <a:off x="8975725" y="3284539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98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Örnekleme Yöntemleri</a:t>
            </a:r>
          </a:p>
        </p:txBody>
      </p:sp>
      <p:sp>
        <p:nvSpPr>
          <p:cNvPr id="21" name="2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2566989" y="2349501"/>
            <a:ext cx="2808287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Olasılıklara dayalı</a:t>
            </a:r>
          </a:p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olmayan örnekleme</a:t>
            </a:r>
          </a:p>
        </p:txBody>
      </p: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7464426" y="2349501"/>
            <a:ext cx="2663825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Olasılıklara dayalı </a:t>
            </a:r>
          </a:p>
          <a:p>
            <a:pPr algn="ctr"/>
            <a:r>
              <a:rPr lang="tr-TR" sz="2400">
                <a:solidFill>
                  <a:schemeClr val="tx2"/>
                </a:solidFill>
                <a:latin typeface="Bell MT" pitchFamily="18" charset="0"/>
              </a:rPr>
              <a:t>örnekleme</a:t>
            </a:r>
          </a:p>
        </p:txBody>
      </p:sp>
      <p:sp>
        <p:nvSpPr>
          <p:cNvPr id="20486" name="Line 8"/>
          <p:cNvSpPr>
            <a:spLocks noChangeShapeType="1"/>
          </p:cNvSpPr>
          <p:nvPr/>
        </p:nvSpPr>
        <p:spPr bwMode="auto">
          <a:xfrm>
            <a:off x="6311900" y="184467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87" name="Line 9"/>
          <p:cNvSpPr>
            <a:spLocks noChangeShapeType="1"/>
          </p:cNvSpPr>
          <p:nvPr/>
        </p:nvSpPr>
        <p:spPr bwMode="auto">
          <a:xfrm>
            <a:off x="3863976" y="2133600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88" name="Line 11"/>
          <p:cNvSpPr>
            <a:spLocks noChangeShapeType="1"/>
          </p:cNvSpPr>
          <p:nvPr/>
        </p:nvSpPr>
        <p:spPr bwMode="auto">
          <a:xfrm>
            <a:off x="3863975" y="2133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89" name="Line 12"/>
          <p:cNvSpPr>
            <a:spLocks noChangeShapeType="1"/>
          </p:cNvSpPr>
          <p:nvPr/>
        </p:nvSpPr>
        <p:spPr bwMode="auto">
          <a:xfrm>
            <a:off x="8832850" y="21336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90" name="Rectangle 13"/>
          <p:cNvSpPr>
            <a:spLocks noChangeArrowheads="1"/>
          </p:cNvSpPr>
          <p:nvPr/>
        </p:nvSpPr>
        <p:spPr bwMode="auto">
          <a:xfrm>
            <a:off x="2495551" y="3357564"/>
            <a:ext cx="3097213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1. Gelişigüzel Örnekleme</a:t>
            </a:r>
          </a:p>
        </p:txBody>
      </p:sp>
      <p:sp>
        <p:nvSpPr>
          <p:cNvPr id="20491" name="Rectangle 14"/>
          <p:cNvSpPr>
            <a:spLocks noChangeArrowheads="1"/>
          </p:cNvSpPr>
          <p:nvPr/>
        </p:nvSpPr>
        <p:spPr bwMode="auto">
          <a:xfrm>
            <a:off x="2495551" y="4724400"/>
            <a:ext cx="30956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3. Kota</a:t>
            </a:r>
          </a:p>
        </p:txBody>
      </p:sp>
      <p:sp>
        <p:nvSpPr>
          <p:cNvPr id="20492" name="Rectangle 15"/>
          <p:cNvSpPr>
            <a:spLocks noChangeArrowheads="1"/>
          </p:cNvSpPr>
          <p:nvPr/>
        </p:nvSpPr>
        <p:spPr bwMode="auto">
          <a:xfrm>
            <a:off x="2495551" y="5229225"/>
            <a:ext cx="30956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4. Kartopu</a:t>
            </a:r>
          </a:p>
        </p:txBody>
      </p:sp>
      <p:sp>
        <p:nvSpPr>
          <p:cNvPr id="20493" name="Rectangle 16"/>
          <p:cNvSpPr>
            <a:spLocks noChangeArrowheads="1"/>
          </p:cNvSpPr>
          <p:nvPr/>
        </p:nvSpPr>
        <p:spPr bwMode="auto">
          <a:xfrm>
            <a:off x="2495551" y="4221163"/>
            <a:ext cx="30956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2. Kanısal</a:t>
            </a:r>
          </a:p>
        </p:txBody>
      </p:sp>
      <p:sp>
        <p:nvSpPr>
          <p:cNvPr id="20494" name="Rectangle 17"/>
          <p:cNvSpPr>
            <a:spLocks noChangeArrowheads="1"/>
          </p:cNvSpPr>
          <p:nvPr/>
        </p:nvSpPr>
        <p:spPr bwMode="auto">
          <a:xfrm>
            <a:off x="7464426" y="4149725"/>
            <a:ext cx="26638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2. Sistematik</a:t>
            </a:r>
          </a:p>
        </p:txBody>
      </p:sp>
      <p:sp>
        <p:nvSpPr>
          <p:cNvPr id="20495" name="Rectangle 18"/>
          <p:cNvSpPr>
            <a:spLocks noChangeArrowheads="1"/>
          </p:cNvSpPr>
          <p:nvPr/>
        </p:nvSpPr>
        <p:spPr bwMode="auto">
          <a:xfrm>
            <a:off x="7464426" y="3357563"/>
            <a:ext cx="26638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1. Basit Rassal</a:t>
            </a:r>
          </a:p>
        </p:txBody>
      </p:sp>
      <p:sp>
        <p:nvSpPr>
          <p:cNvPr id="20496" name="Rectangle 19"/>
          <p:cNvSpPr>
            <a:spLocks noChangeArrowheads="1"/>
          </p:cNvSpPr>
          <p:nvPr/>
        </p:nvSpPr>
        <p:spPr bwMode="auto">
          <a:xfrm>
            <a:off x="7464426" y="4724400"/>
            <a:ext cx="26638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3. Tabakalama</a:t>
            </a:r>
          </a:p>
        </p:txBody>
      </p:sp>
      <p:sp>
        <p:nvSpPr>
          <p:cNvPr id="20497" name="Rectangle 20"/>
          <p:cNvSpPr>
            <a:spLocks noChangeArrowheads="1"/>
          </p:cNvSpPr>
          <p:nvPr/>
        </p:nvSpPr>
        <p:spPr bwMode="auto">
          <a:xfrm>
            <a:off x="7464426" y="5300663"/>
            <a:ext cx="2663825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4. Kümeleme</a:t>
            </a:r>
          </a:p>
        </p:txBody>
      </p:sp>
      <p:sp>
        <p:nvSpPr>
          <p:cNvPr id="20498" name="Rectangle 21"/>
          <p:cNvSpPr>
            <a:spLocks noChangeArrowheads="1"/>
          </p:cNvSpPr>
          <p:nvPr/>
        </p:nvSpPr>
        <p:spPr bwMode="auto">
          <a:xfrm>
            <a:off x="7464426" y="5876925"/>
            <a:ext cx="26638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5. Çok Aşamalı </a:t>
            </a:r>
          </a:p>
          <a:p>
            <a:r>
              <a:rPr lang="tr-TR" sz="2000" b="1">
                <a:solidFill>
                  <a:schemeClr val="tx2"/>
                </a:solidFill>
                <a:latin typeface="Bell MT" pitchFamily="18" charset="0"/>
              </a:rPr>
              <a:t>     Örnekleme</a:t>
            </a:r>
          </a:p>
        </p:txBody>
      </p:sp>
      <p:sp>
        <p:nvSpPr>
          <p:cNvPr id="20499" name="Line 22"/>
          <p:cNvSpPr>
            <a:spLocks noChangeShapeType="1"/>
          </p:cNvSpPr>
          <p:nvPr/>
        </p:nvSpPr>
        <p:spPr bwMode="auto">
          <a:xfrm>
            <a:off x="3863975" y="31416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500" name="Line 23"/>
          <p:cNvSpPr>
            <a:spLocks noChangeShapeType="1"/>
          </p:cNvSpPr>
          <p:nvPr/>
        </p:nvSpPr>
        <p:spPr bwMode="auto">
          <a:xfrm>
            <a:off x="8832850" y="31416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5664200" y="1557040"/>
            <a:ext cx="1296988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400" dirty="0">
                <a:solidFill>
                  <a:schemeClr val="tx2"/>
                </a:solidFill>
                <a:latin typeface="Bell MT" pitchFamily="18" charset="0"/>
              </a:rPr>
              <a:t>ÖRNEK</a:t>
            </a:r>
          </a:p>
        </p:txBody>
      </p:sp>
    </p:spTree>
    <p:extLst>
      <p:ext uri="{BB962C8B-B14F-4D97-AF65-F5344CB8AC3E}">
        <p14:creationId xmlns:p14="http://schemas.microsoft.com/office/powerpoint/2010/main" val="208001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Olasılıklı Örnekleme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Olasılıklı örnekleme yöntemleri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populasyondaki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bireylerin bilinen ve eşit olasılıkla örnekleme seçilmelerini sağlayan yöntemlerdir. </a:t>
            </a:r>
          </a:p>
          <a:p>
            <a:pPr algn="just" eaLnBrk="1" hangingPunct="1"/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Her araştırmada öncelik olasılıklı örnekleme yöntemlerine verilmelidir.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03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Basit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Rassal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Örnekleme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Populasyona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ait her bir üyenin oluşturulacak kesit örnek içinde bulunma şansının eşit olmasıdır.</a:t>
            </a:r>
          </a:p>
          <a:p>
            <a:pPr algn="just" eaLnBrk="1" hangingPunct="1"/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Örnekte yer alan her bir üye aynı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populasyondan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gelmeli</a:t>
            </a:r>
          </a:p>
          <a:p>
            <a:pPr lvl="1" eaLnBrk="1" hangingPunct="1"/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Örnekte yer alan her bir üye aynı </a:t>
            </a: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populasyondan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bağımsız bir şekilde seçilmeli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24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>
              <a:defRPr/>
            </a:pPr>
            <a:r>
              <a:rPr lang="tr-TR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Basit </a:t>
            </a:r>
            <a:r>
              <a:rPr lang="tr-TR" sz="3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Rassal</a:t>
            </a:r>
            <a:r>
              <a:rPr lang="tr-TR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 Örnekleme</a:t>
            </a:r>
          </a:p>
        </p:txBody>
      </p:sp>
      <p:sp>
        <p:nvSpPr>
          <p:cNvPr id="23555" name="Rectangle 3"/>
          <p:cNvSpPr>
            <a:spLocks noGrp="1"/>
          </p:cNvSpPr>
          <p:nvPr>
            <p:ph sz="half" idx="1"/>
          </p:nvPr>
        </p:nvSpPr>
        <p:spPr>
          <a:xfrm>
            <a:off x="2438400" y="1725440"/>
            <a:ext cx="3810000" cy="50879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Avantajları:</a:t>
            </a:r>
          </a:p>
          <a:p>
            <a:pPr eaLnBrk="1" hangingPunct="1"/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Uygulaması kolaydır.</a:t>
            </a:r>
          </a:p>
          <a:p>
            <a:pPr eaLnBrk="1" hangingPunct="1"/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Seçim olasılıklı olduğundan her bireye eşit olasılıkla seçilme şansı verir.</a:t>
            </a:r>
          </a:p>
          <a:p>
            <a:pPr algn="just" eaLnBrk="1" hangingPunct="1"/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İstatistiksel değerlendirme ağırlıksız yapıldığından işlemler ve sonuçların yorumu kolaydır.</a:t>
            </a:r>
          </a:p>
        </p:txBody>
      </p:sp>
      <p:sp>
        <p:nvSpPr>
          <p:cNvPr id="23556" name="Rectangle 4"/>
          <p:cNvSpPr>
            <a:spLocks noGrp="1"/>
          </p:cNvSpPr>
          <p:nvPr>
            <p:ph sz="half" idx="2"/>
          </p:nvPr>
        </p:nvSpPr>
        <p:spPr>
          <a:xfrm>
            <a:off x="6400800" y="1725440"/>
            <a:ext cx="3810000" cy="50879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Dezavantajları: </a:t>
            </a:r>
          </a:p>
          <a:p>
            <a:pPr eaLnBrk="1" hangingPunct="1"/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Populasyondaki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bireyleri listelemek gerekir.</a:t>
            </a:r>
          </a:p>
          <a:p>
            <a:pPr eaLnBrk="1" hangingPunct="1"/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Populasyondaki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birey sayısı çok olduğunda kullanılması uygun değildir.</a:t>
            </a:r>
          </a:p>
          <a:p>
            <a:pPr eaLnBrk="1" hangingPunct="1"/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Populasyondaki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bireyleri belirli bazı özelliklere göre sınıflayamaz.</a:t>
            </a:r>
          </a:p>
          <a:p>
            <a:pPr eaLnBrk="1" hangingPunct="1"/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Populasyon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heterojen yapı gösteriyorsa </a:t>
            </a:r>
            <a:r>
              <a:rPr lang="tr-TR" sz="2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varyans</a:t>
            </a:r>
            <a:r>
              <a:rPr lang="tr-T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 büyük olacaktır. 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AE44F91-FB67-4AEB-BCB9-1D0429AB955F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21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788</Words>
  <Application>Microsoft Office PowerPoint</Application>
  <PresentationFormat>Geniş ekran</PresentationFormat>
  <Paragraphs>168</Paragraphs>
  <Slides>22</Slides>
  <Notes>22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31" baseType="lpstr">
      <vt:lpstr>Arial</vt:lpstr>
      <vt:lpstr>Bell MT</vt:lpstr>
      <vt:lpstr>Calibri</vt:lpstr>
      <vt:lpstr>Calibri Light</vt:lpstr>
      <vt:lpstr>Constantia</vt:lpstr>
      <vt:lpstr>Corbel</vt:lpstr>
      <vt:lpstr>Times New Roman</vt:lpstr>
      <vt:lpstr>Wingdings</vt:lpstr>
      <vt:lpstr>Office Teması</vt:lpstr>
      <vt:lpstr>ANT 339 İSTATİSTİĞE GİRİŞ   IV. HAFTA</vt:lpstr>
      <vt:lpstr>TEMEL TANIMLAR</vt:lpstr>
      <vt:lpstr>İstatistiğin genel adımları: </vt:lpstr>
      <vt:lpstr>PowerPoint Sunusu</vt:lpstr>
      <vt:lpstr>PowerPoint Sunusu</vt:lpstr>
      <vt:lpstr>Örnekleme Yöntemleri</vt:lpstr>
      <vt:lpstr>Olasılıklı Örnekleme</vt:lpstr>
      <vt:lpstr>Basit Rassal Örnekleme</vt:lpstr>
      <vt:lpstr>Basit Rassal Örnekleme</vt:lpstr>
      <vt:lpstr>Sistematik Örnekleme</vt:lpstr>
      <vt:lpstr>Sistematik Örnekleme</vt:lpstr>
      <vt:lpstr>Tabakalama Yöntemi ile Örnekleme</vt:lpstr>
      <vt:lpstr>Tabakalama Yöntemi ile Örnekleme</vt:lpstr>
      <vt:lpstr>Kümeleme Yöntemi ile Örnekleme</vt:lpstr>
      <vt:lpstr>Kümeleme Yöntemi ile Örnekleme</vt:lpstr>
      <vt:lpstr>Kümeleme Yöntemi ile Örnekleme</vt:lpstr>
      <vt:lpstr>Çok Aşamalı Örnekleme</vt:lpstr>
      <vt:lpstr>Olasılıklı Olmayan Örnekleme Yöntemleri </vt:lpstr>
      <vt:lpstr>Gelişigüzel örnekleme</vt:lpstr>
      <vt:lpstr>Kanısal örnekleme</vt:lpstr>
      <vt:lpstr>Kota örnekleme</vt:lpstr>
      <vt:lpstr>Kartopu örnekleme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IV. HAFTA</dc:title>
  <dc:creator>Başak</dc:creator>
  <cp:lastModifiedBy>Başak</cp:lastModifiedBy>
  <cp:revision>2</cp:revision>
  <dcterms:created xsi:type="dcterms:W3CDTF">2020-02-11T07:40:19Z</dcterms:created>
  <dcterms:modified xsi:type="dcterms:W3CDTF">2020-02-11T07:42:13Z</dcterms:modified>
</cp:coreProperties>
</file>