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67" autoAdjust="0"/>
    <p:restoredTop sz="86401" autoAdjust="0"/>
  </p:normalViewPr>
  <p:slideViewPr>
    <p:cSldViewPr snapToGrid="0">
      <p:cViewPr varScale="1">
        <p:scale>
          <a:sx n="78" d="100"/>
          <a:sy n="78" d="100"/>
        </p:scale>
        <p:origin x="120" y="222"/>
      </p:cViewPr>
      <p:guideLst/>
    </p:cSldViewPr>
  </p:slideViewPr>
  <p:outlineViewPr>
    <p:cViewPr>
      <p:scale>
        <a:sx n="33" d="100"/>
        <a:sy n="33" d="100"/>
      </p:scale>
      <p:origin x="0" y="-1083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D06BB9-DF99-4B83-ADF0-8516F47F963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6BDA27B-AEBC-4B38-85F4-F00CC67ACC1D}">
      <dgm:prSet phldrT="[Metin]"/>
      <dgm:spPr/>
      <dgm:t>
        <a:bodyPr/>
        <a:lstStyle/>
        <a:p>
          <a:r>
            <a:rPr lang="tr-TR" dirty="0" smtClean="0">
              <a:latin typeface="Bell MT" pitchFamily="18" charset="0"/>
            </a:rPr>
            <a:t>Değişken</a:t>
          </a:r>
        </a:p>
        <a:p>
          <a:r>
            <a:rPr lang="tr-TR" dirty="0" smtClean="0">
              <a:latin typeface="Bell MT" pitchFamily="18" charset="0"/>
            </a:rPr>
            <a:t>(ifade edilebilme biçimine göre 2 gruba ayrılır)</a:t>
          </a:r>
          <a:endParaRPr lang="tr-TR" dirty="0">
            <a:latin typeface="Bell MT" pitchFamily="18" charset="0"/>
          </a:endParaRPr>
        </a:p>
      </dgm:t>
    </dgm:pt>
    <dgm:pt modelId="{B263F482-8973-4B83-A831-F75C8C256E70}" type="parTrans" cxnId="{F26EB90D-BBEB-4F8F-80A2-9E055DACE1A8}">
      <dgm:prSet/>
      <dgm:spPr/>
      <dgm:t>
        <a:bodyPr/>
        <a:lstStyle/>
        <a:p>
          <a:endParaRPr lang="tr-TR"/>
        </a:p>
      </dgm:t>
    </dgm:pt>
    <dgm:pt modelId="{E161E76F-4CA1-42D9-9CDF-1241E0280D4B}" type="sibTrans" cxnId="{F26EB90D-BBEB-4F8F-80A2-9E055DACE1A8}">
      <dgm:prSet/>
      <dgm:spPr/>
      <dgm:t>
        <a:bodyPr/>
        <a:lstStyle/>
        <a:p>
          <a:endParaRPr lang="tr-TR"/>
        </a:p>
      </dgm:t>
    </dgm:pt>
    <dgm:pt modelId="{094A7C78-DE3A-421E-8D50-9EF0AEB00A8E}">
      <dgm:prSet phldrT="[Metin]"/>
      <dgm:spPr/>
      <dgm:t>
        <a:bodyPr/>
        <a:lstStyle/>
        <a:p>
          <a:r>
            <a:rPr lang="tr-TR" dirty="0" smtClean="0">
              <a:latin typeface="Bell MT" pitchFamily="18" charset="0"/>
            </a:rPr>
            <a:t>Karakter Değişken</a:t>
          </a:r>
        </a:p>
        <a:p>
          <a:r>
            <a:rPr lang="tr-TR" dirty="0" err="1" smtClean="0">
              <a:latin typeface="Bell MT" pitchFamily="18" charset="0"/>
            </a:rPr>
            <a:t>Characteristic</a:t>
          </a:r>
          <a:endParaRPr lang="tr-TR" dirty="0">
            <a:latin typeface="Bell MT" pitchFamily="18" charset="0"/>
          </a:endParaRPr>
        </a:p>
      </dgm:t>
    </dgm:pt>
    <dgm:pt modelId="{73E7E28C-EEE7-4175-BA2C-7D4928453FE7}" type="parTrans" cxnId="{DE03DB20-3D2D-429C-948B-EA46D73A127F}">
      <dgm:prSet/>
      <dgm:spPr/>
      <dgm:t>
        <a:bodyPr/>
        <a:lstStyle/>
        <a:p>
          <a:endParaRPr lang="tr-TR"/>
        </a:p>
      </dgm:t>
    </dgm:pt>
    <dgm:pt modelId="{E1E2CFC9-5F2F-439B-A97C-44EEB3552B42}" type="sibTrans" cxnId="{DE03DB20-3D2D-429C-948B-EA46D73A127F}">
      <dgm:prSet/>
      <dgm:spPr/>
      <dgm:t>
        <a:bodyPr/>
        <a:lstStyle/>
        <a:p>
          <a:endParaRPr lang="tr-TR"/>
        </a:p>
      </dgm:t>
    </dgm:pt>
    <dgm:pt modelId="{CDE1A135-1B88-4C16-88C7-0E7517AE2C9F}">
      <dgm:prSet phldrT="[Metin]"/>
      <dgm:spPr/>
      <dgm:t>
        <a:bodyPr/>
        <a:lstStyle/>
        <a:p>
          <a:r>
            <a:rPr lang="tr-TR" dirty="0" smtClean="0">
              <a:latin typeface="Bell MT" pitchFamily="18" charset="0"/>
            </a:rPr>
            <a:t>Sayısal Değişken</a:t>
          </a:r>
        </a:p>
        <a:p>
          <a:r>
            <a:rPr lang="tr-TR" dirty="0" err="1" smtClean="0">
              <a:latin typeface="Bell MT" pitchFamily="18" charset="0"/>
            </a:rPr>
            <a:t>Numerical</a:t>
          </a:r>
          <a:endParaRPr lang="tr-TR" dirty="0">
            <a:latin typeface="Bell MT" pitchFamily="18" charset="0"/>
          </a:endParaRPr>
        </a:p>
      </dgm:t>
    </dgm:pt>
    <dgm:pt modelId="{D401C97B-75C2-423F-8524-A0DBB6C300E8}" type="parTrans" cxnId="{CF4C6658-E74C-4271-A326-F81EB3236B28}">
      <dgm:prSet/>
      <dgm:spPr/>
      <dgm:t>
        <a:bodyPr/>
        <a:lstStyle/>
        <a:p>
          <a:endParaRPr lang="tr-TR"/>
        </a:p>
      </dgm:t>
    </dgm:pt>
    <dgm:pt modelId="{EADE32F3-21C2-493B-A27E-299E2A667EAB}" type="sibTrans" cxnId="{CF4C6658-E74C-4271-A326-F81EB3236B28}">
      <dgm:prSet/>
      <dgm:spPr/>
      <dgm:t>
        <a:bodyPr/>
        <a:lstStyle/>
        <a:p>
          <a:endParaRPr lang="tr-TR"/>
        </a:p>
      </dgm:t>
    </dgm:pt>
    <dgm:pt modelId="{3E0D0542-7F27-4F97-8D38-EEC3C265FD72}" type="pres">
      <dgm:prSet presAssocID="{EFD06BB9-DF99-4B83-ADF0-8516F47F963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9254EF96-2F8D-44F5-B03F-F71304C9C96A}" type="pres">
      <dgm:prSet presAssocID="{66BDA27B-AEBC-4B38-85F4-F00CC67ACC1D}" presName="hierRoot1" presStyleCnt="0"/>
      <dgm:spPr/>
    </dgm:pt>
    <dgm:pt modelId="{014361CE-4FAE-4F15-A0AA-1A320554ED85}" type="pres">
      <dgm:prSet presAssocID="{66BDA27B-AEBC-4B38-85F4-F00CC67ACC1D}" presName="composite" presStyleCnt="0"/>
      <dgm:spPr/>
    </dgm:pt>
    <dgm:pt modelId="{489177B8-3479-4400-A74B-AB5DD7FDD215}" type="pres">
      <dgm:prSet presAssocID="{66BDA27B-AEBC-4B38-85F4-F00CC67ACC1D}" presName="background" presStyleLbl="node0" presStyleIdx="0" presStyleCnt="1"/>
      <dgm:spPr/>
    </dgm:pt>
    <dgm:pt modelId="{F617ADD4-C57E-4F90-9767-B1573F9D9B9E}" type="pres">
      <dgm:prSet presAssocID="{66BDA27B-AEBC-4B38-85F4-F00CC67ACC1D}" presName="text" presStyleLbl="fgAcc0" presStyleIdx="0" presStyleCnt="1" custScaleX="31007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F8265D7-21D5-4B7D-BA40-C185532E6B33}" type="pres">
      <dgm:prSet presAssocID="{66BDA27B-AEBC-4B38-85F4-F00CC67ACC1D}" presName="hierChild2" presStyleCnt="0"/>
      <dgm:spPr/>
    </dgm:pt>
    <dgm:pt modelId="{A1A9E7D7-02E6-4076-B519-371210EBA47D}" type="pres">
      <dgm:prSet presAssocID="{73E7E28C-EEE7-4175-BA2C-7D4928453FE7}" presName="Name10" presStyleLbl="parChTrans1D2" presStyleIdx="0" presStyleCnt="2"/>
      <dgm:spPr/>
      <dgm:t>
        <a:bodyPr/>
        <a:lstStyle/>
        <a:p>
          <a:endParaRPr lang="tr-TR"/>
        </a:p>
      </dgm:t>
    </dgm:pt>
    <dgm:pt modelId="{FF77D07A-A400-4EAC-B90B-D1675BA4D2FD}" type="pres">
      <dgm:prSet presAssocID="{094A7C78-DE3A-421E-8D50-9EF0AEB00A8E}" presName="hierRoot2" presStyleCnt="0"/>
      <dgm:spPr/>
    </dgm:pt>
    <dgm:pt modelId="{6FFFAC8C-99A1-4E69-8A58-C8A2EF1569E2}" type="pres">
      <dgm:prSet presAssocID="{094A7C78-DE3A-421E-8D50-9EF0AEB00A8E}" presName="composite2" presStyleCnt="0"/>
      <dgm:spPr/>
    </dgm:pt>
    <dgm:pt modelId="{7C7E6155-4577-4735-8A3F-D1E01BDB0DA7}" type="pres">
      <dgm:prSet presAssocID="{094A7C78-DE3A-421E-8D50-9EF0AEB00A8E}" presName="background2" presStyleLbl="node2" presStyleIdx="0" presStyleCnt="2"/>
      <dgm:spPr/>
    </dgm:pt>
    <dgm:pt modelId="{47F52A3C-D155-4E95-861D-23338DD98E5D}" type="pres">
      <dgm:prSet presAssocID="{094A7C78-DE3A-421E-8D50-9EF0AEB00A8E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5B73B68-4B43-43F2-B1A5-D66F5C3BC495}" type="pres">
      <dgm:prSet presAssocID="{094A7C78-DE3A-421E-8D50-9EF0AEB00A8E}" presName="hierChild3" presStyleCnt="0"/>
      <dgm:spPr/>
    </dgm:pt>
    <dgm:pt modelId="{1E2A7D7A-BF1F-484B-985E-0BFD8E3B4916}" type="pres">
      <dgm:prSet presAssocID="{D401C97B-75C2-423F-8524-A0DBB6C300E8}" presName="Name10" presStyleLbl="parChTrans1D2" presStyleIdx="1" presStyleCnt="2"/>
      <dgm:spPr/>
      <dgm:t>
        <a:bodyPr/>
        <a:lstStyle/>
        <a:p>
          <a:endParaRPr lang="tr-TR"/>
        </a:p>
      </dgm:t>
    </dgm:pt>
    <dgm:pt modelId="{D04D1E97-7FE9-454C-BAA8-274ABA47ABA1}" type="pres">
      <dgm:prSet presAssocID="{CDE1A135-1B88-4C16-88C7-0E7517AE2C9F}" presName="hierRoot2" presStyleCnt="0"/>
      <dgm:spPr/>
    </dgm:pt>
    <dgm:pt modelId="{D129DEBB-414C-4C84-86E3-FB4D9FCCA674}" type="pres">
      <dgm:prSet presAssocID="{CDE1A135-1B88-4C16-88C7-0E7517AE2C9F}" presName="composite2" presStyleCnt="0"/>
      <dgm:spPr/>
    </dgm:pt>
    <dgm:pt modelId="{E7B305B3-1B4C-48AA-92AE-E356AEABC435}" type="pres">
      <dgm:prSet presAssocID="{CDE1A135-1B88-4C16-88C7-0E7517AE2C9F}" presName="background2" presStyleLbl="node2" presStyleIdx="1" presStyleCnt="2"/>
      <dgm:spPr/>
    </dgm:pt>
    <dgm:pt modelId="{273F0A05-1328-4FB4-8BB3-7DC69E02DACA}" type="pres">
      <dgm:prSet presAssocID="{CDE1A135-1B88-4C16-88C7-0E7517AE2C9F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8A1A2D6-A842-40A1-8655-ACB30EFE4D07}" type="pres">
      <dgm:prSet presAssocID="{CDE1A135-1B88-4C16-88C7-0E7517AE2C9F}" presName="hierChild3" presStyleCnt="0"/>
      <dgm:spPr/>
    </dgm:pt>
  </dgm:ptLst>
  <dgm:cxnLst>
    <dgm:cxn modelId="{27AC0497-177E-42B9-AB49-B77B2323FD43}" type="presOf" srcId="{73E7E28C-EEE7-4175-BA2C-7D4928453FE7}" destId="{A1A9E7D7-02E6-4076-B519-371210EBA47D}" srcOrd="0" destOrd="0" presId="urn:microsoft.com/office/officeart/2005/8/layout/hierarchy1"/>
    <dgm:cxn modelId="{F1F28A7C-4D97-4927-B122-97EB70528BE6}" type="presOf" srcId="{CDE1A135-1B88-4C16-88C7-0E7517AE2C9F}" destId="{273F0A05-1328-4FB4-8BB3-7DC69E02DACA}" srcOrd="0" destOrd="0" presId="urn:microsoft.com/office/officeart/2005/8/layout/hierarchy1"/>
    <dgm:cxn modelId="{09761ADC-FA48-4576-80C7-FE77C2442B57}" type="presOf" srcId="{66BDA27B-AEBC-4B38-85F4-F00CC67ACC1D}" destId="{F617ADD4-C57E-4F90-9767-B1573F9D9B9E}" srcOrd="0" destOrd="0" presId="urn:microsoft.com/office/officeart/2005/8/layout/hierarchy1"/>
    <dgm:cxn modelId="{12DC339B-DEAC-4AA9-929B-2CA904FC3671}" type="presOf" srcId="{D401C97B-75C2-423F-8524-A0DBB6C300E8}" destId="{1E2A7D7A-BF1F-484B-985E-0BFD8E3B4916}" srcOrd="0" destOrd="0" presId="urn:microsoft.com/office/officeart/2005/8/layout/hierarchy1"/>
    <dgm:cxn modelId="{37EF6C69-08F2-43AE-9946-47DC47A51455}" type="presOf" srcId="{EFD06BB9-DF99-4B83-ADF0-8516F47F963D}" destId="{3E0D0542-7F27-4F97-8D38-EEC3C265FD72}" srcOrd="0" destOrd="0" presId="urn:microsoft.com/office/officeart/2005/8/layout/hierarchy1"/>
    <dgm:cxn modelId="{DE03DB20-3D2D-429C-948B-EA46D73A127F}" srcId="{66BDA27B-AEBC-4B38-85F4-F00CC67ACC1D}" destId="{094A7C78-DE3A-421E-8D50-9EF0AEB00A8E}" srcOrd="0" destOrd="0" parTransId="{73E7E28C-EEE7-4175-BA2C-7D4928453FE7}" sibTransId="{E1E2CFC9-5F2F-439B-A97C-44EEB3552B42}"/>
    <dgm:cxn modelId="{BBDAC668-535B-4CE1-9C98-5FCED4BE0A16}" type="presOf" srcId="{094A7C78-DE3A-421E-8D50-9EF0AEB00A8E}" destId="{47F52A3C-D155-4E95-861D-23338DD98E5D}" srcOrd="0" destOrd="0" presId="urn:microsoft.com/office/officeart/2005/8/layout/hierarchy1"/>
    <dgm:cxn modelId="{CF4C6658-E74C-4271-A326-F81EB3236B28}" srcId="{66BDA27B-AEBC-4B38-85F4-F00CC67ACC1D}" destId="{CDE1A135-1B88-4C16-88C7-0E7517AE2C9F}" srcOrd="1" destOrd="0" parTransId="{D401C97B-75C2-423F-8524-A0DBB6C300E8}" sibTransId="{EADE32F3-21C2-493B-A27E-299E2A667EAB}"/>
    <dgm:cxn modelId="{F26EB90D-BBEB-4F8F-80A2-9E055DACE1A8}" srcId="{EFD06BB9-DF99-4B83-ADF0-8516F47F963D}" destId="{66BDA27B-AEBC-4B38-85F4-F00CC67ACC1D}" srcOrd="0" destOrd="0" parTransId="{B263F482-8973-4B83-A831-F75C8C256E70}" sibTransId="{E161E76F-4CA1-42D9-9CDF-1241E0280D4B}"/>
    <dgm:cxn modelId="{6424DACC-A374-406C-87B0-A4450D761321}" type="presParOf" srcId="{3E0D0542-7F27-4F97-8D38-EEC3C265FD72}" destId="{9254EF96-2F8D-44F5-B03F-F71304C9C96A}" srcOrd="0" destOrd="0" presId="urn:microsoft.com/office/officeart/2005/8/layout/hierarchy1"/>
    <dgm:cxn modelId="{83288854-6733-4F2E-B9AE-D9F08F88C427}" type="presParOf" srcId="{9254EF96-2F8D-44F5-B03F-F71304C9C96A}" destId="{014361CE-4FAE-4F15-A0AA-1A320554ED85}" srcOrd="0" destOrd="0" presId="urn:microsoft.com/office/officeart/2005/8/layout/hierarchy1"/>
    <dgm:cxn modelId="{849FCB6C-5541-4F67-A7AE-E29C12938761}" type="presParOf" srcId="{014361CE-4FAE-4F15-A0AA-1A320554ED85}" destId="{489177B8-3479-4400-A74B-AB5DD7FDD215}" srcOrd="0" destOrd="0" presId="urn:microsoft.com/office/officeart/2005/8/layout/hierarchy1"/>
    <dgm:cxn modelId="{34390000-2997-415C-9C46-71F9D5F827FD}" type="presParOf" srcId="{014361CE-4FAE-4F15-A0AA-1A320554ED85}" destId="{F617ADD4-C57E-4F90-9767-B1573F9D9B9E}" srcOrd="1" destOrd="0" presId="urn:microsoft.com/office/officeart/2005/8/layout/hierarchy1"/>
    <dgm:cxn modelId="{D9F43933-FC4F-4E0C-A97F-A212592021BD}" type="presParOf" srcId="{9254EF96-2F8D-44F5-B03F-F71304C9C96A}" destId="{FF8265D7-21D5-4B7D-BA40-C185532E6B33}" srcOrd="1" destOrd="0" presId="urn:microsoft.com/office/officeart/2005/8/layout/hierarchy1"/>
    <dgm:cxn modelId="{E049407F-80AC-44F8-BBAD-D6F5B02951B0}" type="presParOf" srcId="{FF8265D7-21D5-4B7D-BA40-C185532E6B33}" destId="{A1A9E7D7-02E6-4076-B519-371210EBA47D}" srcOrd="0" destOrd="0" presId="urn:microsoft.com/office/officeart/2005/8/layout/hierarchy1"/>
    <dgm:cxn modelId="{16119964-0A6F-4D91-9366-261F4F1D9CE6}" type="presParOf" srcId="{FF8265D7-21D5-4B7D-BA40-C185532E6B33}" destId="{FF77D07A-A400-4EAC-B90B-D1675BA4D2FD}" srcOrd="1" destOrd="0" presId="urn:microsoft.com/office/officeart/2005/8/layout/hierarchy1"/>
    <dgm:cxn modelId="{98044F1A-A0CE-456E-A660-DA7D76C69297}" type="presParOf" srcId="{FF77D07A-A400-4EAC-B90B-D1675BA4D2FD}" destId="{6FFFAC8C-99A1-4E69-8A58-C8A2EF1569E2}" srcOrd="0" destOrd="0" presId="urn:microsoft.com/office/officeart/2005/8/layout/hierarchy1"/>
    <dgm:cxn modelId="{26DD3CD4-9E9C-474A-8C8C-1F9909F2DA18}" type="presParOf" srcId="{6FFFAC8C-99A1-4E69-8A58-C8A2EF1569E2}" destId="{7C7E6155-4577-4735-8A3F-D1E01BDB0DA7}" srcOrd="0" destOrd="0" presId="urn:microsoft.com/office/officeart/2005/8/layout/hierarchy1"/>
    <dgm:cxn modelId="{D8BF97CB-3364-4283-A29D-1FC0F4B92955}" type="presParOf" srcId="{6FFFAC8C-99A1-4E69-8A58-C8A2EF1569E2}" destId="{47F52A3C-D155-4E95-861D-23338DD98E5D}" srcOrd="1" destOrd="0" presId="urn:microsoft.com/office/officeart/2005/8/layout/hierarchy1"/>
    <dgm:cxn modelId="{8BB78DE8-1261-44C4-9C8C-1CA039FBA658}" type="presParOf" srcId="{FF77D07A-A400-4EAC-B90B-D1675BA4D2FD}" destId="{D5B73B68-4B43-43F2-B1A5-D66F5C3BC495}" srcOrd="1" destOrd="0" presId="urn:microsoft.com/office/officeart/2005/8/layout/hierarchy1"/>
    <dgm:cxn modelId="{6A67DAEA-0E70-4CAA-B196-C31186E26919}" type="presParOf" srcId="{FF8265D7-21D5-4B7D-BA40-C185532E6B33}" destId="{1E2A7D7A-BF1F-484B-985E-0BFD8E3B4916}" srcOrd="2" destOrd="0" presId="urn:microsoft.com/office/officeart/2005/8/layout/hierarchy1"/>
    <dgm:cxn modelId="{73D603B5-7202-49C7-AB65-CFFFF98404CE}" type="presParOf" srcId="{FF8265D7-21D5-4B7D-BA40-C185532E6B33}" destId="{D04D1E97-7FE9-454C-BAA8-274ABA47ABA1}" srcOrd="3" destOrd="0" presId="urn:microsoft.com/office/officeart/2005/8/layout/hierarchy1"/>
    <dgm:cxn modelId="{7A3547C3-C0C7-40EA-8B56-36F5D6F49D2E}" type="presParOf" srcId="{D04D1E97-7FE9-454C-BAA8-274ABA47ABA1}" destId="{D129DEBB-414C-4C84-86E3-FB4D9FCCA674}" srcOrd="0" destOrd="0" presId="urn:microsoft.com/office/officeart/2005/8/layout/hierarchy1"/>
    <dgm:cxn modelId="{2874CAAD-BED3-4A45-857B-528BA7C601D6}" type="presParOf" srcId="{D129DEBB-414C-4C84-86E3-FB4D9FCCA674}" destId="{E7B305B3-1B4C-48AA-92AE-E356AEABC435}" srcOrd="0" destOrd="0" presId="urn:microsoft.com/office/officeart/2005/8/layout/hierarchy1"/>
    <dgm:cxn modelId="{2F1EA62E-1D71-48F7-A7DE-86311D75F492}" type="presParOf" srcId="{D129DEBB-414C-4C84-86E3-FB4D9FCCA674}" destId="{273F0A05-1328-4FB4-8BB3-7DC69E02DACA}" srcOrd="1" destOrd="0" presId="urn:microsoft.com/office/officeart/2005/8/layout/hierarchy1"/>
    <dgm:cxn modelId="{A9E81BAD-4293-48AF-A680-B0FBCD16884E}" type="presParOf" srcId="{D04D1E97-7FE9-454C-BAA8-274ABA47ABA1}" destId="{F8A1A2D6-A842-40A1-8655-ACB30EFE4D0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2A7D7A-BF1F-484B-985E-0BFD8E3B4916}">
      <dsp:nvSpPr>
        <dsp:cNvPr id="0" name=""/>
        <dsp:cNvSpPr/>
      </dsp:nvSpPr>
      <dsp:spPr>
        <a:xfrm>
          <a:off x="4304354" y="1428082"/>
          <a:ext cx="1372644" cy="6532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5173"/>
              </a:lnTo>
              <a:lnTo>
                <a:pt x="1372644" y="445173"/>
              </a:lnTo>
              <a:lnTo>
                <a:pt x="1372644" y="6532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A9E7D7-02E6-4076-B519-371210EBA47D}">
      <dsp:nvSpPr>
        <dsp:cNvPr id="0" name=""/>
        <dsp:cNvSpPr/>
      </dsp:nvSpPr>
      <dsp:spPr>
        <a:xfrm>
          <a:off x="2931710" y="1428082"/>
          <a:ext cx="1372644" cy="653253"/>
        </a:xfrm>
        <a:custGeom>
          <a:avLst/>
          <a:gdLst/>
          <a:ahLst/>
          <a:cxnLst/>
          <a:rect l="0" t="0" r="0" b="0"/>
          <a:pathLst>
            <a:path>
              <a:moveTo>
                <a:pt x="1372644" y="0"/>
              </a:moveTo>
              <a:lnTo>
                <a:pt x="1372644" y="445173"/>
              </a:lnTo>
              <a:lnTo>
                <a:pt x="0" y="445173"/>
              </a:lnTo>
              <a:lnTo>
                <a:pt x="0" y="6532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9177B8-3479-4400-A74B-AB5DD7FDD215}">
      <dsp:nvSpPr>
        <dsp:cNvPr id="0" name=""/>
        <dsp:cNvSpPr/>
      </dsp:nvSpPr>
      <dsp:spPr>
        <a:xfrm>
          <a:off x="821998" y="1780"/>
          <a:ext cx="6964711" cy="14263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17ADD4-C57E-4F90-9767-B1573F9D9B9E}">
      <dsp:nvSpPr>
        <dsp:cNvPr id="0" name=""/>
        <dsp:cNvSpPr/>
      </dsp:nvSpPr>
      <dsp:spPr>
        <a:xfrm>
          <a:off x="1071570" y="238873"/>
          <a:ext cx="6964711" cy="14263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>
              <a:latin typeface="Bell MT" pitchFamily="18" charset="0"/>
            </a:rPr>
            <a:t>Değişken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>
              <a:latin typeface="Bell MT" pitchFamily="18" charset="0"/>
            </a:rPr>
            <a:t>(ifade edilebilme biçimine göre 2 gruba ayrılır)</a:t>
          </a:r>
          <a:endParaRPr lang="tr-TR" sz="2500" kern="1200" dirty="0">
            <a:latin typeface="Bell MT" pitchFamily="18" charset="0"/>
          </a:endParaRPr>
        </a:p>
      </dsp:txBody>
      <dsp:txXfrm>
        <a:off x="1113345" y="280648"/>
        <a:ext cx="6881161" cy="1342752"/>
      </dsp:txXfrm>
    </dsp:sp>
    <dsp:sp modelId="{7C7E6155-4577-4735-8A3F-D1E01BDB0DA7}">
      <dsp:nvSpPr>
        <dsp:cNvPr id="0" name=""/>
        <dsp:cNvSpPr/>
      </dsp:nvSpPr>
      <dsp:spPr>
        <a:xfrm>
          <a:off x="1808637" y="2081336"/>
          <a:ext cx="2246144" cy="14263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F52A3C-D155-4E95-861D-23338DD98E5D}">
      <dsp:nvSpPr>
        <dsp:cNvPr id="0" name=""/>
        <dsp:cNvSpPr/>
      </dsp:nvSpPr>
      <dsp:spPr>
        <a:xfrm>
          <a:off x="2058209" y="2318429"/>
          <a:ext cx="2246144" cy="14263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>
              <a:latin typeface="Bell MT" pitchFamily="18" charset="0"/>
            </a:rPr>
            <a:t>Karakter Değişken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err="1" smtClean="0">
              <a:latin typeface="Bell MT" pitchFamily="18" charset="0"/>
            </a:rPr>
            <a:t>Characteristic</a:t>
          </a:r>
          <a:endParaRPr lang="tr-TR" sz="2500" kern="1200" dirty="0">
            <a:latin typeface="Bell MT" pitchFamily="18" charset="0"/>
          </a:endParaRPr>
        </a:p>
      </dsp:txBody>
      <dsp:txXfrm>
        <a:off x="2099984" y="2360204"/>
        <a:ext cx="2162594" cy="1342752"/>
      </dsp:txXfrm>
    </dsp:sp>
    <dsp:sp modelId="{E7B305B3-1B4C-48AA-92AE-E356AEABC435}">
      <dsp:nvSpPr>
        <dsp:cNvPr id="0" name=""/>
        <dsp:cNvSpPr/>
      </dsp:nvSpPr>
      <dsp:spPr>
        <a:xfrm>
          <a:off x="4553925" y="2081336"/>
          <a:ext cx="2246144" cy="14263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F0A05-1328-4FB4-8BB3-7DC69E02DACA}">
      <dsp:nvSpPr>
        <dsp:cNvPr id="0" name=""/>
        <dsp:cNvSpPr/>
      </dsp:nvSpPr>
      <dsp:spPr>
        <a:xfrm>
          <a:off x="4803497" y="2318429"/>
          <a:ext cx="2246144" cy="14263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>
              <a:latin typeface="Bell MT" pitchFamily="18" charset="0"/>
            </a:rPr>
            <a:t>Sayısal Değişken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err="1" smtClean="0">
              <a:latin typeface="Bell MT" pitchFamily="18" charset="0"/>
            </a:rPr>
            <a:t>Numerical</a:t>
          </a:r>
          <a:endParaRPr lang="tr-TR" sz="2500" kern="1200" dirty="0">
            <a:latin typeface="Bell MT" pitchFamily="18" charset="0"/>
          </a:endParaRPr>
        </a:p>
      </dsp:txBody>
      <dsp:txXfrm>
        <a:off x="4845272" y="2360204"/>
        <a:ext cx="2162594" cy="13427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465A55-DE79-4DF4-9645-E0CDFCCBB5A4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B084CD-DC74-410A-8181-5941354230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8308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18093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9511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4176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7709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9070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3797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0979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20083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5953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71484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135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64DB3-8081-48D9-9C1C-DFE30941C417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91945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26940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3674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7941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64DB3-8081-48D9-9C1C-DFE30941C417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098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64DB3-8081-48D9-9C1C-DFE30941C417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112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584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4861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636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93002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9527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1B21-9AD9-4E56-B0AF-7C0AF03294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436D6-D8D5-4C2E-965A-241D18D1D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9115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1B21-9AD9-4E56-B0AF-7C0AF03294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436D6-D8D5-4C2E-965A-241D18D1D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847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1B21-9AD9-4E56-B0AF-7C0AF03294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436D6-D8D5-4C2E-965A-241D18D1D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195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1B21-9AD9-4E56-B0AF-7C0AF03294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436D6-D8D5-4C2E-965A-241D18D1D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6593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1B21-9AD9-4E56-B0AF-7C0AF03294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436D6-D8D5-4C2E-965A-241D18D1D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3021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1B21-9AD9-4E56-B0AF-7C0AF03294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436D6-D8D5-4C2E-965A-241D18D1D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600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1B21-9AD9-4E56-B0AF-7C0AF03294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436D6-D8D5-4C2E-965A-241D18D1D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5006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1B21-9AD9-4E56-B0AF-7C0AF03294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436D6-D8D5-4C2E-965A-241D18D1D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1429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1B21-9AD9-4E56-B0AF-7C0AF03294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436D6-D8D5-4C2E-965A-241D18D1D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0085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1B21-9AD9-4E56-B0AF-7C0AF03294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436D6-D8D5-4C2E-965A-241D18D1D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7538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1B21-9AD9-4E56-B0AF-7C0AF03294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436D6-D8D5-4C2E-965A-241D18D1D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0053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F1B21-9AD9-4E56-B0AF-7C0AF03294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436D6-D8D5-4C2E-965A-241D18D1D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1526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524000" y="1781930"/>
            <a:ext cx="9144000" cy="2387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>ANT 339</a:t>
            </a:r>
            <a:b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>İSTATİSTİĞE GİRİŞ </a:t>
            </a: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/>
            </a:r>
            <a:b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/>
            </a:r>
            <a:b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IV. </a:t>
            </a: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HAFTA</a:t>
            </a:r>
            <a:endParaRPr lang="tr-TR" sz="48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3496025" y="4772782"/>
            <a:ext cx="51999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tr-TR" sz="2800" dirty="0">
                <a:latin typeface="Bell MT" pitchFamily="18" charset="0"/>
              </a:rPr>
              <a:t>PROF. DR. BAŞAK KOCA ÖZER</a:t>
            </a:r>
          </a:p>
        </p:txBody>
      </p:sp>
    </p:spTree>
    <p:extLst>
      <p:ext uri="{BB962C8B-B14F-4D97-AF65-F5344CB8AC3E}">
        <p14:creationId xmlns:p14="http://schemas.microsoft.com/office/powerpoint/2010/main" val="386172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>
              <a:defRPr/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Sistematik Örnekleme</a:t>
            </a:r>
          </a:p>
        </p:txBody>
      </p:sp>
      <p:sp>
        <p:nvSpPr>
          <p:cNvPr id="24579" name="Rectangle 3"/>
          <p:cNvSpPr>
            <a:spLocks noGrp="1"/>
          </p:cNvSpPr>
          <p:nvPr>
            <p:ph idx="1"/>
          </p:nvPr>
        </p:nvSpPr>
        <p:spPr>
          <a:xfrm>
            <a:off x="2438400" y="1784350"/>
            <a:ext cx="82296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Örnekte yer alacak gözlem sayısı belirlenir: n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err="1" smtClean="0">
                <a:latin typeface="Constantia" panose="02030602050306030303" pitchFamily="18" charset="0"/>
                <a:cs typeface="Times New Roman" panose="02020603050405020304" pitchFamily="18" charset="0"/>
              </a:rPr>
              <a:t>Populasyon</a:t>
            </a: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 birey sayısı k sayıda gruba ayrılır.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	k=N/n		N= 64	n=8		k=8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	1. gruptan </a:t>
            </a:r>
            <a:r>
              <a:rPr lang="tr-TR" dirty="0" err="1" smtClean="0">
                <a:latin typeface="Constantia" panose="02030602050306030303" pitchFamily="18" charset="0"/>
                <a:cs typeface="Times New Roman" panose="02020603050405020304" pitchFamily="18" charset="0"/>
              </a:rPr>
              <a:t>rassal</a:t>
            </a: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 olarak bir seçim yapılır (diyelim ki birinci gruptan 4. üye seçildi)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	daha sonra her bir gruptan da dördüncü üye seçilir.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dirty="0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dirty="0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04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>
              <a:defRPr/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Sistematik Örnekleme</a:t>
            </a:r>
          </a:p>
        </p:txBody>
      </p:sp>
      <p:sp>
        <p:nvSpPr>
          <p:cNvPr id="25603" name="Rectangle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200" dirty="0">
                <a:latin typeface="Constantia" panose="02030602050306030303" pitchFamily="18" charset="0"/>
                <a:cs typeface="Times New Roman" panose="02020603050405020304" pitchFamily="18" charset="0"/>
              </a:rPr>
              <a:t>Avantajları:</a:t>
            </a:r>
          </a:p>
          <a:p>
            <a:pPr eaLnBrk="1" hangingPunct="1">
              <a:lnSpc>
                <a:spcPct val="90000"/>
              </a:lnSpc>
            </a:pPr>
            <a:r>
              <a:rPr lang="tr-TR" sz="2200" dirty="0">
                <a:latin typeface="Constantia" panose="02030602050306030303" pitchFamily="18" charset="0"/>
                <a:cs typeface="Times New Roman" panose="02020603050405020304" pitchFamily="18" charset="0"/>
              </a:rPr>
              <a:t>Seçim olasılıklı olduğundan her bireye eşit olasılıkla seçilme şansı verir.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sz="22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Populasyon</a:t>
            </a:r>
            <a:r>
              <a:rPr lang="tr-TR" sz="2200" dirty="0">
                <a:latin typeface="Constantia" panose="02030602050306030303" pitchFamily="18" charset="0"/>
                <a:cs typeface="Times New Roman" panose="02020603050405020304" pitchFamily="18" charset="0"/>
              </a:rPr>
              <a:t> çok büyük olsa da seçim işlemleri kolaydır.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sz="2200" dirty="0">
                <a:latin typeface="Constantia" panose="02030602050306030303" pitchFamily="18" charset="0"/>
                <a:cs typeface="Times New Roman" panose="02020603050405020304" pitchFamily="18" charset="0"/>
              </a:rPr>
              <a:t>İstatistiksel değerlendirme ağırlıksız yapıldığından işlemler ve sonuçların yorumu kolaydır.</a:t>
            </a:r>
          </a:p>
          <a:p>
            <a:pPr eaLnBrk="1" hangingPunct="1">
              <a:lnSpc>
                <a:spcPct val="90000"/>
              </a:lnSpc>
            </a:pPr>
            <a:endParaRPr lang="tr-TR" sz="22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25604" name="Rectangle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200" dirty="0">
                <a:latin typeface="Constantia" panose="02030602050306030303" pitchFamily="18" charset="0"/>
                <a:cs typeface="Times New Roman" panose="02020603050405020304" pitchFamily="18" charset="0"/>
              </a:rPr>
              <a:t>Dezavantajları: </a:t>
            </a:r>
          </a:p>
          <a:p>
            <a:pPr eaLnBrk="1" hangingPunct="1">
              <a:lnSpc>
                <a:spcPct val="90000"/>
              </a:lnSpc>
            </a:pPr>
            <a:r>
              <a:rPr lang="tr-TR" sz="2200" dirty="0">
                <a:latin typeface="Constantia" panose="02030602050306030303" pitchFamily="18" charset="0"/>
                <a:cs typeface="Times New Roman" panose="02020603050405020304" pitchFamily="18" charset="0"/>
              </a:rPr>
              <a:t>Örnekleme seçimini yapabilmek için </a:t>
            </a:r>
            <a:r>
              <a:rPr lang="tr-TR" sz="22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populasyondaki</a:t>
            </a:r>
            <a:r>
              <a:rPr lang="tr-TR" sz="2200" dirty="0">
                <a:latin typeface="Constantia" panose="02030602050306030303" pitchFamily="18" charset="0"/>
                <a:cs typeface="Times New Roman" panose="02020603050405020304" pitchFamily="18" charset="0"/>
              </a:rPr>
              <a:t> bireylerin listesi ve ulaşılabilir olmaları gereklidir. </a:t>
            </a:r>
          </a:p>
          <a:p>
            <a:pPr eaLnBrk="1" hangingPunct="1">
              <a:lnSpc>
                <a:spcPct val="90000"/>
              </a:lnSpc>
            </a:pPr>
            <a:r>
              <a:rPr lang="tr-TR" sz="22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Populasyondaki</a:t>
            </a:r>
            <a:r>
              <a:rPr lang="tr-TR" sz="2200" dirty="0">
                <a:latin typeface="Constantia" panose="02030602050306030303" pitchFamily="18" charset="0"/>
                <a:cs typeface="Times New Roman" panose="02020603050405020304" pitchFamily="18" charset="0"/>
              </a:rPr>
              <a:t> bireyleri belirli bazı özelliklere göre sınıflayamaz.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78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>
              <a:defRPr/>
            </a:pPr>
            <a:r>
              <a:rPr lang="tr-TR" sz="3600" dirty="0">
                <a:latin typeface="Constantia" panose="02030602050306030303" pitchFamily="18" charset="0"/>
                <a:cs typeface="Times New Roman" panose="02020603050405020304" pitchFamily="18" charset="0"/>
              </a:rPr>
              <a:t>Tabakalama Yöntemi ile Örnekleme</a:t>
            </a:r>
          </a:p>
        </p:txBody>
      </p:sp>
      <p:sp>
        <p:nvSpPr>
          <p:cNvPr id="26627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dirty="0" err="1" smtClean="0">
                <a:latin typeface="Constantia" panose="02030602050306030303" pitchFamily="18" charset="0"/>
                <a:cs typeface="Times New Roman" panose="02020603050405020304" pitchFamily="18" charset="0"/>
              </a:rPr>
              <a:t>Populasyon</a:t>
            </a: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, üyelerin ortak özelliklerine bağlı olarak 2 veya daha fazla sayıda gruba ayrılır. Bu gruplar birbiri ile çakışmamalıdır.</a:t>
            </a:r>
          </a:p>
          <a:p>
            <a:pPr eaLnBrk="1" hangingPunct="1"/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Her bir gruptan </a:t>
            </a:r>
            <a:r>
              <a:rPr lang="tr-TR" dirty="0" err="1" smtClean="0">
                <a:latin typeface="Constantia" panose="02030602050306030303" pitchFamily="18" charset="0"/>
                <a:cs typeface="Times New Roman" panose="02020603050405020304" pitchFamily="18" charset="0"/>
              </a:rPr>
              <a:t>rassal</a:t>
            </a: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 örnekleme ile örnekler oluşturulur.</a:t>
            </a:r>
          </a:p>
          <a:p>
            <a:pPr eaLnBrk="1" hangingPunct="1"/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İki veya daha fazla örnek birleştirilir.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789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>
              <a:defRPr/>
            </a:pPr>
            <a:r>
              <a:rPr lang="tr-TR" sz="3600" dirty="0">
                <a:latin typeface="Constantia" panose="02030602050306030303" pitchFamily="18" charset="0"/>
                <a:cs typeface="Times New Roman" panose="02020603050405020304" pitchFamily="18" charset="0"/>
              </a:rPr>
              <a:t>Tabakalama Yöntemi ile Örnekleme</a:t>
            </a:r>
          </a:p>
        </p:txBody>
      </p:sp>
      <p:sp>
        <p:nvSpPr>
          <p:cNvPr id="27651" name="Rectangle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tr-TR" sz="26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Populasyonda</a:t>
            </a:r>
            <a:r>
              <a:rPr lang="tr-TR" sz="2600" dirty="0">
                <a:latin typeface="Constantia" panose="02030602050306030303" pitchFamily="18" charset="0"/>
                <a:cs typeface="Times New Roman" panose="02020603050405020304" pitchFamily="18" charset="0"/>
              </a:rPr>
              <a:t> tabakalara bağlı varyasyon </a:t>
            </a:r>
            <a:r>
              <a:rPr lang="tr-TR" sz="26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sözkonusu</a:t>
            </a:r>
            <a:r>
              <a:rPr lang="tr-TR" sz="2600" dirty="0">
                <a:latin typeface="Constantia" panose="02030602050306030303" pitchFamily="18" charset="0"/>
                <a:cs typeface="Times New Roman" panose="02020603050405020304" pitchFamily="18" charset="0"/>
              </a:rPr>
              <a:t> ise </a:t>
            </a:r>
            <a:r>
              <a:rPr lang="tr-TR" sz="26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populasyonu</a:t>
            </a:r>
            <a:r>
              <a:rPr lang="tr-TR" sz="2600" dirty="0">
                <a:latin typeface="Constantia" panose="02030602050306030303" pitchFamily="18" charset="0"/>
                <a:cs typeface="Times New Roman" panose="02020603050405020304" pitchFamily="18" charset="0"/>
              </a:rPr>
              <a:t> iyi derecede temsil eder ve </a:t>
            </a:r>
            <a:r>
              <a:rPr lang="tr-TR" sz="26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populasyon</a:t>
            </a:r>
            <a:r>
              <a:rPr lang="tr-TR" sz="2600" dirty="0">
                <a:latin typeface="Constantia" panose="02030602050306030303" pitchFamily="18" charset="0"/>
                <a:cs typeface="Times New Roman" panose="02020603050405020304" pitchFamily="18" charset="0"/>
              </a:rPr>
              <a:t> değerlerini gerçeğe yakın olarak tahmin eder.</a:t>
            </a:r>
          </a:p>
        </p:txBody>
      </p:sp>
      <p:sp>
        <p:nvSpPr>
          <p:cNvPr id="27652" name="Rectangle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tr-TR" sz="2600" dirty="0">
                <a:latin typeface="Constantia" panose="02030602050306030303" pitchFamily="18" charset="0"/>
                <a:cs typeface="Times New Roman" panose="02020603050405020304" pitchFamily="18" charset="0"/>
              </a:rPr>
              <a:t>Tabakalardaki birey sayıları bilinmediğinde ve bireylere ulaşmak mümkün olmadığında seçim işlemleri yanlı sonuçlara neden olabilir.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303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>
              <a:defRPr/>
            </a:pPr>
            <a:r>
              <a:rPr lang="tr-TR" sz="3600" dirty="0">
                <a:latin typeface="Constantia" panose="02030602050306030303" pitchFamily="18" charset="0"/>
                <a:cs typeface="Times New Roman" panose="02020603050405020304" pitchFamily="18" charset="0"/>
              </a:rPr>
              <a:t>Kümeleme Yöntemi ile Örnekleme</a:t>
            </a:r>
          </a:p>
        </p:txBody>
      </p:sp>
      <p:sp>
        <p:nvSpPr>
          <p:cNvPr id="2867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Basit </a:t>
            </a:r>
            <a:r>
              <a:rPr lang="tr-TR" dirty="0" err="1" smtClean="0">
                <a:latin typeface="Constantia" panose="02030602050306030303" pitchFamily="18" charset="0"/>
                <a:cs typeface="Times New Roman" panose="02020603050405020304" pitchFamily="18" charset="0"/>
              </a:rPr>
              <a:t>rasgele</a:t>
            </a: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, sistematik, tabakalama yöntemlerinin kullanılabilmesi için araştırma konusuna giren bireylere tek tek ulaşmak gerekir. Kümeleme yönteminde ise örnekleme birimi birey ya da aile değildir.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Örnekleme birimi grup, bir demet ya da bir kümedir. Küme birimi olarak sokak, semt, mahalle ya da coğrafi bölgeler kullanılabilir.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07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>
              <a:defRPr/>
            </a:pPr>
            <a:r>
              <a:rPr lang="tr-TR" sz="3600" dirty="0">
                <a:latin typeface="Constantia" panose="02030602050306030303" pitchFamily="18" charset="0"/>
                <a:cs typeface="Times New Roman" panose="02020603050405020304" pitchFamily="18" charset="0"/>
              </a:rPr>
              <a:t>Kümeleme Yöntemi ile Örnekleme</a:t>
            </a:r>
          </a:p>
        </p:txBody>
      </p:sp>
      <p:sp>
        <p:nvSpPr>
          <p:cNvPr id="29699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dirty="0" err="1" smtClean="0">
                <a:latin typeface="Constantia" panose="02030602050306030303" pitchFamily="18" charset="0"/>
                <a:cs typeface="Times New Roman" panose="02020603050405020304" pitchFamily="18" charset="0"/>
              </a:rPr>
              <a:t>Populasyon</a:t>
            </a: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 çok sayıda kümeye bölünür, her bir küme </a:t>
            </a:r>
            <a:r>
              <a:rPr lang="tr-TR" dirty="0" err="1" smtClean="0">
                <a:latin typeface="Constantia" panose="02030602050306030303" pitchFamily="18" charset="0"/>
                <a:cs typeface="Times New Roman" panose="02020603050405020304" pitchFamily="18" charset="0"/>
              </a:rPr>
              <a:t>populasyonu</a:t>
            </a: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 temsil eder.</a:t>
            </a:r>
          </a:p>
          <a:p>
            <a:pPr eaLnBrk="1" hangingPunct="1"/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Basit örnekleme yapılır</a:t>
            </a:r>
          </a:p>
          <a:p>
            <a:pPr eaLnBrk="1" hangingPunct="1"/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Örnekler birleştirilir</a:t>
            </a:r>
          </a:p>
          <a:p>
            <a:pPr eaLnBrk="1" hangingPunct="1"/>
            <a:endParaRPr lang="tr-TR" dirty="0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091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>
              <a:defRPr/>
            </a:pPr>
            <a:r>
              <a:rPr lang="tr-TR" sz="3600" dirty="0">
                <a:latin typeface="Constantia" panose="02030602050306030303" pitchFamily="18" charset="0"/>
                <a:cs typeface="Times New Roman" panose="02020603050405020304" pitchFamily="18" charset="0"/>
              </a:rPr>
              <a:t>Kümeleme Yöntemi ile Örnekleme</a:t>
            </a:r>
          </a:p>
        </p:txBody>
      </p:sp>
      <p:sp>
        <p:nvSpPr>
          <p:cNvPr id="30723" name="Rectangle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600" dirty="0">
                <a:latin typeface="Constantia" panose="02030602050306030303" pitchFamily="18" charset="0"/>
                <a:cs typeface="Times New Roman" panose="02020603050405020304" pitchFamily="18" charset="0"/>
              </a:rPr>
              <a:t>Avantajları: </a:t>
            </a:r>
          </a:p>
          <a:p>
            <a:pPr eaLnBrk="1" hangingPunct="1"/>
            <a:r>
              <a:rPr lang="tr-TR" sz="2600" dirty="0">
                <a:latin typeface="Constantia" panose="02030602050306030303" pitchFamily="18" charset="0"/>
                <a:cs typeface="Times New Roman" panose="02020603050405020304" pitchFamily="18" charset="0"/>
              </a:rPr>
              <a:t>Diğer yöntemlere kıyasla daha az kaynağa ihtiyaç duyulur.</a:t>
            </a:r>
          </a:p>
          <a:p>
            <a:pPr eaLnBrk="1" hangingPunct="1"/>
            <a:r>
              <a:rPr lang="tr-TR" sz="2600" dirty="0">
                <a:latin typeface="Constantia" panose="02030602050306030303" pitchFamily="18" charset="0"/>
                <a:cs typeface="Times New Roman" panose="02020603050405020304" pitchFamily="18" charset="0"/>
              </a:rPr>
              <a:t>Örneklem çerçevesi eksik olduğunda da uygulanabilir.</a:t>
            </a:r>
          </a:p>
          <a:p>
            <a:pPr eaLnBrk="1" hangingPunct="1"/>
            <a:endParaRPr lang="tr-TR" sz="26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0724" name="Rectangle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600" dirty="0">
                <a:latin typeface="Constantia" panose="02030602050306030303" pitchFamily="18" charset="0"/>
                <a:cs typeface="Times New Roman" panose="02020603050405020304" pitchFamily="18" charset="0"/>
              </a:rPr>
              <a:t>Dezavantajları:</a:t>
            </a:r>
          </a:p>
          <a:p>
            <a:pPr eaLnBrk="1" hangingPunct="1"/>
            <a:r>
              <a:rPr lang="tr-TR" sz="2600" dirty="0">
                <a:latin typeface="Constantia" panose="02030602050306030303" pitchFamily="18" charset="0"/>
                <a:cs typeface="Times New Roman" panose="02020603050405020304" pitchFamily="18" charset="0"/>
              </a:rPr>
              <a:t>Kümeler, </a:t>
            </a:r>
            <a:r>
              <a:rPr lang="tr-TR" sz="26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populasyonu</a:t>
            </a:r>
            <a:r>
              <a:rPr lang="tr-TR" sz="2600" dirty="0">
                <a:latin typeface="Constantia" panose="02030602050306030303" pitchFamily="18" charset="0"/>
                <a:cs typeface="Times New Roman" panose="02020603050405020304" pitchFamily="18" charset="0"/>
              </a:rPr>
              <a:t> iyi şekilde temsil etmeyebilir.</a:t>
            </a:r>
          </a:p>
          <a:p>
            <a:pPr eaLnBrk="1" hangingPunct="1"/>
            <a:r>
              <a:rPr lang="tr-TR" sz="2600" dirty="0">
                <a:latin typeface="Constantia" panose="02030602050306030303" pitchFamily="18" charset="0"/>
                <a:cs typeface="Times New Roman" panose="02020603050405020304" pitchFamily="18" charset="0"/>
              </a:rPr>
              <a:t>Uygulanan analiz yöntemleri basit rasgele örneklemeden daha karışıktır.</a:t>
            </a:r>
          </a:p>
          <a:p>
            <a:pPr eaLnBrk="1" hangingPunct="1"/>
            <a:endParaRPr lang="tr-TR" sz="26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81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>
              <a:defRPr/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Çok Aşamalı Örnekleme</a:t>
            </a:r>
          </a:p>
        </p:txBody>
      </p:sp>
      <p:sp>
        <p:nvSpPr>
          <p:cNvPr id="31747" name="Rectangle 3"/>
          <p:cNvSpPr>
            <a:spLocks noGrp="1"/>
          </p:cNvSpPr>
          <p:nvPr>
            <p:ph idx="1"/>
          </p:nvPr>
        </p:nvSpPr>
        <p:spPr>
          <a:xfrm>
            <a:off x="2438400" y="1557338"/>
            <a:ext cx="7772400" cy="47990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400" dirty="0">
                <a:latin typeface="Constantia" panose="02030602050306030303" pitchFamily="18" charset="0"/>
                <a:cs typeface="Times New Roman" panose="02020603050405020304" pitchFamily="18" charset="0"/>
              </a:rPr>
              <a:t>Bazı durumlarda bir araştırmada birden çok sayıda örnekleme yöntemi kullanılabilir yada örnekleme seçimi birden çok aşamada yapılabilir.</a:t>
            </a:r>
          </a:p>
          <a:p>
            <a:pPr eaLnBrk="1" hangingPunct="1">
              <a:lnSpc>
                <a:spcPct val="80000"/>
              </a:lnSpc>
            </a:pPr>
            <a:endParaRPr lang="tr-TR" sz="24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Örnek: Çocuklarının büyüme ve gelişme durumlarının değerlendirilmesinde önce il örneklemesi, sonra ilçe, köy ya da semt örneklemesi ve en sonunda da aile örneklemesi yapılabilir.</a:t>
            </a:r>
          </a:p>
          <a:p>
            <a:pPr lvl="1" eaLnBrk="1" hangingPunct="1">
              <a:lnSpc>
                <a:spcPct val="80000"/>
              </a:lnSpc>
            </a:pPr>
            <a:endParaRPr lang="tr-TR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400" dirty="0">
                <a:latin typeface="Constantia" panose="02030602050306030303" pitchFamily="18" charset="0"/>
                <a:cs typeface="Times New Roman" panose="02020603050405020304" pitchFamily="18" charset="0"/>
              </a:rPr>
              <a:t>Çok aşamalı örnekleme yönteminde her aşamada aynı örnekleme yöntemi kullanılabileceği gibi, farklı örnekleme yöntemleri de kullanılabilir. Her aşamada farklı bir örnekleme çerçevesi oluşturulur. </a:t>
            </a:r>
          </a:p>
          <a:p>
            <a:pPr lvl="1" eaLnBrk="1" hangingPunct="1">
              <a:lnSpc>
                <a:spcPct val="80000"/>
              </a:lnSpc>
            </a:pPr>
            <a:endParaRPr lang="tr-TR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01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/>
          </p:cNvSpPr>
          <p:nvPr>
            <p:ph type="title"/>
          </p:nvPr>
        </p:nvSpPr>
        <p:spPr bwMode="auto">
          <a:xfrm>
            <a:off x="2063750" y="512763"/>
            <a:ext cx="8604250" cy="9144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600" dirty="0">
                <a:latin typeface="Constantia" panose="02030602050306030303" pitchFamily="18" charset="0"/>
                <a:cs typeface="Times New Roman" panose="02020603050405020304" pitchFamily="18" charset="0"/>
              </a:rPr>
              <a:t>Olasılıklı Olmayan Örnekleme Yöntemleri </a:t>
            </a:r>
          </a:p>
        </p:txBody>
      </p:sp>
      <p:sp>
        <p:nvSpPr>
          <p:cNvPr id="32771" name="Rectangle 3"/>
          <p:cNvSpPr>
            <a:spLocks noGrp="1"/>
          </p:cNvSpPr>
          <p:nvPr>
            <p:ph idx="1"/>
          </p:nvPr>
        </p:nvSpPr>
        <p:spPr>
          <a:xfrm>
            <a:off x="2438401" y="1784350"/>
            <a:ext cx="8050213" cy="4572000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Bireylerin evrenden bilinen belirli bir olasılıkla seçilmediği yöntemlere denir.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824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/>
          </p:cNvSpPr>
          <p:nvPr>
            <p:ph type="title"/>
          </p:nvPr>
        </p:nvSpPr>
        <p:spPr bwMode="auto">
          <a:xfrm>
            <a:off x="2424113" y="548680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dirty="0">
                <a:solidFill>
                  <a:schemeClr val="tx2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Gelişigüzel örnekleme</a:t>
            </a:r>
          </a:p>
        </p:txBody>
      </p:sp>
      <p:sp>
        <p:nvSpPr>
          <p:cNvPr id="33795" name="Rectangle 3"/>
          <p:cNvSpPr>
            <a:spLocks noGrp="1"/>
          </p:cNvSpPr>
          <p:nvPr>
            <p:ph idx="1"/>
          </p:nvPr>
        </p:nvSpPr>
        <p:spPr>
          <a:xfrm>
            <a:off x="2438400" y="1268414"/>
            <a:ext cx="7772400" cy="508793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33796" name="2 İçerik Yer Tutucusu"/>
          <p:cNvSpPr>
            <a:spLocks/>
          </p:cNvSpPr>
          <p:nvPr/>
        </p:nvSpPr>
        <p:spPr bwMode="auto">
          <a:xfrm>
            <a:off x="2424114" y="1916113"/>
            <a:ext cx="8015287" cy="236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11163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 pitchFamily="2" charset="2"/>
              <a:buChar char=""/>
            </a:pPr>
            <a:r>
              <a:rPr lang="tr-TR" sz="2400" dirty="0">
                <a:latin typeface="Bell MT" pitchFamily="18" charset="0"/>
              </a:rPr>
              <a:t>Herhangi bir konuda, evrendeki bireylerle ilgili bilgi sahibi olmak için araştırıcının o anda önüne çıkan bireylerle görüşmesidir. </a:t>
            </a:r>
          </a:p>
          <a:p>
            <a:pPr marL="411163" indent="-342900">
              <a:spcBef>
                <a:spcPts val="700"/>
              </a:spcBef>
              <a:buClr>
                <a:schemeClr val="tx2"/>
              </a:buClr>
              <a:buSzPct val="95000"/>
            </a:pPr>
            <a:endParaRPr lang="tr-TR" sz="2400" dirty="0">
              <a:latin typeface="Bell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06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TEMEL TANIMLAR</a:t>
            </a:r>
            <a:endParaRPr lang="tr-TR" dirty="0">
              <a:solidFill>
                <a:schemeClr val="tx2">
                  <a:satMod val="200000"/>
                </a:schemeClr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20482" name="2 İçerik Yer Tutucusu"/>
          <p:cNvSpPr>
            <a:spLocks noGrp="1"/>
          </p:cNvSpPr>
          <p:nvPr>
            <p:ph idx="1"/>
          </p:nvPr>
        </p:nvSpPr>
        <p:spPr>
          <a:xfrm>
            <a:off x="2238376" y="1599332"/>
            <a:ext cx="8429625" cy="4926012"/>
          </a:xfrm>
        </p:spPr>
        <p:txBody>
          <a:bodyPr>
            <a:normAutofit/>
          </a:bodyPr>
          <a:lstStyle/>
          <a:p>
            <a:r>
              <a:rPr lang="tr-TR" sz="1800" dirty="0">
                <a:latin typeface="Constantia" panose="02030602050306030303" pitchFamily="18" charset="0"/>
                <a:cs typeface="Times New Roman" panose="02020603050405020304" pitchFamily="18" charset="0"/>
              </a:rPr>
              <a:t>PARAMETRE: Evreni tanımlamak için kullanılan ölçüler. 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Evren ortalaması (µ), evren oranı (P), evren </a:t>
            </a:r>
            <a:r>
              <a:rPr lang="tr-TR" dirty="0" err="1" smtClean="0">
                <a:latin typeface="Constantia" panose="02030602050306030303" pitchFamily="18" charset="0"/>
                <a:cs typeface="Times New Roman" panose="02020603050405020304" pitchFamily="18" charset="0"/>
              </a:rPr>
              <a:t>varyansı</a:t>
            </a: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 (</a:t>
            </a:r>
            <a:r>
              <a:rPr lang="el-G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σ</a:t>
            </a:r>
            <a:r>
              <a:rPr lang="tr-TR" baseline="300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2</a:t>
            </a: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) vb.</a:t>
            </a:r>
          </a:p>
          <a:p>
            <a:endParaRPr lang="tr-TR" sz="18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r>
              <a:rPr lang="tr-TR" sz="1800" dirty="0">
                <a:latin typeface="Constantia" panose="02030602050306030303" pitchFamily="18" charset="0"/>
                <a:cs typeface="Times New Roman" panose="02020603050405020304" pitchFamily="18" charset="0"/>
              </a:rPr>
              <a:t>ÖNYARGI/BIASED ve ÖNYARGISIZ/UNBIASED: Rastgele seçim</a:t>
            </a:r>
          </a:p>
          <a:p>
            <a:endParaRPr lang="tr-TR" sz="18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r>
              <a:rPr lang="tr-TR" sz="1800" dirty="0">
                <a:latin typeface="Constantia" panose="02030602050306030303" pitchFamily="18" charset="0"/>
                <a:cs typeface="Times New Roman" panose="02020603050405020304" pitchFamily="18" charset="0"/>
              </a:rPr>
              <a:t>TEMSİL ETME: Her bir bireyin eşit şansla örneklenmesi</a:t>
            </a:r>
          </a:p>
          <a:p>
            <a:endParaRPr lang="tr-TR" sz="18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r>
              <a:rPr lang="tr-TR" sz="1800" dirty="0">
                <a:latin typeface="Constantia" panose="02030602050306030303" pitchFamily="18" charset="0"/>
                <a:cs typeface="Times New Roman" panose="02020603050405020304" pitchFamily="18" charset="0"/>
              </a:rPr>
              <a:t>MERKEZİ DAĞILIM: Örneklemin her hangi bir değer etrafında dağılımı</a:t>
            </a:r>
          </a:p>
          <a:p>
            <a:endParaRPr lang="tr-TR" sz="18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r>
              <a:rPr lang="tr-TR" sz="1800" dirty="0">
                <a:latin typeface="Constantia" panose="02030602050306030303" pitchFamily="18" charset="0"/>
                <a:cs typeface="Times New Roman" panose="02020603050405020304" pitchFamily="18" charset="0"/>
              </a:rPr>
              <a:t>YAYGINLIK: Örneklemin merkezi dağılım etrafındaki yayılımı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199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>
              <a:defRPr/>
            </a:pPr>
            <a:r>
              <a:rPr lang="tr-TR" dirty="0" err="1" smtClean="0">
                <a:latin typeface="Constantia" panose="02030602050306030303" pitchFamily="18" charset="0"/>
                <a:cs typeface="Times New Roman" panose="02020603050405020304" pitchFamily="18" charset="0"/>
              </a:rPr>
              <a:t>Kanısal</a:t>
            </a: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 örnekleme</a:t>
            </a:r>
          </a:p>
        </p:txBody>
      </p:sp>
      <p:sp>
        <p:nvSpPr>
          <p:cNvPr id="34819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Hangi grubun ya da örnekleme birimlerinin evreni daha iyi temsil edeceğine ve örnekleme alınması gerekeceğine araştırıcı kişisel kanısı kullanılarak karar verir.  </a:t>
            </a:r>
          </a:p>
          <a:p>
            <a:pPr eaLnBrk="1" hangingPunct="1"/>
            <a:endParaRPr lang="tr-TR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tr-TR" sz="24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tr-TR" dirty="0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808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>
              <a:defRPr/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Kota örnekleme</a:t>
            </a:r>
          </a:p>
        </p:txBody>
      </p:sp>
      <p:sp>
        <p:nvSpPr>
          <p:cNvPr id="3584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Evrenin belirli bir grubundan ya da alt grubundan belirli sayıda bireyin seçilmesidir.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602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>
              <a:defRPr/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Kartopu örnekleme</a:t>
            </a:r>
          </a:p>
        </p:txBody>
      </p:sp>
      <p:sp>
        <p:nvSpPr>
          <p:cNvPr id="36867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Çalışmaya alınma kriterlerini sağlayan bir kişi belirlendikten sonra, kriterleri sağlayan başka bireylere ulaşabilmek için o kişiden bilgi alınır.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53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23592" y="692696"/>
            <a:ext cx="7772400" cy="914400"/>
          </a:xfrm>
        </p:spPr>
        <p:txBody>
          <a:bodyPr>
            <a:normAutofit fontScale="90000"/>
          </a:bodyPr>
          <a:lstStyle/>
          <a:p>
            <a:r>
              <a:rPr lang="tr-TR" u="sng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İstatistiğin genel adımları:</a:t>
            </a: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/>
            </a:r>
            <a:b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endParaRPr lang="tr-TR" dirty="0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>
          <a:xfrm>
            <a:off x="2438400" y="1700808"/>
            <a:ext cx="7772400" cy="5285780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Constantia" panose="02030602050306030303" pitchFamily="18" charset="0"/>
                <a:cs typeface="Times New Roman" panose="02020603050405020304" pitchFamily="18" charset="0"/>
              </a:rPr>
              <a:t>Araştırma konusunun saptanması, planlanması ve veri toplama</a:t>
            </a:r>
          </a:p>
          <a:p>
            <a:r>
              <a:rPr lang="tr-TR" sz="2400" dirty="0">
                <a:latin typeface="Constantia" panose="02030602050306030303" pitchFamily="18" charset="0"/>
                <a:cs typeface="Times New Roman" panose="02020603050405020304" pitchFamily="18" charset="0"/>
              </a:rPr>
              <a:t>Verilerin tablo halinde sunulması ve çözümü</a:t>
            </a:r>
          </a:p>
          <a:p>
            <a:r>
              <a:rPr lang="tr-TR" sz="2400" dirty="0">
                <a:latin typeface="Constantia" panose="02030602050306030303" pitchFamily="18" charset="0"/>
                <a:cs typeface="Times New Roman" panose="02020603050405020304" pitchFamily="18" charset="0"/>
              </a:rPr>
              <a:t>Sonuç çıkarma ve yorumlama</a:t>
            </a:r>
          </a:p>
          <a:p>
            <a:r>
              <a:rPr lang="tr-TR" sz="2400" dirty="0">
                <a:latin typeface="Constantia" panose="02030602050306030303" pitchFamily="18" charset="0"/>
                <a:cs typeface="Times New Roman" panose="02020603050405020304" pitchFamily="18" charset="0"/>
              </a:rPr>
              <a:t>Sonuçların güvenilirliklerinin irdelenmesi</a:t>
            </a:r>
          </a:p>
          <a:p>
            <a:r>
              <a:rPr lang="tr-TR" sz="2400" dirty="0">
                <a:latin typeface="Constantia" panose="02030602050306030303" pitchFamily="18" charset="0"/>
                <a:cs typeface="Times New Roman" panose="02020603050405020304" pitchFamily="18" charset="0"/>
              </a:rPr>
              <a:t>Yöntemlerin matematiksel incelenmesi</a:t>
            </a:r>
          </a:p>
          <a:p>
            <a:endParaRPr lang="tr-TR" sz="24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316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r-TR">
              <a:latin typeface="Corbel" pitchFamily="34" charset="0"/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1809720" y="1785926"/>
          <a:ext cx="8858280" cy="3746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55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/>
          </p:cNvSpPr>
          <p:nvPr>
            <p:ph idx="1"/>
          </p:nvPr>
        </p:nvSpPr>
        <p:spPr>
          <a:xfrm>
            <a:off x="2351088" y="1557338"/>
            <a:ext cx="3600450" cy="565150"/>
          </a:xfrm>
        </p:spPr>
        <p:txBody>
          <a:bodyPr/>
          <a:lstStyle/>
          <a:p>
            <a:pPr eaLnBrk="1" hangingPunct="1"/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Data Kaynakları</a:t>
            </a: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19459" name="Rectangle 5"/>
          <p:cNvSpPr>
            <a:spLocks/>
          </p:cNvSpPr>
          <p:nvPr/>
        </p:nvSpPr>
        <p:spPr bwMode="auto">
          <a:xfrm>
            <a:off x="2424113" y="333375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tr-TR" sz="4000" dirty="0">
                <a:solidFill>
                  <a:schemeClr val="tx2"/>
                </a:solidFill>
              </a:rPr>
              <a:t>Data </a:t>
            </a:r>
            <a:r>
              <a:rPr lang="tr-TR" sz="4000" dirty="0">
                <a:solidFill>
                  <a:schemeClr val="tx2"/>
                </a:solidFill>
              </a:rPr>
              <a:t>Türleri ve Kaynakları</a:t>
            </a:r>
          </a:p>
        </p:txBody>
      </p:sp>
      <p:sp>
        <p:nvSpPr>
          <p:cNvPr id="19460" name="Rectangle 7"/>
          <p:cNvSpPr>
            <a:spLocks noChangeArrowheads="1"/>
          </p:cNvSpPr>
          <p:nvPr/>
        </p:nvSpPr>
        <p:spPr bwMode="auto">
          <a:xfrm>
            <a:off x="3746501" y="2349501"/>
            <a:ext cx="2016125" cy="936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400" b="1" u="sng" dirty="0">
                <a:solidFill>
                  <a:schemeClr val="tx2"/>
                </a:solidFill>
                <a:latin typeface="Bell MT" pitchFamily="18" charset="0"/>
              </a:rPr>
              <a:t>Birincil</a:t>
            </a:r>
          </a:p>
          <a:p>
            <a:pPr algn="ctr"/>
            <a:r>
              <a:rPr lang="tr-TR" sz="2400" dirty="0">
                <a:solidFill>
                  <a:schemeClr val="tx2"/>
                </a:solidFill>
                <a:latin typeface="Bell MT" pitchFamily="18" charset="0"/>
              </a:rPr>
              <a:t>Veri Toplama</a:t>
            </a:r>
          </a:p>
        </p:txBody>
      </p:sp>
      <p:sp>
        <p:nvSpPr>
          <p:cNvPr id="19461" name="Rectangle 8"/>
          <p:cNvSpPr>
            <a:spLocks noChangeArrowheads="1"/>
          </p:cNvSpPr>
          <p:nvPr/>
        </p:nvSpPr>
        <p:spPr bwMode="auto">
          <a:xfrm>
            <a:off x="7967664" y="2349501"/>
            <a:ext cx="2016125" cy="936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400" b="1" u="sng">
                <a:solidFill>
                  <a:schemeClr val="tx2"/>
                </a:solidFill>
                <a:latin typeface="Bell MT" pitchFamily="18" charset="0"/>
              </a:rPr>
              <a:t>İkincil </a:t>
            </a:r>
          </a:p>
          <a:p>
            <a:pPr algn="ctr"/>
            <a:r>
              <a:rPr lang="tr-TR" sz="2400">
                <a:solidFill>
                  <a:schemeClr val="tx2"/>
                </a:solidFill>
                <a:latin typeface="Bell MT" pitchFamily="18" charset="0"/>
              </a:rPr>
              <a:t>Data Derleme</a:t>
            </a:r>
          </a:p>
        </p:txBody>
      </p:sp>
      <p:sp>
        <p:nvSpPr>
          <p:cNvPr id="19462" name="Rectangle 9"/>
          <p:cNvSpPr>
            <a:spLocks noChangeArrowheads="1"/>
          </p:cNvSpPr>
          <p:nvPr/>
        </p:nvSpPr>
        <p:spPr bwMode="auto">
          <a:xfrm>
            <a:off x="2235200" y="3860800"/>
            <a:ext cx="1296988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400">
                <a:solidFill>
                  <a:schemeClr val="tx2"/>
                </a:solidFill>
                <a:latin typeface="Bell MT" pitchFamily="18" charset="0"/>
              </a:rPr>
              <a:t>Gözlem</a:t>
            </a:r>
          </a:p>
        </p:txBody>
      </p:sp>
      <p:sp>
        <p:nvSpPr>
          <p:cNvPr id="19463" name="Rectangle 10"/>
          <p:cNvSpPr>
            <a:spLocks noChangeArrowheads="1"/>
          </p:cNvSpPr>
          <p:nvPr/>
        </p:nvSpPr>
        <p:spPr bwMode="auto">
          <a:xfrm>
            <a:off x="5618164" y="3860800"/>
            <a:ext cx="1296987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400">
                <a:solidFill>
                  <a:schemeClr val="tx2"/>
                </a:solidFill>
                <a:latin typeface="Bell MT" pitchFamily="18" charset="0"/>
              </a:rPr>
              <a:t>Anket</a:t>
            </a:r>
          </a:p>
        </p:txBody>
      </p:sp>
      <p:sp>
        <p:nvSpPr>
          <p:cNvPr id="19464" name="Rectangle 11"/>
          <p:cNvSpPr>
            <a:spLocks noChangeArrowheads="1"/>
          </p:cNvSpPr>
          <p:nvPr/>
        </p:nvSpPr>
        <p:spPr bwMode="auto">
          <a:xfrm>
            <a:off x="3890964" y="3860800"/>
            <a:ext cx="1368425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400">
                <a:solidFill>
                  <a:schemeClr val="tx2"/>
                </a:solidFill>
                <a:latin typeface="Bell MT" pitchFamily="18" charset="0"/>
              </a:rPr>
              <a:t>Deney</a:t>
            </a:r>
          </a:p>
        </p:txBody>
      </p:sp>
      <p:sp>
        <p:nvSpPr>
          <p:cNvPr id="19465" name="Line 12"/>
          <p:cNvSpPr>
            <a:spLocks noChangeShapeType="1"/>
          </p:cNvSpPr>
          <p:nvPr/>
        </p:nvSpPr>
        <p:spPr bwMode="auto">
          <a:xfrm>
            <a:off x="4683125" y="3284539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9466" name="Line 13"/>
          <p:cNvSpPr>
            <a:spLocks noChangeShapeType="1"/>
          </p:cNvSpPr>
          <p:nvPr/>
        </p:nvSpPr>
        <p:spPr bwMode="auto">
          <a:xfrm>
            <a:off x="2882900" y="3573463"/>
            <a:ext cx="34559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9467" name="Line 14"/>
          <p:cNvSpPr>
            <a:spLocks noChangeShapeType="1"/>
          </p:cNvSpPr>
          <p:nvPr/>
        </p:nvSpPr>
        <p:spPr bwMode="auto">
          <a:xfrm>
            <a:off x="2882900" y="3573464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9468" name="Line 15"/>
          <p:cNvSpPr>
            <a:spLocks noChangeShapeType="1"/>
          </p:cNvSpPr>
          <p:nvPr/>
        </p:nvSpPr>
        <p:spPr bwMode="auto">
          <a:xfrm>
            <a:off x="4683125" y="3573464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9469" name="Line 16"/>
          <p:cNvSpPr>
            <a:spLocks noChangeShapeType="1"/>
          </p:cNvSpPr>
          <p:nvPr/>
        </p:nvSpPr>
        <p:spPr bwMode="auto">
          <a:xfrm>
            <a:off x="6311900" y="3573464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9470" name="Rectangle 17"/>
          <p:cNvSpPr>
            <a:spLocks noChangeArrowheads="1"/>
          </p:cNvSpPr>
          <p:nvPr/>
        </p:nvSpPr>
        <p:spPr bwMode="auto">
          <a:xfrm>
            <a:off x="7680325" y="3933825"/>
            <a:ext cx="2592388" cy="863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400">
                <a:solidFill>
                  <a:schemeClr val="tx2"/>
                </a:solidFill>
                <a:latin typeface="Bell MT" pitchFamily="18" charset="0"/>
              </a:rPr>
              <a:t>Kitap ya da </a:t>
            </a:r>
          </a:p>
          <a:p>
            <a:pPr algn="ctr"/>
            <a:r>
              <a:rPr lang="tr-TR" sz="2400">
                <a:solidFill>
                  <a:schemeClr val="tx2"/>
                </a:solidFill>
                <a:latin typeface="Bell MT" pitchFamily="18" charset="0"/>
              </a:rPr>
              <a:t>Elektronik kaynak</a:t>
            </a:r>
          </a:p>
        </p:txBody>
      </p:sp>
      <p:sp>
        <p:nvSpPr>
          <p:cNvPr id="19471" name="Line 18"/>
          <p:cNvSpPr>
            <a:spLocks noChangeShapeType="1"/>
          </p:cNvSpPr>
          <p:nvPr/>
        </p:nvSpPr>
        <p:spPr bwMode="auto">
          <a:xfrm>
            <a:off x="8975725" y="3284539"/>
            <a:ext cx="0" cy="649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798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>
              <a:defRPr/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Örnekleme Yöntemleri</a:t>
            </a:r>
          </a:p>
        </p:txBody>
      </p:sp>
      <p:sp>
        <p:nvSpPr>
          <p:cNvPr id="21" name="2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20484" name="Rectangle 6"/>
          <p:cNvSpPr>
            <a:spLocks noChangeArrowheads="1"/>
          </p:cNvSpPr>
          <p:nvPr/>
        </p:nvSpPr>
        <p:spPr bwMode="auto">
          <a:xfrm>
            <a:off x="2566989" y="2349501"/>
            <a:ext cx="2808287" cy="7921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400">
                <a:solidFill>
                  <a:schemeClr val="tx2"/>
                </a:solidFill>
                <a:latin typeface="Bell MT" pitchFamily="18" charset="0"/>
              </a:rPr>
              <a:t>Olasılıklara dayalı</a:t>
            </a:r>
          </a:p>
          <a:p>
            <a:pPr algn="ctr"/>
            <a:r>
              <a:rPr lang="tr-TR" sz="2400">
                <a:solidFill>
                  <a:schemeClr val="tx2"/>
                </a:solidFill>
                <a:latin typeface="Bell MT" pitchFamily="18" charset="0"/>
              </a:rPr>
              <a:t>olmayan örnekleme</a:t>
            </a:r>
          </a:p>
        </p:txBody>
      </p:sp>
      <p:sp>
        <p:nvSpPr>
          <p:cNvPr id="20485" name="Rectangle 7"/>
          <p:cNvSpPr>
            <a:spLocks noChangeArrowheads="1"/>
          </p:cNvSpPr>
          <p:nvPr/>
        </p:nvSpPr>
        <p:spPr bwMode="auto">
          <a:xfrm>
            <a:off x="7464426" y="2349501"/>
            <a:ext cx="2663825" cy="7921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400">
                <a:solidFill>
                  <a:schemeClr val="tx2"/>
                </a:solidFill>
                <a:latin typeface="Bell MT" pitchFamily="18" charset="0"/>
              </a:rPr>
              <a:t>Olasılıklara dayalı </a:t>
            </a:r>
          </a:p>
          <a:p>
            <a:pPr algn="ctr"/>
            <a:r>
              <a:rPr lang="tr-TR" sz="2400">
                <a:solidFill>
                  <a:schemeClr val="tx2"/>
                </a:solidFill>
                <a:latin typeface="Bell MT" pitchFamily="18" charset="0"/>
              </a:rPr>
              <a:t>örnekleme</a:t>
            </a:r>
          </a:p>
        </p:txBody>
      </p:sp>
      <p:sp>
        <p:nvSpPr>
          <p:cNvPr id="20486" name="Line 8"/>
          <p:cNvSpPr>
            <a:spLocks noChangeShapeType="1"/>
          </p:cNvSpPr>
          <p:nvPr/>
        </p:nvSpPr>
        <p:spPr bwMode="auto">
          <a:xfrm>
            <a:off x="6311900" y="1844676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0487" name="Line 9"/>
          <p:cNvSpPr>
            <a:spLocks noChangeShapeType="1"/>
          </p:cNvSpPr>
          <p:nvPr/>
        </p:nvSpPr>
        <p:spPr bwMode="auto">
          <a:xfrm>
            <a:off x="3863976" y="2133600"/>
            <a:ext cx="4968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0488" name="Line 11"/>
          <p:cNvSpPr>
            <a:spLocks noChangeShapeType="1"/>
          </p:cNvSpPr>
          <p:nvPr/>
        </p:nvSpPr>
        <p:spPr bwMode="auto">
          <a:xfrm>
            <a:off x="3863975" y="21336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0489" name="Line 12"/>
          <p:cNvSpPr>
            <a:spLocks noChangeShapeType="1"/>
          </p:cNvSpPr>
          <p:nvPr/>
        </p:nvSpPr>
        <p:spPr bwMode="auto">
          <a:xfrm>
            <a:off x="8832850" y="21336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0490" name="Rectangle 13"/>
          <p:cNvSpPr>
            <a:spLocks noChangeArrowheads="1"/>
          </p:cNvSpPr>
          <p:nvPr/>
        </p:nvSpPr>
        <p:spPr bwMode="auto">
          <a:xfrm>
            <a:off x="2495551" y="3357564"/>
            <a:ext cx="3097213" cy="7191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000" b="1">
                <a:solidFill>
                  <a:schemeClr val="tx2"/>
                </a:solidFill>
                <a:latin typeface="Bell MT" pitchFamily="18" charset="0"/>
              </a:rPr>
              <a:t>1. Gelişigüzel Örnekleme</a:t>
            </a:r>
          </a:p>
        </p:txBody>
      </p:sp>
      <p:sp>
        <p:nvSpPr>
          <p:cNvPr id="20491" name="Rectangle 14"/>
          <p:cNvSpPr>
            <a:spLocks noChangeArrowheads="1"/>
          </p:cNvSpPr>
          <p:nvPr/>
        </p:nvSpPr>
        <p:spPr bwMode="auto">
          <a:xfrm>
            <a:off x="2495551" y="4724400"/>
            <a:ext cx="3095625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2000" b="1">
                <a:solidFill>
                  <a:schemeClr val="tx2"/>
                </a:solidFill>
                <a:latin typeface="Bell MT" pitchFamily="18" charset="0"/>
              </a:rPr>
              <a:t>3. Kota</a:t>
            </a:r>
          </a:p>
        </p:txBody>
      </p:sp>
      <p:sp>
        <p:nvSpPr>
          <p:cNvPr id="20492" name="Rectangle 15"/>
          <p:cNvSpPr>
            <a:spLocks noChangeArrowheads="1"/>
          </p:cNvSpPr>
          <p:nvPr/>
        </p:nvSpPr>
        <p:spPr bwMode="auto">
          <a:xfrm>
            <a:off x="2495551" y="5229225"/>
            <a:ext cx="3095625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2000" b="1">
                <a:solidFill>
                  <a:schemeClr val="tx2"/>
                </a:solidFill>
                <a:latin typeface="Bell MT" pitchFamily="18" charset="0"/>
              </a:rPr>
              <a:t>4. Kartopu</a:t>
            </a:r>
          </a:p>
        </p:txBody>
      </p:sp>
      <p:sp>
        <p:nvSpPr>
          <p:cNvPr id="20493" name="Rectangle 16"/>
          <p:cNvSpPr>
            <a:spLocks noChangeArrowheads="1"/>
          </p:cNvSpPr>
          <p:nvPr/>
        </p:nvSpPr>
        <p:spPr bwMode="auto">
          <a:xfrm>
            <a:off x="2495551" y="4221163"/>
            <a:ext cx="3095625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2000" b="1">
                <a:solidFill>
                  <a:schemeClr val="tx2"/>
                </a:solidFill>
                <a:latin typeface="Bell MT" pitchFamily="18" charset="0"/>
              </a:rPr>
              <a:t>2. Kanısal</a:t>
            </a:r>
          </a:p>
        </p:txBody>
      </p:sp>
      <p:sp>
        <p:nvSpPr>
          <p:cNvPr id="20494" name="Rectangle 17"/>
          <p:cNvSpPr>
            <a:spLocks noChangeArrowheads="1"/>
          </p:cNvSpPr>
          <p:nvPr/>
        </p:nvSpPr>
        <p:spPr bwMode="auto">
          <a:xfrm>
            <a:off x="7464426" y="4149725"/>
            <a:ext cx="2663825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2000" b="1">
                <a:solidFill>
                  <a:schemeClr val="tx2"/>
                </a:solidFill>
                <a:latin typeface="Bell MT" pitchFamily="18" charset="0"/>
              </a:rPr>
              <a:t>2. Sistematik</a:t>
            </a:r>
          </a:p>
        </p:txBody>
      </p:sp>
      <p:sp>
        <p:nvSpPr>
          <p:cNvPr id="20495" name="Rectangle 18"/>
          <p:cNvSpPr>
            <a:spLocks noChangeArrowheads="1"/>
          </p:cNvSpPr>
          <p:nvPr/>
        </p:nvSpPr>
        <p:spPr bwMode="auto">
          <a:xfrm>
            <a:off x="7464426" y="3357563"/>
            <a:ext cx="2663825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2000" b="1">
                <a:solidFill>
                  <a:schemeClr val="tx2"/>
                </a:solidFill>
                <a:latin typeface="Bell MT" pitchFamily="18" charset="0"/>
              </a:rPr>
              <a:t>1. Basit Rassal</a:t>
            </a:r>
          </a:p>
        </p:txBody>
      </p:sp>
      <p:sp>
        <p:nvSpPr>
          <p:cNvPr id="20496" name="Rectangle 19"/>
          <p:cNvSpPr>
            <a:spLocks noChangeArrowheads="1"/>
          </p:cNvSpPr>
          <p:nvPr/>
        </p:nvSpPr>
        <p:spPr bwMode="auto">
          <a:xfrm>
            <a:off x="7464426" y="4724400"/>
            <a:ext cx="2663825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2000" b="1">
                <a:solidFill>
                  <a:schemeClr val="tx2"/>
                </a:solidFill>
                <a:latin typeface="Bell MT" pitchFamily="18" charset="0"/>
              </a:rPr>
              <a:t>3. Tabakalama</a:t>
            </a:r>
          </a:p>
        </p:txBody>
      </p:sp>
      <p:sp>
        <p:nvSpPr>
          <p:cNvPr id="20497" name="Rectangle 20"/>
          <p:cNvSpPr>
            <a:spLocks noChangeArrowheads="1"/>
          </p:cNvSpPr>
          <p:nvPr/>
        </p:nvSpPr>
        <p:spPr bwMode="auto">
          <a:xfrm>
            <a:off x="7464426" y="5300663"/>
            <a:ext cx="2663825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2000" b="1">
                <a:solidFill>
                  <a:schemeClr val="tx2"/>
                </a:solidFill>
                <a:latin typeface="Bell MT" pitchFamily="18" charset="0"/>
              </a:rPr>
              <a:t>4. Kümeleme</a:t>
            </a:r>
          </a:p>
        </p:txBody>
      </p:sp>
      <p:sp>
        <p:nvSpPr>
          <p:cNvPr id="20498" name="Rectangle 21"/>
          <p:cNvSpPr>
            <a:spLocks noChangeArrowheads="1"/>
          </p:cNvSpPr>
          <p:nvPr/>
        </p:nvSpPr>
        <p:spPr bwMode="auto">
          <a:xfrm>
            <a:off x="7464426" y="5876925"/>
            <a:ext cx="2663825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2000" b="1">
                <a:solidFill>
                  <a:schemeClr val="tx2"/>
                </a:solidFill>
                <a:latin typeface="Bell MT" pitchFamily="18" charset="0"/>
              </a:rPr>
              <a:t>5. Çok Aşamalı </a:t>
            </a:r>
          </a:p>
          <a:p>
            <a:r>
              <a:rPr lang="tr-TR" sz="2000" b="1">
                <a:solidFill>
                  <a:schemeClr val="tx2"/>
                </a:solidFill>
                <a:latin typeface="Bell MT" pitchFamily="18" charset="0"/>
              </a:rPr>
              <a:t>     Örnekleme</a:t>
            </a:r>
          </a:p>
        </p:txBody>
      </p:sp>
      <p:sp>
        <p:nvSpPr>
          <p:cNvPr id="20499" name="Line 22"/>
          <p:cNvSpPr>
            <a:spLocks noChangeShapeType="1"/>
          </p:cNvSpPr>
          <p:nvPr/>
        </p:nvSpPr>
        <p:spPr bwMode="auto">
          <a:xfrm>
            <a:off x="3863975" y="314166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0500" name="Line 23"/>
          <p:cNvSpPr>
            <a:spLocks noChangeShapeType="1"/>
          </p:cNvSpPr>
          <p:nvPr/>
        </p:nvSpPr>
        <p:spPr bwMode="auto">
          <a:xfrm>
            <a:off x="8832850" y="314166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0483" name="Rectangle 5"/>
          <p:cNvSpPr>
            <a:spLocks noChangeArrowheads="1"/>
          </p:cNvSpPr>
          <p:nvPr/>
        </p:nvSpPr>
        <p:spPr bwMode="auto">
          <a:xfrm>
            <a:off x="5664200" y="1557040"/>
            <a:ext cx="1296988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400" dirty="0">
                <a:solidFill>
                  <a:schemeClr val="tx2"/>
                </a:solidFill>
                <a:latin typeface="Bell MT" pitchFamily="18" charset="0"/>
              </a:rPr>
              <a:t>ÖRNEK</a:t>
            </a:r>
          </a:p>
        </p:txBody>
      </p:sp>
    </p:spTree>
    <p:extLst>
      <p:ext uri="{BB962C8B-B14F-4D97-AF65-F5344CB8AC3E}">
        <p14:creationId xmlns:p14="http://schemas.microsoft.com/office/powerpoint/2010/main" val="208001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>
              <a:defRPr/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Olasılıklı Örnekleme</a:t>
            </a:r>
          </a:p>
        </p:txBody>
      </p:sp>
      <p:sp>
        <p:nvSpPr>
          <p:cNvPr id="21507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Olasılıklı örnekleme yöntemleri </a:t>
            </a:r>
            <a:r>
              <a:rPr lang="tr-TR" dirty="0" err="1" smtClean="0">
                <a:latin typeface="Constantia" panose="02030602050306030303" pitchFamily="18" charset="0"/>
                <a:cs typeface="Times New Roman" panose="02020603050405020304" pitchFamily="18" charset="0"/>
              </a:rPr>
              <a:t>populasyondaki</a:t>
            </a: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 bireylerin bilinen ve eşit olasılıkla örnekleme seçilmelerini sağlayan yöntemlerdir. </a:t>
            </a:r>
          </a:p>
          <a:p>
            <a:pPr algn="just" eaLnBrk="1" hangingPunct="1"/>
            <a:endParaRPr lang="tr-TR" dirty="0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Her araştırmada öncelik olasılıklı örnekleme yöntemlerine verilmelidir.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203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>
              <a:defRPr/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Basit </a:t>
            </a:r>
            <a:r>
              <a:rPr lang="tr-TR" dirty="0" err="1" smtClean="0">
                <a:latin typeface="Constantia" panose="02030602050306030303" pitchFamily="18" charset="0"/>
                <a:cs typeface="Times New Roman" panose="02020603050405020304" pitchFamily="18" charset="0"/>
              </a:rPr>
              <a:t>Rassal</a:t>
            </a: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 Örnekleme</a:t>
            </a:r>
          </a:p>
        </p:txBody>
      </p:sp>
      <p:sp>
        <p:nvSpPr>
          <p:cNvPr id="22531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dirty="0" err="1" smtClean="0">
                <a:latin typeface="Constantia" panose="02030602050306030303" pitchFamily="18" charset="0"/>
                <a:cs typeface="Times New Roman" panose="02020603050405020304" pitchFamily="18" charset="0"/>
              </a:rPr>
              <a:t>Populasyona</a:t>
            </a: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 ait her bir üyenin oluşturulacak kesit örnek içinde bulunma şansının eşit olmasıdır.</a:t>
            </a:r>
          </a:p>
          <a:p>
            <a:pPr algn="just" eaLnBrk="1" hangingPunct="1"/>
            <a:endParaRPr lang="tr-TR" dirty="0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lvl="1" eaLnBrk="1" hangingPunct="1"/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Örnekte yer alan her bir üye aynı </a:t>
            </a:r>
            <a:r>
              <a:rPr lang="tr-TR" dirty="0" err="1" smtClean="0">
                <a:latin typeface="Constantia" panose="02030602050306030303" pitchFamily="18" charset="0"/>
                <a:cs typeface="Times New Roman" panose="02020603050405020304" pitchFamily="18" charset="0"/>
              </a:rPr>
              <a:t>populasyondan</a:t>
            </a: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 gelmeli</a:t>
            </a:r>
          </a:p>
          <a:p>
            <a:pPr lvl="1" eaLnBrk="1" hangingPunct="1"/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Örnekte yer alan her bir üye aynı </a:t>
            </a:r>
            <a:r>
              <a:rPr lang="tr-TR" dirty="0" err="1" smtClean="0">
                <a:latin typeface="Constantia" panose="02030602050306030303" pitchFamily="18" charset="0"/>
                <a:cs typeface="Times New Roman" panose="02020603050405020304" pitchFamily="18" charset="0"/>
              </a:rPr>
              <a:t>populasyondan</a:t>
            </a: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 bağımsız bir şekilde seçilmeli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424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>
              <a:defRPr/>
            </a:pPr>
            <a:r>
              <a:rPr lang="tr-TR" sz="3200" dirty="0">
                <a:latin typeface="Constantia" panose="02030602050306030303" pitchFamily="18" charset="0"/>
                <a:cs typeface="Times New Roman" panose="02020603050405020304" pitchFamily="18" charset="0"/>
              </a:rPr>
              <a:t>Basit </a:t>
            </a:r>
            <a:r>
              <a:rPr lang="tr-TR" sz="32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Rassal</a:t>
            </a:r>
            <a:r>
              <a:rPr lang="tr-TR" sz="3200" dirty="0">
                <a:latin typeface="Constantia" panose="02030602050306030303" pitchFamily="18" charset="0"/>
                <a:cs typeface="Times New Roman" panose="02020603050405020304" pitchFamily="18" charset="0"/>
              </a:rPr>
              <a:t> Örnekleme</a:t>
            </a:r>
          </a:p>
        </p:txBody>
      </p:sp>
      <p:sp>
        <p:nvSpPr>
          <p:cNvPr id="23555" name="Rectangle 3"/>
          <p:cNvSpPr>
            <a:spLocks noGrp="1"/>
          </p:cNvSpPr>
          <p:nvPr>
            <p:ph sz="half" idx="1"/>
          </p:nvPr>
        </p:nvSpPr>
        <p:spPr>
          <a:xfrm>
            <a:off x="2438400" y="1725440"/>
            <a:ext cx="3810000" cy="508793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200" dirty="0">
                <a:latin typeface="Constantia" panose="02030602050306030303" pitchFamily="18" charset="0"/>
                <a:cs typeface="Times New Roman" panose="02020603050405020304" pitchFamily="18" charset="0"/>
              </a:rPr>
              <a:t>Avantajları:</a:t>
            </a:r>
          </a:p>
          <a:p>
            <a:pPr eaLnBrk="1" hangingPunct="1"/>
            <a:r>
              <a:rPr lang="tr-TR" sz="2200" dirty="0">
                <a:latin typeface="Constantia" panose="02030602050306030303" pitchFamily="18" charset="0"/>
                <a:cs typeface="Times New Roman" panose="02020603050405020304" pitchFamily="18" charset="0"/>
              </a:rPr>
              <a:t>Uygulaması kolaydır.</a:t>
            </a:r>
          </a:p>
          <a:p>
            <a:pPr eaLnBrk="1" hangingPunct="1"/>
            <a:r>
              <a:rPr lang="tr-TR" sz="2200" dirty="0">
                <a:latin typeface="Constantia" panose="02030602050306030303" pitchFamily="18" charset="0"/>
                <a:cs typeface="Times New Roman" panose="02020603050405020304" pitchFamily="18" charset="0"/>
              </a:rPr>
              <a:t>Seçim olasılıklı olduğundan her bireye eşit olasılıkla seçilme şansı verir.</a:t>
            </a:r>
          </a:p>
          <a:p>
            <a:pPr algn="just" eaLnBrk="1" hangingPunct="1"/>
            <a:r>
              <a:rPr lang="tr-TR" sz="2200" dirty="0">
                <a:latin typeface="Constantia" panose="02030602050306030303" pitchFamily="18" charset="0"/>
                <a:cs typeface="Times New Roman" panose="02020603050405020304" pitchFamily="18" charset="0"/>
              </a:rPr>
              <a:t>İstatistiksel değerlendirme ağırlıksız yapıldığından işlemler ve sonuçların yorumu kolaydır.</a:t>
            </a:r>
          </a:p>
        </p:txBody>
      </p:sp>
      <p:sp>
        <p:nvSpPr>
          <p:cNvPr id="23556" name="Rectangle 4"/>
          <p:cNvSpPr>
            <a:spLocks noGrp="1"/>
          </p:cNvSpPr>
          <p:nvPr>
            <p:ph sz="half" idx="2"/>
          </p:nvPr>
        </p:nvSpPr>
        <p:spPr>
          <a:xfrm>
            <a:off x="6400800" y="1725440"/>
            <a:ext cx="3810000" cy="508793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200" dirty="0">
                <a:latin typeface="Constantia" panose="02030602050306030303" pitchFamily="18" charset="0"/>
                <a:cs typeface="Times New Roman" panose="02020603050405020304" pitchFamily="18" charset="0"/>
              </a:rPr>
              <a:t>Dezavantajları: </a:t>
            </a:r>
          </a:p>
          <a:p>
            <a:pPr eaLnBrk="1" hangingPunct="1"/>
            <a:r>
              <a:rPr lang="tr-TR" sz="22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Populasyondaki</a:t>
            </a:r>
            <a:r>
              <a:rPr lang="tr-TR" sz="2200" dirty="0">
                <a:latin typeface="Constantia" panose="02030602050306030303" pitchFamily="18" charset="0"/>
                <a:cs typeface="Times New Roman" panose="02020603050405020304" pitchFamily="18" charset="0"/>
              </a:rPr>
              <a:t> bireyleri listelemek gerekir.</a:t>
            </a:r>
          </a:p>
          <a:p>
            <a:pPr eaLnBrk="1" hangingPunct="1"/>
            <a:r>
              <a:rPr lang="tr-TR" sz="22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Populasyondaki</a:t>
            </a:r>
            <a:r>
              <a:rPr lang="tr-TR" sz="2200" dirty="0">
                <a:latin typeface="Constantia" panose="02030602050306030303" pitchFamily="18" charset="0"/>
                <a:cs typeface="Times New Roman" panose="02020603050405020304" pitchFamily="18" charset="0"/>
              </a:rPr>
              <a:t> birey sayısı çok olduğunda kullanılması uygun değildir.</a:t>
            </a:r>
          </a:p>
          <a:p>
            <a:pPr eaLnBrk="1" hangingPunct="1"/>
            <a:r>
              <a:rPr lang="tr-TR" sz="22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Populasyondaki</a:t>
            </a:r>
            <a:r>
              <a:rPr lang="tr-TR" sz="2200" dirty="0">
                <a:latin typeface="Constantia" panose="02030602050306030303" pitchFamily="18" charset="0"/>
                <a:cs typeface="Times New Roman" panose="02020603050405020304" pitchFamily="18" charset="0"/>
              </a:rPr>
              <a:t> bireyleri belirli bazı özelliklere göre sınıflayamaz.</a:t>
            </a:r>
          </a:p>
          <a:p>
            <a:pPr eaLnBrk="1" hangingPunct="1"/>
            <a:r>
              <a:rPr lang="tr-TR" sz="22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Populasyon</a:t>
            </a:r>
            <a:r>
              <a:rPr lang="tr-TR" sz="2200" dirty="0">
                <a:latin typeface="Constantia" panose="02030602050306030303" pitchFamily="18" charset="0"/>
                <a:cs typeface="Times New Roman" panose="02020603050405020304" pitchFamily="18" charset="0"/>
              </a:rPr>
              <a:t> heterojen yapı gösteriyorsa </a:t>
            </a:r>
            <a:r>
              <a:rPr lang="tr-TR" sz="22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varyans</a:t>
            </a:r>
            <a:r>
              <a:rPr lang="tr-TR" sz="2200" dirty="0">
                <a:latin typeface="Constantia" panose="02030602050306030303" pitchFamily="18" charset="0"/>
                <a:cs typeface="Times New Roman" panose="02020603050405020304" pitchFamily="18" charset="0"/>
              </a:rPr>
              <a:t> büyük olacaktır. 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321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788</Words>
  <Application>Microsoft Office PowerPoint</Application>
  <PresentationFormat>Geniş ekran</PresentationFormat>
  <Paragraphs>168</Paragraphs>
  <Slides>22</Slides>
  <Notes>22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31" baseType="lpstr">
      <vt:lpstr>Arial</vt:lpstr>
      <vt:lpstr>Bell MT</vt:lpstr>
      <vt:lpstr>Calibri</vt:lpstr>
      <vt:lpstr>Calibri Light</vt:lpstr>
      <vt:lpstr>Constantia</vt:lpstr>
      <vt:lpstr>Corbel</vt:lpstr>
      <vt:lpstr>Times New Roman</vt:lpstr>
      <vt:lpstr>Wingdings</vt:lpstr>
      <vt:lpstr>Office Teması</vt:lpstr>
      <vt:lpstr>ANT 339 İSTATİSTİĞE GİRİŞ   IV. HAFTA</vt:lpstr>
      <vt:lpstr>TEMEL TANIMLAR</vt:lpstr>
      <vt:lpstr>İstatistiğin genel adımları: </vt:lpstr>
      <vt:lpstr>PowerPoint Sunusu</vt:lpstr>
      <vt:lpstr>PowerPoint Sunusu</vt:lpstr>
      <vt:lpstr>Örnekleme Yöntemleri</vt:lpstr>
      <vt:lpstr>Olasılıklı Örnekleme</vt:lpstr>
      <vt:lpstr>Basit Rassal Örnekleme</vt:lpstr>
      <vt:lpstr>Basit Rassal Örnekleme</vt:lpstr>
      <vt:lpstr>Sistematik Örnekleme</vt:lpstr>
      <vt:lpstr>Sistematik Örnekleme</vt:lpstr>
      <vt:lpstr>Tabakalama Yöntemi ile Örnekleme</vt:lpstr>
      <vt:lpstr>Tabakalama Yöntemi ile Örnekleme</vt:lpstr>
      <vt:lpstr>Kümeleme Yöntemi ile Örnekleme</vt:lpstr>
      <vt:lpstr>Kümeleme Yöntemi ile Örnekleme</vt:lpstr>
      <vt:lpstr>Kümeleme Yöntemi ile Örnekleme</vt:lpstr>
      <vt:lpstr>Çok Aşamalı Örnekleme</vt:lpstr>
      <vt:lpstr>Olasılıklı Olmayan Örnekleme Yöntemleri </vt:lpstr>
      <vt:lpstr>Gelişigüzel örnekleme</vt:lpstr>
      <vt:lpstr>Kanısal örnekleme</vt:lpstr>
      <vt:lpstr>Kota örnekleme</vt:lpstr>
      <vt:lpstr>Kartopu örnekleme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 339 İSTATİSTİĞE GİRİŞ   IV. HAFTA</dc:title>
  <dc:creator>Başak</dc:creator>
  <cp:lastModifiedBy>Başak</cp:lastModifiedBy>
  <cp:revision>2</cp:revision>
  <dcterms:created xsi:type="dcterms:W3CDTF">2020-02-11T07:40:19Z</dcterms:created>
  <dcterms:modified xsi:type="dcterms:W3CDTF">2020-02-11T07:42:13Z</dcterms:modified>
</cp:coreProperties>
</file>