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88" r:id="rId4"/>
    <p:sldId id="291" r:id="rId5"/>
    <p:sldId id="293" r:id="rId6"/>
    <p:sldId id="294" r:id="rId7"/>
    <p:sldId id="295" r:id="rId8"/>
    <p:sldId id="292" r:id="rId9"/>
    <p:sldId id="297" r:id="rId10"/>
    <p:sldId id="298" r:id="rId11"/>
    <p:sldId id="299" r:id="rId12"/>
    <p:sldId id="300" r:id="rId13"/>
    <p:sldId id="296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lang="tr-TR" sz="1600" dirty="0" err="1" smtClean="0">
                <a:ea typeface="+mj-ea"/>
                <a:cs typeface="+mj-cs"/>
              </a:rPr>
              <a:t>Öğr</a:t>
            </a:r>
            <a:r>
              <a:rPr lang="tr-TR" sz="1600" dirty="0" smtClean="0">
                <a:ea typeface="+mj-ea"/>
                <a:cs typeface="+mj-cs"/>
              </a:rPr>
              <a:t>. Üyesi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2" name="Yuvarlatılmış Çapraz Köşeli Dikdörtgen 1"/>
          <p:cNvSpPr/>
          <p:nvPr/>
        </p:nvSpPr>
        <p:spPr>
          <a:xfrm>
            <a:off x="454018" y="1628800"/>
            <a:ext cx="3816424" cy="2808312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NİCEL &gt; Amaç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Genelleme 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Tahmin 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İleriye yönelik bir tahminde bulunma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Nedensellik </a:t>
            </a:r>
            <a:r>
              <a:rPr lang="tr-TR" sz="1600" dirty="0">
                <a:latin typeface="Book Antiqua" panose="02040602050305030304" pitchFamily="18" charset="0"/>
              </a:rPr>
              <a:t>ilişkisini açıklama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Belli bir sayıya indirgenen değişkenler daha sonra belli bir nedensellik ilişkisine </a:t>
            </a:r>
            <a:r>
              <a:rPr lang="tr-TR" sz="1600" dirty="0" smtClean="0">
                <a:latin typeface="Book Antiqua" panose="02040602050305030304" pitchFamily="18" charset="0"/>
              </a:rPr>
              <a:t>odaklanır.</a:t>
            </a:r>
            <a:endParaRPr lang="en-US" sz="1600" dirty="0">
              <a:latin typeface="Book Antiqua" panose="02040602050305030304" pitchFamily="18" charset="0"/>
            </a:endParaRPr>
          </a:p>
          <a:p>
            <a:pPr algn="ctr"/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8" name="Yuvarlatılmış Çapraz Köşeli Dikdörtgen 7"/>
          <p:cNvSpPr/>
          <p:nvPr/>
        </p:nvSpPr>
        <p:spPr>
          <a:xfrm>
            <a:off x="4748791" y="1556792"/>
            <a:ext cx="3814856" cy="2880320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600" b="1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NİTEL </a:t>
            </a:r>
            <a:r>
              <a:rPr lang="tr-TR" sz="1600" b="1" dirty="0">
                <a:latin typeface="Book Antiqua" panose="02040602050305030304" pitchFamily="18" charset="0"/>
              </a:rPr>
              <a:t>&gt; </a:t>
            </a:r>
            <a:r>
              <a:rPr lang="tr-TR" sz="1600" b="1" dirty="0" smtClean="0">
                <a:latin typeface="Book Antiqua" panose="02040602050305030304" pitchFamily="18" charset="0"/>
              </a:rPr>
              <a:t>Amaç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Derinlemesine </a:t>
            </a:r>
            <a:r>
              <a:rPr lang="tr-TR" sz="1600" dirty="0">
                <a:latin typeface="Book Antiqua" panose="02040602050305030304" pitchFamily="18" charset="0"/>
              </a:rPr>
              <a:t>betimleme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Yorumlama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Bir duruma yönelik ilişkiler ağını sistematik yaklaşımla </a:t>
            </a:r>
            <a:r>
              <a:rPr lang="tr-TR" sz="1600" dirty="0" smtClean="0">
                <a:latin typeface="Book Antiqua" panose="02040602050305030304" pitchFamily="18" charset="0"/>
              </a:rPr>
              <a:t>belirler.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Aktörlerin </a:t>
            </a:r>
            <a:r>
              <a:rPr lang="tr-TR" sz="1600" dirty="0">
                <a:latin typeface="Book Antiqua" panose="02040602050305030304" pitchFamily="18" charset="0"/>
              </a:rPr>
              <a:t>perspektiflerini anlama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Bir duruma dahil olan bireylerin algı ve bakış açılarını </a:t>
            </a:r>
            <a:r>
              <a:rPr lang="tr-TR" sz="1600" dirty="0" smtClean="0">
                <a:latin typeface="Book Antiqua" panose="02040602050305030304" pitchFamily="18" charset="0"/>
              </a:rPr>
              <a:t>yorumlar.</a:t>
            </a:r>
            <a:endParaRPr lang="en-US" sz="1600" dirty="0">
              <a:latin typeface="Book Antiqua" panose="02040602050305030304" pitchFamily="18" charset="0"/>
            </a:endParaRPr>
          </a:p>
          <a:p>
            <a:pPr algn="ctr"/>
            <a:endParaRPr lang="en-US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31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2" name="Yuvarlatılmış Çapraz Köşeli Dikdörtgen 1"/>
          <p:cNvSpPr/>
          <p:nvPr/>
        </p:nvSpPr>
        <p:spPr>
          <a:xfrm>
            <a:off x="348454" y="1628800"/>
            <a:ext cx="4151538" cy="4464496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NİCEL &gt; Yaklaşım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Kuram </a:t>
            </a:r>
            <a:r>
              <a:rPr lang="tr-TR" sz="1400" dirty="0">
                <a:latin typeface="Book Antiqua" panose="02040602050305030304" pitchFamily="18" charset="0"/>
              </a:rPr>
              <a:t>ve denence ile başlar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 err="1">
                <a:latin typeface="Book Antiqua" panose="02040602050305030304" pitchFamily="18" charset="0"/>
              </a:rPr>
              <a:t>Tümdengelimcidir</a:t>
            </a:r>
            <a:r>
              <a:rPr lang="tr-TR" sz="1400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Deney</a:t>
            </a:r>
            <a:r>
              <a:rPr lang="tr-TR" sz="1400" dirty="0">
                <a:latin typeface="Book Antiqua" panose="02040602050305030304" pitchFamily="18" charset="0"/>
              </a:rPr>
              <a:t>, manipülasyon ve kontrol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>
                <a:latin typeface="Book Antiqua" panose="02040602050305030304" pitchFamily="18" charset="0"/>
              </a:rPr>
              <a:t>Kontrollü deneysel ortamlar ve ölçmeye olanak verecek yarı deneysel araştırma desenleri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>
                <a:latin typeface="Book Antiqua" panose="02040602050305030304" pitchFamily="18" charset="0"/>
              </a:rPr>
              <a:t>Belirli değişkenleri kasıtlı olarak değiştirerek deneklerin üzerindeki etkisini araştırır (deney-kontrol grupları)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>
                <a:latin typeface="Book Antiqua" panose="02040602050305030304" pitchFamily="18" charset="0"/>
              </a:rPr>
              <a:t>Manipülasyon ve kontrol </a:t>
            </a:r>
            <a:r>
              <a:rPr lang="tr-TR" sz="1400" dirty="0" smtClean="0">
                <a:latin typeface="Book Antiqua" panose="02040602050305030304" pitchFamily="18" charset="0"/>
              </a:rPr>
              <a:t>vazgeçilmezdir.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Standardize </a:t>
            </a:r>
            <a:r>
              <a:rPr lang="tr-TR" sz="1400" dirty="0">
                <a:latin typeface="Book Antiqua" panose="02040602050305030304" pitchFamily="18" charset="0"/>
              </a:rPr>
              <a:t>edilmiş veri toplama araçları kullanma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Parçaların </a:t>
            </a:r>
            <a:r>
              <a:rPr lang="tr-TR" sz="1400" dirty="0">
                <a:latin typeface="Book Antiqua" panose="02040602050305030304" pitchFamily="18" charset="0"/>
              </a:rPr>
              <a:t>analizi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Uzlaşma </a:t>
            </a:r>
            <a:r>
              <a:rPr lang="tr-TR" sz="1400" dirty="0">
                <a:latin typeface="Book Antiqua" panose="02040602050305030304" pitchFamily="18" charset="0"/>
              </a:rPr>
              <a:t>ve norm arayışı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Verilerin </a:t>
            </a:r>
            <a:r>
              <a:rPr lang="tr-TR" sz="1400" dirty="0">
                <a:latin typeface="Book Antiqua" panose="02040602050305030304" pitchFamily="18" charset="0"/>
              </a:rPr>
              <a:t>sayısal göstergelere </a:t>
            </a:r>
            <a:r>
              <a:rPr lang="tr-TR" sz="1400" dirty="0" smtClean="0">
                <a:latin typeface="Book Antiqua" panose="02040602050305030304" pitchFamily="18" charset="0"/>
              </a:rPr>
              <a:t>indirgenmesi.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10" name="Yuvarlatılmış Çapraz Köşeli Dikdörtgen 9"/>
          <p:cNvSpPr/>
          <p:nvPr/>
        </p:nvSpPr>
        <p:spPr>
          <a:xfrm>
            <a:off x="4714876" y="2276872"/>
            <a:ext cx="3786214" cy="3312368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NİTEL &gt; Yaklaşım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Kuram </a:t>
            </a:r>
            <a:r>
              <a:rPr lang="tr-TR" sz="1400" dirty="0">
                <a:latin typeface="Book Antiqua" panose="02040602050305030304" pitchFamily="18" charset="0"/>
              </a:rPr>
              <a:t>ve denence ile biter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 err="1">
                <a:latin typeface="Book Antiqua" panose="02040602050305030304" pitchFamily="18" charset="0"/>
              </a:rPr>
              <a:t>Tümevarımcıdır</a:t>
            </a:r>
            <a:r>
              <a:rPr lang="tr-TR" sz="1400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Kendi </a:t>
            </a:r>
            <a:r>
              <a:rPr lang="tr-TR" sz="1400" dirty="0">
                <a:latin typeface="Book Antiqua" panose="02040602050305030304" pitchFamily="18" charset="0"/>
              </a:rPr>
              <a:t>bütünlüğü içinde doğal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/>
            <a:r>
              <a:rPr lang="tr-TR" sz="1400" dirty="0">
                <a:latin typeface="Book Antiqua" panose="02040602050305030304" pitchFamily="18" charset="0"/>
              </a:rPr>
              <a:t>Duruma özgü koşullara müdahale </a:t>
            </a:r>
            <a:r>
              <a:rPr lang="tr-TR" sz="1400" dirty="0" smtClean="0">
                <a:latin typeface="Book Antiqua" panose="02040602050305030304" pitchFamily="18" charset="0"/>
              </a:rPr>
              <a:t>edilemez.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Araştırmacının </a:t>
            </a:r>
            <a:r>
              <a:rPr lang="tr-TR" sz="1400" dirty="0">
                <a:latin typeface="Book Antiqua" panose="02040602050305030304" pitchFamily="18" charset="0"/>
              </a:rPr>
              <a:t>kendisi veri toplama aracı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Örüntülerin </a:t>
            </a:r>
            <a:r>
              <a:rPr lang="tr-TR" sz="1400" dirty="0">
                <a:latin typeface="Book Antiqua" panose="02040602050305030304" pitchFamily="18" charset="0"/>
              </a:rPr>
              <a:t>ortaya çıkarılması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</a:t>
            </a:r>
            <a:r>
              <a:rPr lang="tr-TR" sz="1400" dirty="0" err="1" smtClean="0">
                <a:latin typeface="Book Antiqua" panose="02040602050305030304" pitchFamily="18" charset="0"/>
              </a:rPr>
              <a:t>Çokluluk</a:t>
            </a:r>
            <a:r>
              <a:rPr lang="tr-TR" sz="1400" dirty="0" smtClean="0">
                <a:latin typeface="Book Antiqua" panose="02040602050305030304" pitchFamily="18" charset="0"/>
              </a:rPr>
              <a:t> </a:t>
            </a:r>
            <a:r>
              <a:rPr lang="tr-TR" sz="1400" dirty="0">
                <a:latin typeface="Book Antiqua" panose="02040602050305030304" pitchFamily="18" charset="0"/>
              </a:rPr>
              <a:t>ve farklılık arayışı</a:t>
            </a:r>
            <a:endParaRPr lang="en-US" sz="1400" dirty="0">
              <a:latin typeface="Book Antiqua" panose="02040602050305030304" pitchFamily="18" charset="0"/>
            </a:endParaRP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- Verinin </a:t>
            </a:r>
            <a:r>
              <a:rPr lang="tr-TR" sz="1400" dirty="0">
                <a:latin typeface="Book Antiqua" panose="02040602050305030304" pitchFamily="18" charset="0"/>
              </a:rPr>
              <a:t>bütün derinlik ve zenginliği içinde betimlenmesi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endParaRPr lang="en-US" sz="1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2" name="Yuvarlatılmış Çapraz Köşeli Dikdörtgen 1"/>
          <p:cNvSpPr/>
          <p:nvPr/>
        </p:nvSpPr>
        <p:spPr>
          <a:xfrm>
            <a:off x="788124" y="1844824"/>
            <a:ext cx="6160139" cy="9001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NİCEL &gt; Araştırmacının Rolü </a:t>
            </a:r>
          </a:p>
          <a:p>
            <a:pPr algn="ctr"/>
            <a:endParaRPr lang="en-US" sz="1600" dirty="0">
              <a:latin typeface="Book Antiqua" panose="02040602050305030304" pitchFamily="18" charset="0"/>
            </a:endParaRPr>
          </a:p>
          <a:p>
            <a:pPr lvl="0" algn="ctr"/>
            <a:r>
              <a:rPr lang="tr-TR" dirty="0">
                <a:latin typeface="Book Antiqua" panose="02040602050305030304" pitchFamily="18" charset="0"/>
              </a:rPr>
              <a:t>Olay ve olguların dışında, yansız ve nesnel</a:t>
            </a:r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10" name="Yuvarlatılmış Çapraz Köşeli Dikdörtgen 9"/>
          <p:cNvSpPr/>
          <p:nvPr/>
        </p:nvSpPr>
        <p:spPr>
          <a:xfrm>
            <a:off x="785786" y="3789040"/>
            <a:ext cx="6306494" cy="108012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NİTEL &gt; </a:t>
            </a:r>
            <a:r>
              <a:rPr lang="tr-TR" sz="1600" b="1" dirty="0">
                <a:latin typeface="Book Antiqua" panose="02040602050305030304" pitchFamily="18" charset="0"/>
              </a:rPr>
              <a:t>Araştırmacının </a:t>
            </a:r>
            <a:r>
              <a:rPr lang="tr-TR" sz="1600" b="1" dirty="0" smtClean="0">
                <a:latin typeface="Book Antiqua" panose="02040602050305030304" pitchFamily="18" charset="0"/>
              </a:rPr>
              <a:t>Rolü</a:t>
            </a:r>
          </a:p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 </a:t>
            </a:r>
          </a:p>
          <a:p>
            <a:pPr algn="ctr"/>
            <a:r>
              <a:rPr lang="tr-TR" dirty="0">
                <a:latin typeface="Book Antiqua" panose="02040602050305030304" pitchFamily="18" charset="0"/>
              </a:rPr>
              <a:t>Olay ve olgulara dahil, öznel perspektifi olan ve </a:t>
            </a:r>
            <a:r>
              <a:rPr lang="tr-TR" dirty="0" err="1">
                <a:latin typeface="Book Antiqua" panose="02040602050305030304" pitchFamily="18" charset="0"/>
              </a:rPr>
              <a:t>empatik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0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endParaRPr lang="en-US" dirty="0"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2" name="Çapraz Köşesi Kesik Dikdörtgen 1"/>
          <p:cNvSpPr/>
          <p:nvPr/>
        </p:nvSpPr>
        <p:spPr>
          <a:xfrm>
            <a:off x="500034" y="1484784"/>
            <a:ext cx="4359998" cy="2016224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r-TR" sz="1400" b="1" dirty="0" smtClean="0">
              <a:latin typeface="Book Antiqua" panose="02040602050305030304" pitchFamily="18" charset="0"/>
            </a:endParaRPr>
          </a:p>
          <a:p>
            <a:r>
              <a:rPr lang="tr-TR" sz="1400" b="1" dirty="0" smtClean="0">
                <a:latin typeface="Book Antiqua" panose="02040602050305030304" pitchFamily="18" charset="0"/>
              </a:rPr>
              <a:t>Nitel Araştırmanın Avantajları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lvl="0" indent="-285750">
              <a:buFontTx/>
              <a:buChar char="-"/>
            </a:pPr>
            <a:r>
              <a:rPr lang="en-US" sz="1400" dirty="0" err="1" smtClean="0">
                <a:latin typeface="Book Antiqua" panose="02040602050305030304" pitchFamily="18" charset="0"/>
              </a:rPr>
              <a:t>Özel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durumların</a:t>
            </a:r>
            <a:r>
              <a:rPr lang="en-US" sz="1400" dirty="0">
                <a:latin typeface="Book Antiqua" panose="02040602050305030304" pitchFamily="18" charset="0"/>
              </a:rPr>
              <a:t> “</a:t>
            </a:r>
            <a:r>
              <a:rPr lang="en-US" sz="1400" dirty="0" err="1">
                <a:latin typeface="Book Antiqua" panose="02040602050305030304" pitchFamily="18" charset="0"/>
              </a:rPr>
              <a:t>tüm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gerçekliğini</a:t>
            </a:r>
            <a:r>
              <a:rPr lang="en-US" sz="1400" dirty="0">
                <a:latin typeface="Book Antiqua" panose="02040602050305030304" pitchFamily="18" charset="0"/>
              </a:rPr>
              <a:t>” </a:t>
            </a:r>
            <a:r>
              <a:rPr lang="en-US" sz="1400" dirty="0" err="1" smtClean="0">
                <a:latin typeface="Book Antiqua" panose="02040602050305030304" pitchFamily="18" charset="0"/>
              </a:rPr>
              <a:t>yansıtır</a:t>
            </a:r>
            <a:r>
              <a:rPr lang="en-US" sz="1400" dirty="0" smtClean="0">
                <a:latin typeface="Book Antiqua" panose="02040602050305030304" pitchFamily="18" charset="0"/>
              </a:rPr>
              <a:t>.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0" indent="-285750">
              <a:buFontTx/>
              <a:buChar char="-"/>
            </a:pPr>
            <a:r>
              <a:rPr lang="en-US" sz="1400" dirty="0" err="1" smtClean="0">
                <a:latin typeface="Book Antiqua" panose="02040602050305030304" pitchFamily="18" charset="0"/>
              </a:rPr>
              <a:t>Sonuçları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ile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kuramların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üretilmesini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kolaylaştırır</a:t>
            </a:r>
            <a:r>
              <a:rPr lang="en-US" sz="1400" dirty="0" smtClean="0">
                <a:latin typeface="Book Antiqua" panose="02040602050305030304" pitchFamily="18" charset="0"/>
              </a:rPr>
              <a:t>.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0" indent="-285750">
              <a:buFontTx/>
              <a:buChar char="-"/>
            </a:pPr>
            <a:r>
              <a:rPr lang="en-US" sz="1400" dirty="0" err="1" smtClean="0">
                <a:latin typeface="Book Antiqua" panose="02040602050305030304" pitchFamily="18" charset="0"/>
              </a:rPr>
              <a:t>Ortamdaki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çok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farklı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faktörlerin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anlaşılmasını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sağlar</a:t>
            </a:r>
            <a:r>
              <a:rPr lang="en-US" sz="1400" dirty="0" smtClean="0">
                <a:latin typeface="Book Antiqua" panose="02040602050305030304" pitchFamily="18" charset="0"/>
              </a:rPr>
              <a:t>.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0" indent="-285750">
              <a:buFontTx/>
              <a:buChar char="-"/>
            </a:pPr>
            <a:r>
              <a:rPr lang="en-US" sz="1400" dirty="0" err="1" smtClean="0">
                <a:latin typeface="Book Antiqua" panose="02040602050305030304" pitchFamily="18" charset="0"/>
              </a:rPr>
              <a:t>Araştırmanın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sonuçlarının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uygulanabilirliği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tr-TR" sz="1400" dirty="0" smtClean="0">
                <a:latin typeface="Book Antiqua" panose="02040602050305030304" pitchFamily="18" charset="0"/>
              </a:rPr>
              <a:t> </a:t>
            </a:r>
          </a:p>
          <a:p>
            <a:pPr lvl="0"/>
            <a:r>
              <a:rPr lang="tr-TR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 smtClean="0">
                <a:latin typeface="Book Antiqua" panose="02040602050305030304" pitchFamily="18" charset="0"/>
              </a:rPr>
              <a:t>daha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yüksektir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8" name="Çapraz Köşesi Kesik Dikdörtgen 7"/>
          <p:cNvSpPr/>
          <p:nvPr/>
        </p:nvSpPr>
        <p:spPr>
          <a:xfrm>
            <a:off x="4500562" y="4005064"/>
            <a:ext cx="4359998" cy="1512168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r-TR" sz="1400" b="1" dirty="0" smtClean="0">
              <a:latin typeface="Book Antiqua" panose="02040602050305030304" pitchFamily="18" charset="0"/>
            </a:endParaRPr>
          </a:p>
          <a:p>
            <a:r>
              <a:rPr lang="tr-TR" sz="1400" b="1" dirty="0" smtClean="0">
                <a:latin typeface="Book Antiqua" panose="02040602050305030304" pitchFamily="18" charset="0"/>
              </a:rPr>
              <a:t>Nitel Araştırmanın </a:t>
            </a:r>
            <a:r>
              <a:rPr lang="tr-TR" sz="1400" b="1" dirty="0" err="1">
                <a:latin typeface="Book Antiqua" panose="02040602050305030304" pitchFamily="18" charset="0"/>
              </a:rPr>
              <a:t>D</a:t>
            </a:r>
            <a:r>
              <a:rPr lang="tr-TR" sz="1400" b="1" dirty="0" err="1" smtClean="0">
                <a:latin typeface="Book Antiqua" panose="02040602050305030304" pitchFamily="18" charset="0"/>
              </a:rPr>
              <a:t>ezvantajları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Deneklerin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yaşadıkları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deneyimleri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olduğu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şekliyle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ifade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etmeleri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zordur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  <a:endParaRPr lang="tr-TR" sz="1400" dirty="0">
              <a:latin typeface="Book Antiqua" panose="02040602050305030304" pitchFamily="18" charset="0"/>
            </a:endParaRP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Verilerin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analizinde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bireylerin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sahip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oldukları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önyargı</a:t>
            </a:r>
            <a:r>
              <a:rPr lang="en-US" sz="1400" dirty="0">
                <a:latin typeface="Book Antiqua" panose="02040602050305030304" pitchFamily="18" charset="0"/>
              </a:rPr>
              <a:t> da </a:t>
            </a:r>
            <a:r>
              <a:rPr lang="en-US" sz="1400" dirty="0" err="1">
                <a:latin typeface="Book Antiqua" panose="02040602050305030304" pitchFamily="18" charset="0"/>
              </a:rPr>
              <a:t>yer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alır</a:t>
            </a:r>
            <a:r>
              <a:rPr lang="en-US" sz="1400" dirty="0">
                <a:latin typeface="Book Antiqua" panose="02040602050305030304" pitchFamily="18" charset="0"/>
              </a:rPr>
              <a:t>.  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9" name="Çapraz Köşesi Kesik Dikdörtgen 8"/>
          <p:cNvSpPr/>
          <p:nvPr/>
        </p:nvSpPr>
        <p:spPr>
          <a:xfrm>
            <a:off x="5148063" y="1484784"/>
            <a:ext cx="3538737" cy="2016224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r-TR" sz="1400" b="1" dirty="0" smtClean="0">
              <a:latin typeface="Book Antiqua" panose="02040602050305030304" pitchFamily="18" charset="0"/>
            </a:endParaRPr>
          </a:p>
          <a:p>
            <a:r>
              <a:rPr lang="tr-TR" sz="1400" b="1" dirty="0" smtClean="0">
                <a:latin typeface="Book Antiqua" panose="02040602050305030304" pitchFamily="18" charset="0"/>
              </a:rPr>
              <a:t>Nicel Araştırmanın Avantajları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Genelleştirilebilir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sonuçlar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üretilir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Farklı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gruplar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arasında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karşılaştırma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yapılabilir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Kuramların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doğruluk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derecesi</a:t>
            </a:r>
            <a:r>
              <a:rPr lang="en-US" sz="1400" dirty="0">
                <a:latin typeface="Book Antiqua" panose="02040602050305030304" pitchFamily="18" charset="0"/>
              </a:rPr>
              <a:t> test </a:t>
            </a:r>
            <a:r>
              <a:rPr lang="en-US" sz="1400" dirty="0" err="1">
                <a:latin typeface="Book Antiqua" panose="02040602050305030304" pitchFamily="18" charset="0"/>
              </a:rPr>
              <a:t>edilir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Belirli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bir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yapı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içindeki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ilişkilerin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r>
              <a:rPr lang="tr-TR" sz="1400" dirty="0">
                <a:latin typeface="Book Antiqua" panose="02040602050305030304" pitchFamily="18" charset="0"/>
              </a:rPr>
              <a:t> </a:t>
            </a:r>
            <a:r>
              <a:rPr lang="tr-TR" sz="1400" dirty="0" smtClean="0">
                <a:latin typeface="Book Antiqua" panose="02040602050305030304" pitchFamily="18" charset="0"/>
              </a:rPr>
              <a:t>  </a:t>
            </a:r>
            <a:r>
              <a:rPr lang="en-US" sz="1400" dirty="0" err="1" smtClean="0">
                <a:latin typeface="Book Antiqua" panose="02040602050305030304" pitchFamily="18" charset="0"/>
              </a:rPr>
              <a:t>incelenmesine</a:t>
            </a:r>
            <a:r>
              <a:rPr lang="en-US" sz="1400" dirty="0" smtClean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yarar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10" name="Çapraz Köşesi Kesik Dikdörtgen 9"/>
          <p:cNvSpPr/>
          <p:nvPr/>
        </p:nvSpPr>
        <p:spPr>
          <a:xfrm>
            <a:off x="511075" y="3921371"/>
            <a:ext cx="3700885" cy="209991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r-TR" sz="1400" b="1" dirty="0" smtClean="0">
              <a:latin typeface="Book Antiqua" panose="02040602050305030304" pitchFamily="18" charset="0"/>
            </a:endParaRPr>
          </a:p>
          <a:p>
            <a:r>
              <a:rPr lang="tr-TR" sz="1400" b="1" dirty="0" smtClean="0">
                <a:latin typeface="Book Antiqua" panose="02040602050305030304" pitchFamily="18" charset="0"/>
              </a:rPr>
              <a:t>Nicel Araştırmanın </a:t>
            </a:r>
            <a:r>
              <a:rPr lang="tr-TR" sz="1400" b="1" dirty="0" err="1" smtClean="0">
                <a:latin typeface="Book Antiqua" panose="02040602050305030304" pitchFamily="18" charset="0"/>
              </a:rPr>
              <a:t>Dezvantajları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Mükemmel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örneklem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almak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güçtür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Yeteri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sayıda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veri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toplamak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güçtür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Mükemmel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ölçüm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şartları</a:t>
            </a:r>
            <a:r>
              <a:rPr lang="en-US" sz="1400" dirty="0">
                <a:latin typeface="Book Antiqua" panose="02040602050305030304" pitchFamily="18" charset="0"/>
              </a:rPr>
              <a:t> her zaman </a:t>
            </a:r>
            <a:r>
              <a:rPr lang="en-US" sz="1400" dirty="0" err="1">
                <a:latin typeface="Book Antiqua" panose="02040602050305030304" pitchFamily="18" charset="0"/>
              </a:rPr>
              <a:t>sağlanamaz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 err="1">
                <a:latin typeface="Book Antiqua" panose="02040602050305030304" pitchFamily="18" charset="0"/>
              </a:rPr>
              <a:t>Ölçme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aracı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önyargıyı</a:t>
            </a:r>
            <a:r>
              <a:rPr lang="en-US" sz="1400" dirty="0">
                <a:latin typeface="Book Antiqua" panose="02040602050305030304" pitchFamily="18" charset="0"/>
              </a:rPr>
              <a:t> da </a:t>
            </a:r>
            <a:r>
              <a:rPr lang="en-US" sz="1400" dirty="0" err="1">
                <a:latin typeface="Book Antiqua" panose="02040602050305030304" pitchFamily="18" charset="0"/>
              </a:rPr>
              <a:t>yansıtır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indent="-285750">
              <a:buFontTx/>
              <a:buChar char="-"/>
            </a:pPr>
            <a:r>
              <a:rPr lang="en-US" sz="1400" dirty="0">
                <a:latin typeface="Book Antiqua" panose="02040602050305030304" pitchFamily="18" charset="0"/>
              </a:rPr>
              <a:t>Model </a:t>
            </a:r>
            <a:r>
              <a:rPr lang="en-US" sz="1400" dirty="0" err="1">
                <a:latin typeface="Book Antiqua" panose="02040602050305030304" pitchFamily="18" charset="0"/>
              </a:rPr>
              <a:t>dışındaki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veriler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ile</a:t>
            </a:r>
            <a:r>
              <a:rPr lang="en-US" sz="1400" dirty="0">
                <a:latin typeface="Book Antiqua" panose="02040602050305030304" pitchFamily="18" charset="0"/>
              </a:rPr>
              <a:t> </a:t>
            </a:r>
            <a:r>
              <a:rPr lang="en-US" sz="1400" dirty="0" err="1">
                <a:latin typeface="Book Antiqua" panose="02040602050305030304" pitchFamily="18" charset="0"/>
              </a:rPr>
              <a:t>ilgilenmez</a:t>
            </a:r>
            <a:r>
              <a:rPr lang="en-US" sz="1400" dirty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64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pic>
        <p:nvPicPr>
          <p:cNvPr id="6" name="Picture 5" descr="8222554241_ec7bb96f6d_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857496"/>
            <a:ext cx="2250477" cy="178595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12160" y="2060848"/>
            <a:ext cx="2857520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1600" b="1" dirty="0" smtClean="0">
                <a:latin typeface="Book Antiqua" pitchFamily="18" charset="0"/>
              </a:rPr>
              <a:t>NİCEL (Quantative)</a:t>
            </a:r>
          </a:p>
          <a:p>
            <a:pPr algn="ctr">
              <a:buNone/>
            </a:pPr>
            <a:endParaRPr lang="tr-TR" sz="16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Tarama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Korelasyonel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Nedensel Karşılaştırma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Olgu Sunumu 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(Tek Denekli)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Meta-Analiz</a:t>
            </a:r>
          </a:p>
          <a:p>
            <a:pPr algn="ctr"/>
            <a:endParaRPr lang="tr-TR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262251" y="2060848"/>
            <a:ext cx="3000396" cy="27860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1600" b="1" dirty="0" smtClean="0">
                <a:latin typeface="Book Antiqua" pitchFamily="18" charset="0"/>
              </a:rPr>
              <a:t>NİTEL (Qualitative)</a:t>
            </a:r>
          </a:p>
          <a:p>
            <a:pPr algn="ctr">
              <a:buNone/>
            </a:pPr>
            <a:endParaRPr lang="tr-TR" sz="16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Etnografik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Tarihsel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Eylem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Olgubilimsel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Kuram Oluşturma Amaçlı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Durum Çalışması</a:t>
            </a:r>
          </a:p>
          <a:p>
            <a:pPr algn="ctr">
              <a:buNone/>
            </a:pPr>
            <a:r>
              <a:rPr lang="tr-TR" sz="1600" dirty="0" smtClean="0">
                <a:latin typeface="Book Antiqua" pitchFamily="18" charset="0"/>
              </a:rPr>
              <a:t>- Anlatı</a:t>
            </a:r>
          </a:p>
          <a:p>
            <a:pPr algn="ctr"/>
            <a:endParaRPr lang="tr-TR" sz="1600" dirty="0"/>
          </a:p>
        </p:txBody>
      </p:sp>
      <p:sp>
        <p:nvSpPr>
          <p:cNvPr id="10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91528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400" b="1" u="sng" dirty="0" smtClean="0">
                <a:latin typeface="Book Antiqua" panose="02040602050305030304" pitchFamily="18" charset="0"/>
              </a:rPr>
              <a:t>Nicel Araştırmalar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G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enel </a:t>
            </a:r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olarak </a:t>
            </a:r>
            <a:r>
              <a:rPr lang="tr-TR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tümdengelimcidir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h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am </a:t>
            </a:r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veri zenginliği ile daha çok 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ilgilidir.</a:t>
            </a:r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t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oplanan </a:t>
            </a:r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verilerden yola çıkarak genellemeler geliştirmeyi 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amaçlar.</a:t>
            </a:r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Gözlem ve ölçmelerin tekrarlanabildiği ve objektif yapıldığı 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araştırmalar</a:t>
            </a: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4" name="Dolu Çerçeve 3"/>
          <p:cNvSpPr/>
          <p:nvPr/>
        </p:nvSpPr>
        <p:spPr>
          <a:xfrm>
            <a:off x="1259632" y="4221088"/>
            <a:ext cx="6840760" cy="1656184"/>
          </a:xfrm>
          <a:prstGeom prst="beve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tr-TR" sz="1400" b="1" u="sng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b="1" u="sng" dirty="0" smtClean="0">
                <a:latin typeface="Book Antiqua" panose="02040602050305030304" pitchFamily="18" charset="0"/>
              </a:rPr>
              <a:t>Nicel Konu Seçimi</a:t>
            </a:r>
          </a:p>
          <a:p>
            <a:pPr marL="285750" lvl="0" indent="-2857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Çalışma </a:t>
            </a:r>
            <a:r>
              <a:rPr lang="tr-TR" sz="1400" dirty="0">
                <a:latin typeface="Book Antiqua" panose="02040602050305030304" pitchFamily="18" charset="0"/>
              </a:rPr>
              <a:t>tasarımı son haline gelmeden önce araştırma sorusu </a:t>
            </a:r>
            <a:r>
              <a:rPr lang="tr-TR" sz="1400" dirty="0" smtClean="0">
                <a:latin typeface="Book Antiqua" panose="02040602050305030304" pitchFamily="18" charset="0"/>
              </a:rPr>
              <a:t>daraltılır;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285750" lvl="0" indent="-2857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Araştırma </a:t>
            </a:r>
            <a:r>
              <a:rPr lang="tr-TR" sz="1400" dirty="0">
                <a:latin typeface="Book Antiqua" panose="02040602050305030304" pitchFamily="18" charset="0"/>
              </a:rPr>
              <a:t>sorusu test edilebilir bir varsayım geliştirme sürecinin bir basamağı olarak ve herhangi bir veri toplamadan önce çalışma tasarımına yön vermek için kullanılır.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400" b="1" u="sng" dirty="0" smtClean="0">
                <a:latin typeface="Book Antiqua" panose="02040602050305030304" pitchFamily="18" charset="0"/>
              </a:rPr>
              <a:t>Nitel Araştırmalar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Gözlem, görüşme ve </a:t>
            </a:r>
            <a:r>
              <a:rPr lang="tr-TR" sz="2000" dirty="0" smtClean="0">
                <a:latin typeface="Book Antiqua" panose="02040602050305030304" pitchFamily="18" charset="0"/>
              </a:rPr>
              <a:t>belge </a:t>
            </a:r>
            <a:r>
              <a:rPr lang="tr-TR" sz="2000" dirty="0">
                <a:latin typeface="Book Antiqua" panose="02040602050305030304" pitchFamily="18" charset="0"/>
              </a:rPr>
              <a:t>analizi gibi nitel veri toplama yöntemlerinin kullanıldığı, algıların ve olayların doğal ortamda gerçekçi ve bütüncül bir biçimde ortaya konmasına yönelik nitel bir sürecin izlendiği </a:t>
            </a:r>
            <a:r>
              <a:rPr lang="tr-TR" sz="2000" dirty="0" smtClean="0">
                <a:latin typeface="Book Antiqua" panose="02040602050305030304" pitchFamily="18" charset="0"/>
              </a:rPr>
              <a:t>araştırmadır.</a:t>
            </a:r>
          </a:p>
          <a:p>
            <a:pPr lvl="0" algn="just"/>
            <a:endParaRPr lang="en-US" sz="16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Kuram oluşturmayı temel alan bir anlayışla sosyal olguları bağlı bulundukları çevre içinde araştırır ve </a:t>
            </a:r>
            <a:r>
              <a:rPr lang="tr-TR" sz="2000" dirty="0" smtClean="0">
                <a:latin typeface="Book Antiqua" panose="02040602050305030304" pitchFamily="18" charset="0"/>
              </a:rPr>
              <a:t>anlar.</a:t>
            </a:r>
          </a:p>
          <a:p>
            <a:pPr lvl="0" algn="just"/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Bu nedenle araştırmacı </a:t>
            </a:r>
            <a:r>
              <a:rPr lang="tr-TR" sz="1800" dirty="0" smtClean="0">
                <a:latin typeface="Book Antiqua" panose="02040602050305030304" pitchFamily="18" charset="0"/>
              </a:rPr>
              <a:t>esnektir.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Verilere göre araştırma sürecini </a:t>
            </a:r>
            <a:r>
              <a:rPr lang="tr-TR" sz="1800" dirty="0" smtClean="0">
                <a:latin typeface="Book Antiqua" panose="02040602050305030304" pitchFamily="18" charset="0"/>
              </a:rPr>
              <a:t>biçimlendirir.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 err="1">
                <a:latin typeface="Book Antiqua" panose="02040602050305030304" pitchFamily="18" charset="0"/>
              </a:rPr>
              <a:t>Tümevarımlı</a:t>
            </a:r>
            <a:r>
              <a:rPr lang="tr-TR" sz="1800" dirty="0">
                <a:latin typeface="Book Antiqua" panose="02040602050305030304" pitchFamily="18" charset="0"/>
              </a:rPr>
              <a:t> yaklaşım </a:t>
            </a:r>
            <a:r>
              <a:rPr lang="tr-TR" sz="1800" dirty="0" smtClean="0">
                <a:latin typeface="Book Antiqua" panose="02040602050305030304" pitchFamily="18" charset="0"/>
              </a:rPr>
              <a:t>izler.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961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400" b="1" u="sng" dirty="0" smtClean="0">
                <a:latin typeface="Book Antiqua" panose="02040602050305030304" pitchFamily="18" charset="0"/>
              </a:rPr>
              <a:t>Nitel Araştırmalar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İnsanların doğal ortamlarında </a:t>
            </a:r>
            <a:r>
              <a:rPr lang="tr-TR" sz="2000" dirty="0" smtClean="0">
                <a:latin typeface="Book Antiqua" panose="02040602050305030304" pitchFamily="18" charset="0"/>
              </a:rPr>
              <a:t>incelenmesi</a:t>
            </a: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İnsanların nasıl yaşadıklarını, nasıl konuştuklarını, nasıl davrandıklarını ve neye nasıl tepki gösterdiklerinin incelenmesi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latin typeface="Book Antiqua" panose="02040602050305030304" pitchFamily="18" charset="0"/>
              </a:rPr>
              <a:t>Bulgulara sayısal verilerle ulaşmaz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Sosyal olay ve olgular bağlı oldukları çevre içinde </a:t>
            </a:r>
            <a:r>
              <a:rPr lang="tr-TR" sz="2000" dirty="0" smtClean="0">
                <a:latin typeface="Book Antiqua" panose="02040602050305030304" pitchFamily="18" charset="0"/>
              </a:rPr>
              <a:t>değerlendirilir.</a:t>
            </a: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Temel amaç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latin typeface="Book Antiqua" panose="02040602050305030304" pitchFamily="18" charset="0"/>
              </a:rPr>
              <a:t>Toplanan verilerden yola çıkarak sonuçlara ulaşmak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latin typeface="Book Antiqua" panose="02040602050305030304" pitchFamily="18" charset="0"/>
              </a:rPr>
              <a:t>Sonuçları birbiriyle ilişkilendirerek kuram oluşturmak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6843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400" b="1" u="sng" dirty="0" smtClean="0">
                <a:latin typeface="Book Antiqua" panose="02040602050305030304" pitchFamily="18" charset="0"/>
              </a:rPr>
              <a:t>Nitel Araştırmalarda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/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3 tür veri 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toplanır:</a:t>
            </a:r>
          </a:p>
          <a:p>
            <a:pPr lvl="1"/>
            <a:r>
              <a:rPr lang="tr-TR" sz="20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Çevresel </a:t>
            </a:r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veri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/>
            <a:r>
              <a:rPr lang="tr-TR" dirty="0">
                <a:latin typeface="Book Antiqua" panose="02040602050305030304" pitchFamily="18" charset="0"/>
              </a:rPr>
              <a:t>Araştırmanın yer aldığı sosyal, psikolojik, kültürel, demografik özelliklerle ilgili</a:t>
            </a:r>
            <a:endParaRPr lang="en-US" dirty="0">
              <a:latin typeface="Book Antiqua" panose="02040602050305030304" pitchFamily="18" charset="0"/>
            </a:endParaRPr>
          </a:p>
          <a:p>
            <a:pPr lvl="2"/>
            <a:r>
              <a:rPr lang="tr-TR" dirty="0">
                <a:latin typeface="Book Antiqua" panose="02040602050305030304" pitchFamily="18" charset="0"/>
              </a:rPr>
              <a:t>Sürece ve algılara temel oluşturur</a:t>
            </a:r>
            <a:endParaRPr lang="en-US" dirty="0">
              <a:latin typeface="Book Antiqua" panose="02040602050305030304" pitchFamily="18" charset="0"/>
            </a:endParaRPr>
          </a:p>
          <a:p>
            <a:pPr lvl="1"/>
            <a:endParaRPr lang="tr-TR" sz="2000" b="1" u="sng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/>
            <a:r>
              <a:rPr lang="tr-TR" sz="20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Süreçle </a:t>
            </a:r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ilgili veriler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/>
            <a:r>
              <a:rPr lang="tr-TR" dirty="0">
                <a:latin typeface="Book Antiqua" panose="02040602050305030304" pitchFamily="18" charset="0"/>
              </a:rPr>
              <a:t>Araştırma sürecinde neler olup bittiği ve bunların araştırma grubunu nasıl etkilediği ile ilgili</a:t>
            </a:r>
            <a:endParaRPr lang="en-US" dirty="0">
              <a:latin typeface="Book Antiqua" panose="02040602050305030304" pitchFamily="18" charset="0"/>
            </a:endParaRPr>
          </a:p>
          <a:p>
            <a:pPr lvl="1"/>
            <a:endParaRPr lang="tr-TR" sz="2000" b="1" u="sng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/>
            <a:r>
              <a:rPr lang="tr-TR" sz="20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Algılara </a:t>
            </a:r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ilişkin veriler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/>
            <a:r>
              <a:rPr lang="tr-TR" dirty="0">
                <a:latin typeface="Book Antiqua" panose="02040602050305030304" pitchFamily="18" charset="0"/>
              </a:rPr>
              <a:t>Araştırma grubunun sürece ilişkin düşünceleri</a:t>
            </a:r>
            <a:endParaRPr lang="en-US" dirty="0"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48958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400" b="1" u="sng" dirty="0" smtClean="0">
                <a:latin typeface="Book Antiqua" panose="02040602050305030304" pitchFamily="18" charset="0"/>
              </a:rPr>
              <a:t>Nitel Araştırmalarda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En sık kullanılan 3 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yöntem:</a:t>
            </a:r>
            <a:endParaRPr lang="en-US" sz="20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Görüşme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tr-TR" dirty="0">
                <a:latin typeface="Book Antiqua" panose="02040602050305030304" pitchFamily="18" charset="0"/>
              </a:rPr>
              <a:t>İnsanların deneyimleri, düşünceleri, görüşleri, duyguları, bilgileri</a:t>
            </a:r>
            <a:endParaRPr lang="en-US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Gözlem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tr-TR" dirty="0">
                <a:latin typeface="Book Antiqua" panose="02040602050305030304" pitchFamily="18" charset="0"/>
              </a:rPr>
              <a:t>İnsanların etkinlikleri, davranışları, kişiler arası karşılıklı etkileşim</a:t>
            </a:r>
            <a:endParaRPr lang="en-US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Yazılı </a:t>
            </a:r>
            <a:r>
              <a:rPr lang="tr-TR" sz="20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belge </a:t>
            </a:r>
            <a:r>
              <a:rPr lang="tr-TR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incelemesi</a:t>
            </a:r>
            <a:endParaRPr lang="en-US" sz="20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tr-TR" dirty="0">
                <a:latin typeface="Book Antiqua" panose="02040602050305030304" pitchFamily="18" charset="0"/>
              </a:rPr>
              <a:t>Belli bir </a:t>
            </a:r>
            <a:r>
              <a:rPr lang="tr-TR" dirty="0" smtClean="0">
                <a:latin typeface="Book Antiqua" panose="02040602050305030304" pitchFamily="18" charset="0"/>
              </a:rPr>
              <a:t>belgenin </a:t>
            </a:r>
            <a:r>
              <a:rPr lang="tr-TR" dirty="0">
                <a:latin typeface="Book Antiqua" panose="02040602050305030304" pitchFamily="18" charset="0"/>
              </a:rPr>
              <a:t>çözümlenmesi</a:t>
            </a:r>
            <a:endParaRPr lang="en-US" dirty="0">
              <a:latin typeface="Book Antiqua" panose="02040602050305030304" pitchFamily="18" charset="0"/>
            </a:endParaRPr>
          </a:p>
          <a:p>
            <a:pPr lvl="2" algn="just"/>
            <a:r>
              <a:rPr lang="tr-TR" dirty="0">
                <a:latin typeface="Book Antiqua" panose="02040602050305030304" pitchFamily="18" charset="0"/>
              </a:rPr>
              <a:t>Resmi ve örgütsel kayıtlar, raporlar, program kayıtları, kişisel </a:t>
            </a:r>
            <a:r>
              <a:rPr lang="tr-TR" dirty="0" smtClean="0">
                <a:latin typeface="Book Antiqua" panose="02040602050305030304" pitchFamily="18" charset="0"/>
              </a:rPr>
              <a:t>belgeler, </a:t>
            </a:r>
            <a:r>
              <a:rPr lang="tr-TR" dirty="0">
                <a:latin typeface="Book Antiqua" panose="02040602050305030304" pitchFamily="18" charset="0"/>
              </a:rPr>
              <a:t>açık ve sınırlandırılmamış sorulara verilen yanıtların kayıtları</a:t>
            </a:r>
            <a:endParaRPr lang="en-US" dirty="0"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26973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Nitel Araştırmalar</a:t>
            </a:r>
            <a:r>
              <a:rPr lang="tr-TR" sz="2000" dirty="0" smtClean="0">
                <a:latin typeface="Book Antiqua" panose="02040602050305030304" pitchFamily="18" charset="0"/>
              </a:rPr>
              <a:t>; </a:t>
            </a: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Araştırmacının kontrol edebileceği deneysel bir ortam söz konusu </a:t>
            </a:r>
            <a:r>
              <a:rPr lang="tr-TR" sz="2000" dirty="0" smtClean="0">
                <a:latin typeface="Book Antiqua" panose="02040602050305030304" pitchFamily="18" charset="0"/>
              </a:rPr>
              <a:t>değildir.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Her olay kendi ortamında </a:t>
            </a:r>
            <a:r>
              <a:rPr lang="tr-TR" sz="2000" dirty="0" smtClean="0">
                <a:latin typeface="Book Antiqua" panose="02040602050305030304" pitchFamily="18" charset="0"/>
              </a:rPr>
              <a:t>değerlendirilir.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Genelleme </a:t>
            </a:r>
            <a:r>
              <a:rPr lang="tr-TR" sz="2000" dirty="0" smtClean="0">
                <a:latin typeface="Book Antiqua" panose="02040602050305030304" pitchFamily="18" charset="0"/>
              </a:rPr>
              <a:t>yapılamaz.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Çalışma aynen </a:t>
            </a:r>
            <a:r>
              <a:rPr lang="tr-TR" sz="2000" dirty="0" smtClean="0">
                <a:latin typeface="Book Antiqua" panose="02040602050305030304" pitchFamily="18" charset="0"/>
              </a:rPr>
              <a:t>yinelenemez.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Gerçek yaşam sürekli 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değişir.</a:t>
            </a:r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4" name="Dolu Çerçeve 3"/>
          <p:cNvSpPr/>
          <p:nvPr/>
        </p:nvSpPr>
        <p:spPr>
          <a:xfrm>
            <a:off x="1259632" y="4221088"/>
            <a:ext cx="6840760" cy="1656184"/>
          </a:xfrm>
          <a:prstGeom prst="beve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tr-TR" sz="1200" b="1" u="sng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b="1" u="sng" dirty="0" smtClean="0">
                <a:latin typeface="Book Antiqua" panose="02040602050305030304" pitchFamily="18" charset="0"/>
              </a:rPr>
              <a:t>Nitel Konu Seçimi</a:t>
            </a:r>
          </a:p>
          <a:p>
            <a:pPr marL="285750" lvl="0" indent="-2857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Çoğunlukla belirsiz veya net olmayan araştırma sorusuyla başlar;</a:t>
            </a:r>
          </a:p>
          <a:p>
            <a:pPr marL="285750" lvl="0" indent="-2857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Konu daraltma çoğunlukla veri toplama sürecinde gerçekleşir;</a:t>
            </a:r>
          </a:p>
          <a:p>
            <a:pPr marL="285750" lvl="0" indent="-2857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Araştırma soruları genellikle verilerin incelenmesi sırasında kesinleştirilir.</a:t>
            </a:r>
            <a:endParaRPr lang="en-US" sz="1400" dirty="0" smtClean="0">
              <a:latin typeface="Book Antiqua" panose="02040602050305030304" pitchFamily="18" charset="0"/>
            </a:endParaRPr>
          </a:p>
          <a:p>
            <a:pPr algn="just"/>
            <a:endParaRPr lang="en-US" sz="1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49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ARAŞTIRMA Türleri: </a:t>
            </a:r>
            <a:r>
              <a:rPr lang="tr-TR" sz="2800" dirty="0" smtClean="0"/>
              <a:t>Nitel ve Nicel Araştırmalar</a:t>
            </a:r>
            <a:endParaRPr lang="tr-TR" sz="2800" b="1" dirty="0"/>
          </a:p>
        </p:txBody>
      </p:sp>
      <p:sp>
        <p:nvSpPr>
          <p:cNvPr id="2" name="Yuvarlatılmış Çapraz Köşeli Dikdörtgen 1"/>
          <p:cNvSpPr/>
          <p:nvPr/>
        </p:nvSpPr>
        <p:spPr>
          <a:xfrm>
            <a:off x="513328" y="1556792"/>
            <a:ext cx="3842648" cy="4600168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NİCEL &gt; Varsayım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Gerçeklik nesneldir.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Gerçeklik bizden bağımsız, bir işleyişi var, evrensel yasalar olarak </a:t>
            </a:r>
            <a:r>
              <a:rPr lang="tr-TR" sz="1600" dirty="0" smtClean="0">
                <a:latin typeface="Book Antiqua" panose="02040602050305030304" pitchFamily="18" charset="0"/>
              </a:rPr>
              <a:t>genelleştirilir.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Asıl </a:t>
            </a:r>
            <a:r>
              <a:rPr lang="tr-TR" sz="1600" dirty="0">
                <a:latin typeface="Book Antiqua" panose="02040602050305030304" pitchFamily="18" charset="0"/>
              </a:rPr>
              <a:t>olan </a:t>
            </a:r>
            <a:r>
              <a:rPr lang="tr-TR" sz="1600" dirty="0" smtClean="0">
                <a:latin typeface="Book Antiqua" panose="02040602050305030304" pitchFamily="18" charset="0"/>
              </a:rPr>
              <a:t>yöntemdir.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Örneklem, geçerlik, güvenilirlik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Konudan çok yöntem önemli  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Değişkenler </a:t>
            </a:r>
            <a:r>
              <a:rPr lang="tr-TR" sz="1600" dirty="0">
                <a:latin typeface="Book Antiqua" panose="02040602050305030304" pitchFamily="18" charset="0"/>
              </a:rPr>
              <a:t>kesin sınırlarıyla saptanabilir ve bu değişkenler arasındaki ilişkiler </a:t>
            </a:r>
            <a:r>
              <a:rPr lang="tr-TR" sz="1600" dirty="0" smtClean="0">
                <a:latin typeface="Book Antiqua" panose="02040602050305030304" pitchFamily="18" charset="0"/>
              </a:rPr>
              <a:t>ölçülebilir.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Nedensellik-”ne” sorusunu </a:t>
            </a:r>
            <a:r>
              <a:rPr lang="tr-TR" sz="1600" dirty="0" smtClean="0">
                <a:latin typeface="Book Antiqua" panose="02040602050305030304" pitchFamily="18" charset="0"/>
              </a:rPr>
              <a:t>yanıtlar.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Araştırmacı </a:t>
            </a:r>
            <a:r>
              <a:rPr lang="tr-TR" sz="1600" dirty="0">
                <a:latin typeface="Book Antiqua" panose="02040602050305030304" pitchFamily="18" charset="0"/>
              </a:rPr>
              <a:t>olay ve olgulara dışarıdan </a:t>
            </a:r>
            <a:r>
              <a:rPr lang="tr-TR" sz="1600" dirty="0" smtClean="0">
                <a:latin typeface="Book Antiqua" panose="02040602050305030304" pitchFamily="18" charset="0"/>
              </a:rPr>
              <a:t>bakar.</a:t>
            </a:r>
            <a:endParaRPr lang="en-US" sz="1600" dirty="0">
              <a:latin typeface="Book Antiqua" panose="02040602050305030304" pitchFamily="18" charset="0"/>
            </a:endParaRPr>
          </a:p>
          <a:p>
            <a:pPr algn="ctr"/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8" name="Yuvarlatılmış Çapraz Köşeli Dikdörtgen 7"/>
          <p:cNvSpPr/>
          <p:nvPr/>
        </p:nvSpPr>
        <p:spPr>
          <a:xfrm>
            <a:off x="4600064" y="1556792"/>
            <a:ext cx="4004384" cy="4600168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NİTEL </a:t>
            </a:r>
            <a:r>
              <a:rPr lang="tr-TR" sz="1600" b="1" dirty="0">
                <a:latin typeface="Book Antiqua" panose="02040602050305030304" pitchFamily="18" charset="0"/>
              </a:rPr>
              <a:t>&gt; </a:t>
            </a:r>
            <a:r>
              <a:rPr lang="tr-TR" sz="1600" b="1" dirty="0" smtClean="0">
                <a:latin typeface="Book Antiqua" panose="02040602050305030304" pitchFamily="18" charset="0"/>
              </a:rPr>
              <a:t>Varsayım </a:t>
            </a:r>
          </a:p>
          <a:p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Gerçeklik </a:t>
            </a:r>
            <a:r>
              <a:rPr lang="tr-TR" sz="1600" dirty="0">
                <a:latin typeface="Book Antiqua" panose="02040602050305030304" pitchFamily="18" charset="0"/>
              </a:rPr>
              <a:t>özneldir ve </a:t>
            </a:r>
            <a:r>
              <a:rPr lang="tr-TR" sz="1600" dirty="0" smtClean="0">
                <a:latin typeface="Book Antiqua" panose="02040602050305030304" pitchFamily="18" charset="0"/>
              </a:rPr>
              <a:t>oluşturulur.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Araştırmacı oluşturur, zaman ve kültür bağımlı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Asıl </a:t>
            </a:r>
            <a:r>
              <a:rPr lang="tr-TR" sz="1600" dirty="0">
                <a:latin typeface="Book Antiqua" panose="02040602050305030304" pitchFamily="18" charset="0"/>
              </a:rPr>
              <a:t>olan çalışılan </a:t>
            </a:r>
            <a:r>
              <a:rPr lang="tr-TR" sz="1600" dirty="0" smtClean="0">
                <a:latin typeface="Book Antiqua" panose="02040602050305030304" pitchFamily="18" charset="0"/>
              </a:rPr>
              <a:t>durumdur.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Olay ve olgular değişebilir, bu araştırmanın desenine de yansır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Değişkenler </a:t>
            </a:r>
            <a:r>
              <a:rPr lang="tr-TR" sz="1600" dirty="0">
                <a:latin typeface="Book Antiqua" panose="02040602050305030304" pitchFamily="18" charset="0"/>
              </a:rPr>
              <a:t>karmaşık ve iç içe geçmiştir ve bunlar arasındaki ilişkileri ölçmek </a:t>
            </a:r>
            <a:r>
              <a:rPr lang="tr-TR" sz="1600" dirty="0" smtClean="0">
                <a:latin typeface="Book Antiqua" panose="02040602050305030304" pitchFamily="18" charset="0"/>
              </a:rPr>
              <a:t>zordur.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Birbirinden ayrı, kopuk değildir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r>
              <a:rPr lang="tr-TR" sz="1600" dirty="0">
                <a:latin typeface="Book Antiqua" panose="02040602050305030304" pitchFamily="18" charset="0"/>
              </a:rPr>
              <a:t>Amaç ölçme değil, “nasıl” ve “neden” sorularını </a:t>
            </a:r>
            <a:r>
              <a:rPr lang="tr-TR" sz="1600" dirty="0" smtClean="0">
                <a:latin typeface="Book Antiqua" panose="02040602050305030304" pitchFamily="18" charset="0"/>
              </a:rPr>
              <a:t>yanıtlar.</a:t>
            </a:r>
            <a:endParaRPr lang="en-US" sz="1600" dirty="0">
              <a:latin typeface="Book Antiqua" panose="02040602050305030304" pitchFamily="18" charset="0"/>
            </a:endParaRPr>
          </a:p>
          <a:p>
            <a:pPr lvl="0"/>
            <a:r>
              <a:rPr lang="tr-TR" sz="1600" dirty="0" smtClean="0">
                <a:latin typeface="Book Antiqua" panose="02040602050305030304" pitchFamily="18" charset="0"/>
              </a:rPr>
              <a:t>- Araştırmacı </a:t>
            </a:r>
            <a:r>
              <a:rPr lang="tr-TR" sz="1600" dirty="0">
                <a:latin typeface="Book Antiqua" panose="02040602050305030304" pitchFamily="18" charset="0"/>
              </a:rPr>
              <a:t>olay ve olguları yakından izler, katılımcı bir tavır </a:t>
            </a:r>
            <a:r>
              <a:rPr lang="tr-TR" sz="1600" dirty="0" smtClean="0">
                <a:latin typeface="Book Antiqua" panose="02040602050305030304" pitchFamily="18" charset="0"/>
              </a:rPr>
              <a:t>geliştirir.</a:t>
            </a:r>
            <a:endParaRPr lang="en-US" sz="1600" dirty="0">
              <a:latin typeface="Book Antiqua" panose="02040602050305030304" pitchFamily="18" charset="0"/>
            </a:endParaRPr>
          </a:p>
          <a:p>
            <a:pPr algn="ctr"/>
            <a:endParaRPr lang="en-US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5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1451</TotalTime>
  <Words>938</Words>
  <Application>Microsoft Office PowerPoint</Application>
  <PresentationFormat>Ekran Gösterisi (4:3)</PresentationFormat>
  <Paragraphs>207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Book Antiqua</vt:lpstr>
      <vt:lpstr>Bookman Old Style</vt:lpstr>
      <vt:lpstr>Gill Sans MT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372</cp:revision>
  <dcterms:created xsi:type="dcterms:W3CDTF">2015-09-22T13:45:05Z</dcterms:created>
  <dcterms:modified xsi:type="dcterms:W3CDTF">2019-02-17T12:03:40Z</dcterms:modified>
</cp:coreProperties>
</file>